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9" r:id="rId2"/>
  </p:sldMasterIdLst>
  <p:notesMasterIdLst>
    <p:notesMasterId r:id="rId20"/>
  </p:notesMasterIdLst>
  <p:handoutMasterIdLst>
    <p:handoutMasterId r:id="rId21"/>
  </p:handoutMasterIdLst>
  <p:sldIdLst>
    <p:sldId id="261" r:id="rId3"/>
    <p:sldId id="360" r:id="rId4"/>
    <p:sldId id="408" r:id="rId5"/>
    <p:sldId id="363" r:id="rId6"/>
    <p:sldId id="364" r:id="rId7"/>
    <p:sldId id="365" r:id="rId8"/>
    <p:sldId id="366" r:id="rId9"/>
    <p:sldId id="374" r:id="rId10"/>
    <p:sldId id="367" r:id="rId11"/>
    <p:sldId id="368" r:id="rId12"/>
    <p:sldId id="375" r:id="rId13"/>
    <p:sldId id="369" r:id="rId14"/>
    <p:sldId id="370" r:id="rId15"/>
    <p:sldId id="376" r:id="rId16"/>
    <p:sldId id="371" r:id="rId17"/>
    <p:sldId id="373" r:id="rId18"/>
    <p:sldId id="37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7" autoAdjust="0"/>
    <p:restoredTop sz="94660"/>
  </p:normalViewPr>
  <p:slideViewPr>
    <p:cSldViewPr snapToGrid="0">
      <p:cViewPr varScale="1">
        <p:scale>
          <a:sx n="76" d="100"/>
          <a:sy n="76" d="100"/>
        </p:scale>
        <p:origin x="96" y="30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1286C-12C0-46DD-A8AC-0A0852C4EF8B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97661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BBC86-21B3-4ABD-82AC-A1ED2EDD2932}" type="datetimeFigureOut">
              <a:rPr lang="en-CA" smtClean="0"/>
              <a:t>2018-05-28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490BC-2DE3-41C2-8C4B-1A54E4498FED}" type="slidenum">
              <a:rPr lang="en-CA" smtClean="0"/>
              <a:t>‹#›</a:t>
            </a:fld>
            <a:endParaRPr lang="en-CA"/>
          </a:p>
        </p:txBody>
      </p:sp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3206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5/28/2018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562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5/28/2018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90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5/28/2018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142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BBC86-21B3-4ABD-82AC-A1ED2EDD2932}" type="datetimeFigureOut">
              <a:rPr lang="en-CA" smtClean="0"/>
              <a:t>2018-05-28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490BC-2DE3-41C2-8C4B-1A54E4498FED}" type="slidenum">
              <a:rPr lang="en-CA" smtClean="0"/>
              <a:t>‹#›</a:t>
            </a:fld>
            <a:endParaRPr lang="en-CA"/>
          </a:p>
        </p:txBody>
      </p:sp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7402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5/28/2018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490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5/28/2018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776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5/28/2018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170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5/28/2018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Group 21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0" name="Straight Connector 3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5" name="Group 4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1" name="Straight Connector 5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6" name="Straight Connector 4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4" name="Straight Connector 2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" name="Group 2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5" name="Straight Connector 3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0" name="Straight Connector 2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283986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F629-ECA2-4CF3-B790-9D9BDED98269}" type="datetime1">
              <a:rPr lang="en-US" smtClean="0"/>
              <a:t>5/28/2018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9" name="Rectangle 58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5864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BBC86-21B3-4ABD-82AC-A1ED2EDD2932}" type="datetimeFigureOut">
              <a:rPr lang="en-CA" smtClean="0"/>
              <a:t>2018-05-28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490BC-2DE3-41C2-8C4B-1A54E4498FE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2396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t>5/28/2018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8" name="Straight Connector 5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4688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bookapart.com/products/sass-for-web-designers" TargetMode="External"/><Relationship Id="rId2" Type="http://schemas.openxmlformats.org/officeDocument/2006/relationships/hyperlink" Target="http://sass-lang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ubyinstaller.or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COMP 1950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Web Development and Design 2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Watch Files With Sass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71190"/>
            <a:ext cx="8598408" cy="1608292"/>
          </a:xfrm>
        </p:spPr>
        <p:txBody>
          <a:bodyPr>
            <a:normAutofit fontScale="850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In order for Sass to compile files you need to tell Sass what folder to watch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To tell Sass to watch a file or folder of files first navigate to your project folder in the terminal and then type the following: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701000" y="4980332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solidFill>
                  <a:schemeClr val="accent1">
                    <a:lumMod val="75000"/>
                  </a:schemeClr>
                </a:solidFill>
                <a:latin typeface="Source Code Pro" panose="020B0509030403020204" pitchFamily="49" charset="0"/>
              </a:rPr>
              <a:t>$ sass --watch </a:t>
            </a:r>
            <a:r>
              <a:rPr lang="en-CA" sz="2400" dirty="0" err="1">
                <a:solidFill>
                  <a:schemeClr val="accent1">
                    <a:lumMod val="75000"/>
                  </a:schemeClr>
                </a:solidFill>
                <a:latin typeface="Source Code Pro" panose="020B0509030403020204" pitchFamily="49" charset="0"/>
              </a:rPr>
              <a:t>scss:styles</a:t>
            </a:r>
            <a:endParaRPr lang="en-CA" sz="2400" dirty="0">
              <a:solidFill>
                <a:schemeClr val="accent1">
                  <a:lumMod val="75000"/>
                </a:schemeClr>
              </a:solidFill>
              <a:latin typeface="Source Code Pro" panose="020B050903040302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01167" y="6123543"/>
            <a:ext cx="2819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Initiates the watch function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4279056" y="5552211"/>
            <a:ext cx="432048" cy="4611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024228" y="3455566"/>
            <a:ext cx="29417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The folder containing the .</a:t>
            </a:r>
            <a:r>
              <a:rPr lang="en-CA" dirty="0" err="1"/>
              <a:t>scss</a:t>
            </a:r>
            <a:r>
              <a:rPr lang="en-CA" dirty="0"/>
              <a:t> files that we want to watch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140345" y="4275931"/>
            <a:ext cx="1758883" cy="7044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306441" y="3235685"/>
            <a:ext cx="29417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The folder where the compiled CSS will go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7320137" y="3917231"/>
            <a:ext cx="744241" cy="10292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9560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BDE22-803A-4380-AE28-EFC4E0EDE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Your Browser only understands 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4C6F4-41E1-49D6-8596-68982EF8C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 key point to remember is that your browser only reads CSS files, so the link to your stylesheet should be to your compiled CSS file, not to your Sass files</a:t>
            </a:r>
          </a:p>
          <a:p>
            <a:r>
              <a:rPr lang="en-CA" dirty="0"/>
              <a:t>The Sass compiler will create a ".map" file which some browser's developer tools can read. The ".map" file will tell the browser which Sass file and line number a particular CSS rule was compiled from</a:t>
            </a:r>
          </a:p>
          <a:p>
            <a:pPr lvl="1"/>
            <a:r>
              <a:rPr lang="en-CA" dirty="0"/>
              <a:t>That information is displayed in the browser's developer tools to aid in CSS/Sass development</a:t>
            </a:r>
          </a:p>
        </p:txBody>
      </p:sp>
    </p:spTree>
    <p:extLst>
      <p:ext uri="{BB962C8B-B14F-4D97-AF65-F5344CB8AC3E}">
        <p14:creationId xmlns:p14="http://schemas.microsoft.com/office/powerpoint/2010/main" val="2689647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Determining CSS Output 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2416" y="1690688"/>
            <a:ext cx="7520940" cy="4624768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Sass can output the CSS in a variety of ways, the default is using the nested syntax where nested rules are indented</a:t>
            </a:r>
          </a:p>
          <a:p>
            <a:pPr lvl="1"/>
            <a:r>
              <a:rPr lang="en-CA" dirty="0"/>
              <a:t>Other options include:</a:t>
            </a:r>
          </a:p>
          <a:p>
            <a:pPr lvl="2"/>
            <a:r>
              <a:rPr lang="en-CA" dirty="0"/>
              <a:t>expanded</a:t>
            </a:r>
          </a:p>
          <a:p>
            <a:pPr lvl="3"/>
            <a:r>
              <a:rPr lang="en-CA" dirty="0"/>
              <a:t>Each selector written on a new line with each property and value also written on its own line (this is my personal preference as it is how I write my CSS)</a:t>
            </a:r>
          </a:p>
          <a:p>
            <a:pPr lvl="2"/>
            <a:r>
              <a:rPr lang="en-CA" dirty="0"/>
              <a:t>compact</a:t>
            </a:r>
          </a:p>
          <a:p>
            <a:pPr lvl="3"/>
            <a:r>
              <a:rPr lang="en-CA" dirty="0"/>
              <a:t>Each selector on its own line and all properties and values written on the same line as the selector</a:t>
            </a:r>
          </a:p>
          <a:p>
            <a:pPr lvl="2"/>
            <a:r>
              <a:rPr lang="en-CA" dirty="0"/>
              <a:t>compressed</a:t>
            </a:r>
          </a:p>
          <a:p>
            <a:pPr lvl="3"/>
            <a:r>
              <a:rPr lang="en-CA" dirty="0"/>
              <a:t>All non-required white space between selectors, properties and values are removed</a:t>
            </a:r>
          </a:p>
          <a:p>
            <a:pPr lvl="4"/>
            <a:r>
              <a:rPr lang="en-CA" dirty="0"/>
              <a:t>This outputs the smallest file size</a:t>
            </a:r>
          </a:p>
        </p:txBody>
      </p:sp>
    </p:spTree>
    <p:extLst>
      <p:ext uri="{BB962C8B-B14F-4D97-AF65-F5344CB8AC3E}">
        <p14:creationId xmlns:p14="http://schemas.microsoft.com/office/powerpoint/2010/main" val="219982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Determining CSS Output 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7072" y="2133323"/>
            <a:ext cx="7520940" cy="600180"/>
          </a:xfrm>
        </p:spPr>
        <p:txBody>
          <a:bodyPr>
            <a:normAutofit fontScale="77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To output CSS with the expanded output type the following into the terminal: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42357" y="5170283"/>
            <a:ext cx="69312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chemeClr val="accent1">
                    <a:lumMod val="75000"/>
                  </a:schemeClr>
                </a:solidFill>
                <a:latin typeface="Source Code Pro" panose="020B0509030403020204" pitchFamily="49" charset="0"/>
              </a:rPr>
              <a:t>$ sass --watch –-style expanded </a:t>
            </a:r>
            <a:r>
              <a:rPr lang="en-CA" sz="2000" dirty="0" err="1">
                <a:solidFill>
                  <a:schemeClr val="accent1">
                    <a:lumMod val="75000"/>
                  </a:schemeClr>
                </a:solidFill>
                <a:latin typeface="Source Code Pro" panose="020B0509030403020204" pitchFamily="49" charset="0"/>
              </a:rPr>
              <a:t>scss:styles</a:t>
            </a:r>
            <a:endParaRPr lang="en-CA" sz="2000" dirty="0">
              <a:solidFill>
                <a:schemeClr val="accent1">
                  <a:lumMod val="75000"/>
                </a:schemeClr>
              </a:solidFill>
              <a:latin typeface="Source Code Pro" panose="020B050903040302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35848" y="3176139"/>
            <a:ext cx="29417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Tells Sass to output CSS using expanded CSS syntax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5435848" y="3928660"/>
            <a:ext cx="744241" cy="10292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8224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728A7-E4DE-4983-8B77-BC0FFFE55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Don't Edit the Compiled CSS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0EA3B-A4DE-4062-859D-DFD5DFE46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Do not edit the compiled CSS</a:t>
            </a:r>
          </a:p>
          <a:p>
            <a:r>
              <a:rPr lang="en-CA" dirty="0"/>
              <a:t>If you need to change the CSS, write your changes in Sass and re-compile</a:t>
            </a:r>
          </a:p>
          <a:p>
            <a:r>
              <a:rPr lang="en-CA" dirty="0"/>
              <a:t>Feel free to look at the compiled CSS to see what Sass is outputting and for troubleshooting purposes</a:t>
            </a:r>
          </a:p>
        </p:txBody>
      </p:sp>
    </p:spTree>
    <p:extLst>
      <p:ext uri="{BB962C8B-B14F-4D97-AF65-F5344CB8AC3E}">
        <p14:creationId xmlns:p14="http://schemas.microsoft.com/office/powerpoint/2010/main" val="2397217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Writing Sass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5469" y="1573326"/>
            <a:ext cx="5769725" cy="4737322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Sass can be written in two ways</a:t>
            </a:r>
          </a:p>
          <a:p>
            <a:pPr lvl="1"/>
            <a:r>
              <a:rPr lang="en-CA" dirty="0"/>
              <a:t>Sass syntax</a:t>
            </a:r>
          </a:p>
          <a:p>
            <a:pPr lvl="2"/>
            <a:r>
              <a:rPr lang="en-CA" dirty="0"/>
              <a:t>Uses indenting to format rules</a:t>
            </a:r>
          </a:p>
          <a:p>
            <a:pPr lvl="1"/>
            <a:r>
              <a:rPr lang="en-CA" dirty="0"/>
              <a:t>SCSS syntax</a:t>
            </a:r>
          </a:p>
          <a:p>
            <a:pPr lvl="2"/>
            <a:r>
              <a:rPr lang="en-CA" dirty="0"/>
              <a:t>Written using a syntax that is similar to the syntax used for writing standard CSS</a:t>
            </a:r>
          </a:p>
          <a:p>
            <a:pPr lvl="2"/>
            <a:r>
              <a:rPr lang="en-CA" dirty="0"/>
              <a:t>For this course we will be using SCSS syntax but your choice of syntax comes down to either personal preference or what your development team is using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74681" y="1770497"/>
            <a:ext cx="3315478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sz="1600" dirty="0">
                <a:solidFill>
                  <a:schemeClr val="accent1">
                    <a:lumMod val="75000"/>
                  </a:schemeClr>
                </a:solidFill>
                <a:latin typeface="Source Code Pro" panose="020B0509030403020204" pitchFamily="49" charset="0"/>
              </a:rPr>
              <a:t>$brand-color: #</a:t>
            </a:r>
            <a:r>
              <a:rPr lang="en-CA" sz="1600" dirty="0" err="1">
                <a:solidFill>
                  <a:schemeClr val="accent1">
                    <a:lumMod val="75000"/>
                  </a:schemeClr>
                </a:solidFill>
                <a:latin typeface="Source Code Pro" panose="020B0509030403020204" pitchFamily="49" charset="0"/>
              </a:rPr>
              <a:t>eee</a:t>
            </a:r>
            <a:r>
              <a:rPr lang="en-CA" sz="1600" dirty="0">
                <a:solidFill>
                  <a:schemeClr val="accent1">
                    <a:lumMod val="75000"/>
                  </a:schemeClr>
                </a:solidFill>
                <a:latin typeface="Source Code Pro" panose="020B0509030403020204" pitchFamily="49" charset="0"/>
              </a:rPr>
              <a:t>;</a:t>
            </a:r>
          </a:p>
          <a:p>
            <a:endParaRPr lang="en-CA" sz="1600" dirty="0">
              <a:solidFill>
                <a:schemeClr val="accent1">
                  <a:lumMod val="75000"/>
                </a:schemeClr>
              </a:solidFill>
              <a:latin typeface="Source Code Pro" panose="020B0509030403020204" pitchFamily="49" charset="0"/>
            </a:endParaRPr>
          </a:p>
          <a:p>
            <a:r>
              <a:rPr lang="en-CA" sz="1600" dirty="0">
                <a:solidFill>
                  <a:schemeClr val="accent1">
                    <a:lumMod val="75000"/>
                  </a:schemeClr>
                </a:solidFill>
                <a:latin typeface="Source Code Pro" panose="020B0509030403020204" pitchFamily="49" charset="0"/>
              </a:rPr>
              <a:t>p </a:t>
            </a:r>
          </a:p>
          <a:p>
            <a:r>
              <a:rPr lang="en-CA" sz="1600" dirty="0">
                <a:solidFill>
                  <a:schemeClr val="accent1">
                    <a:lumMod val="75000"/>
                  </a:schemeClr>
                </a:solidFill>
                <a:latin typeface="Source Code Pro" panose="020B0509030403020204" pitchFamily="49" charset="0"/>
              </a:rPr>
              <a:t>  font-size: 24px</a:t>
            </a:r>
          </a:p>
          <a:p>
            <a:r>
              <a:rPr lang="en-CA" sz="1600" dirty="0">
                <a:solidFill>
                  <a:schemeClr val="accent1">
                    <a:lumMod val="75000"/>
                  </a:schemeClr>
                </a:solidFill>
                <a:latin typeface="Source Code Pro" panose="020B0509030403020204" pitchFamily="49" charset="0"/>
              </a:rPr>
              <a:t>  color: $brand-color</a:t>
            </a:r>
          </a:p>
          <a:p>
            <a:r>
              <a:rPr lang="en-CA" sz="1600" dirty="0">
                <a:solidFill>
                  <a:schemeClr val="accent1">
                    <a:lumMod val="75000"/>
                  </a:schemeClr>
                </a:solidFill>
                <a:latin typeface="Source Code Pro" panose="020B0509030403020204" pitchFamily="49" charset="0"/>
              </a:rPr>
              <a:t>  line-height: 1.5 </a:t>
            </a:r>
            <a:r>
              <a:rPr lang="en-CA" sz="1600" dirty="0">
                <a:solidFill>
                  <a:schemeClr val="accent3">
                    <a:lumMod val="75000"/>
                  </a:schemeClr>
                </a:solidFill>
                <a:latin typeface="Source Code Pro" panose="020B0509030403020204" pitchFamily="49" charset="0"/>
              </a:rPr>
              <a:t>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74682" y="4302673"/>
            <a:ext cx="3315478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sz="1600" dirty="0">
                <a:solidFill>
                  <a:schemeClr val="accent1">
                    <a:lumMod val="75000"/>
                  </a:schemeClr>
                </a:solidFill>
                <a:latin typeface="Source Code Pro" panose="020B0509030403020204" pitchFamily="49" charset="0"/>
              </a:rPr>
              <a:t>$brand-color: #</a:t>
            </a:r>
            <a:r>
              <a:rPr lang="en-CA" sz="1600" dirty="0" err="1">
                <a:solidFill>
                  <a:schemeClr val="accent1">
                    <a:lumMod val="75000"/>
                  </a:schemeClr>
                </a:solidFill>
                <a:latin typeface="Source Code Pro" panose="020B0509030403020204" pitchFamily="49" charset="0"/>
              </a:rPr>
              <a:t>eee</a:t>
            </a:r>
            <a:r>
              <a:rPr lang="en-CA" sz="1600" dirty="0">
                <a:solidFill>
                  <a:schemeClr val="accent1">
                    <a:lumMod val="75000"/>
                  </a:schemeClr>
                </a:solidFill>
                <a:latin typeface="Source Code Pro" panose="020B0509030403020204" pitchFamily="49" charset="0"/>
              </a:rPr>
              <a:t>;</a:t>
            </a:r>
          </a:p>
          <a:p>
            <a:endParaRPr lang="en-CA" sz="1600" dirty="0">
              <a:solidFill>
                <a:schemeClr val="accent1">
                  <a:lumMod val="75000"/>
                </a:schemeClr>
              </a:solidFill>
              <a:latin typeface="Source Code Pro" panose="020B0509030403020204" pitchFamily="49" charset="0"/>
            </a:endParaRPr>
          </a:p>
          <a:p>
            <a:r>
              <a:rPr lang="en-CA" sz="1600" dirty="0">
                <a:solidFill>
                  <a:schemeClr val="accent1">
                    <a:lumMod val="75000"/>
                  </a:schemeClr>
                </a:solidFill>
                <a:latin typeface="Source Code Pro" panose="020B0509030403020204" pitchFamily="49" charset="0"/>
              </a:rPr>
              <a:t>p { </a:t>
            </a:r>
          </a:p>
          <a:p>
            <a:r>
              <a:rPr lang="en-CA" sz="1600" dirty="0">
                <a:solidFill>
                  <a:schemeClr val="accent1">
                    <a:lumMod val="75000"/>
                  </a:schemeClr>
                </a:solidFill>
                <a:latin typeface="Source Code Pro" panose="020B0509030403020204" pitchFamily="49" charset="0"/>
              </a:rPr>
              <a:t>  font-size: 24px;</a:t>
            </a:r>
          </a:p>
          <a:p>
            <a:r>
              <a:rPr lang="en-CA" sz="1600" dirty="0">
                <a:solidFill>
                  <a:schemeClr val="accent1">
                    <a:lumMod val="75000"/>
                  </a:schemeClr>
                </a:solidFill>
                <a:latin typeface="Source Code Pro" panose="020B0509030403020204" pitchFamily="49" charset="0"/>
              </a:rPr>
              <a:t>  color: $brand-color;</a:t>
            </a:r>
          </a:p>
          <a:p>
            <a:r>
              <a:rPr lang="en-CA" sz="1600" dirty="0">
                <a:solidFill>
                  <a:schemeClr val="accent1">
                    <a:lumMod val="75000"/>
                  </a:schemeClr>
                </a:solidFill>
                <a:latin typeface="Source Code Pro" panose="020B0509030403020204" pitchFamily="49" charset="0"/>
              </a:rPr>
              <a:t>  line-height: 1.5;</a:t>
            </a:r>
          </a:p>
          <a:p>
            <a:r>
              <a:rPr lang="en-CA" sz="1600" dirty="0">
                <a:solidFill>
                  <a:schemeClr val="accent1">
                    <a:lumMod val="75000"/>
                  </a:schemeClr>
                </a:solidFill>
                <a:latin typeface="Source Code Pro" panose="020B0509030403020204" pitchFamily="49" charset="0"/>
              </a:rPr>
              <a:t>} </a:t>
            </a:r>
            <a:r>
              <a:rPr lang="en-CA" sz="1600" dirty="0">
                <a:solidFill>
                  <a:schemeClr val="accent3">
                    <a:lumMod val="75000"/>
                  </a:schemeClr>
                </a:solidFill>
                <a:latin typeface="Source Code Pro" panose="020B0509030403020204" pitchFamily="49" charset="0"/>
              </a:rPr>
              <a:t>	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488256" y="1209939"/>
            <a:ext cx="1242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Sass Syntax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588783" y="3847755"/>
            <a:ext cx="1287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SCSS Syntax</a:t>
            </a:r>
          </a:p>
        </p:txBody>
      </p:sp>
    </p:spTree>
    <p:extLst>
      <p:ext uri="{BB962C8B-B14F-4D97-AF65-F5344CB8AC3E}">
        <p14:creationId xmlns:p14="http://schemas.microsoft.com/office/powerpoint/2010/main" val="2868191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Sass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921035" cy="404714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Sass web site</a:t>
            </a:r>
          </a:p>
          <a:p>
            <a:pPr lvl="1"/>
            <a:r>
              <a:rPr lang="en-CA" dirty="0">
                <a:hlinkClick r:id="rId2"/>
              </a:rPr>
              <a:t>http://sass-lang.com</a:t>
            </a:r>
            <a:endParaRPr lang="en-CA" dirty="0"/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Sass book</a:t>
            </a:r>
          </a:p>
          <a:p>
            <a:pPr lvl="1"/>
            <a:r>
              <a:rPr lang="en-CA" dirty="0"/>
              <a:t>Sass for Web Designers</a:t>
            </a:r>
          </a:p>
          <a:p>
            <a:pPr lvl="2"/>
            <a:r>
              <a:rPr lang="en-CA" dirty="0">
                <a:hlinkClick r:id="rId3"/>
              </a:rPr>
              <a:t>http://www.abookapart.com/products/sass-for-web-designers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767" y="2267271"/>
            <a:ext cx="5109655" cy="245706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87978" y="6264683"/>
            <a:ext cx="7542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Image credit: </a:t>
            </a:r>
            <a:r>
              <a:rPr lang="en-CA" dirty="0">
                <a:hlinkClick r:id="rId3"/>
              </a:rPr>
              <a:t>http://www.abookapart.com/products/sass-for-web-designers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67252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BED6B-C4C9-41EA-B572-20ABBA1DF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VS Code – Sass Extension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8EA23-761E-4BBE-BDBD-AB69F4CC3E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45991"/>
          </a:xfrm>
        </p:spPr>
        <p:txBody>
          <a:bodyPr/>
          <a:lstStyle/>
          <a:p>
            <a:r>
              <a:rPr lang="en-CA" dirty="0"/>
              <a:t>Useful extension for Sass in Visual Studio Code</a:t>
            </a:r>
          </a:p>
          <a:p>
            <a:pPr lvl="1"/>
            <a:r>
              <a:rPr lang="en-CA" dirty="0"/>
              <a:t>SCSS IntelliSense</a:t>
            </a:r>
            <a:endParaRPr lang="en-CA" dirty="0">
              <a:hlinkClick r:id="" action="ppaction://noaction"/>
            </a:endParaRPr>
          </a:p>
          <a:p>
            <a:pPr lvl="2"/>
            <a:r>
              <a:rPr lang="en-CA" dirty="0">
                <a:hlinkClick r:id="" action="ppaction://noaction"/>
              </a:rPr>
              <a:t>https://marketplace.visualstudio.com/items?itemName=mrmlnc.vscode-scss</a:t>
            </a:r>
            <a:endParaRPr lang="en-CA" dirty="0"/>
          </a:p>
          <a:p>
            <a:pPr lvl="2"/>
            <a:r>
              <a:rPr lang="en-CA" dirty="0"/>
              <a:t>This extension will auto-complete variables, </a:t>
            </a:r>
            <a:r>
              <a:rPr lang="en-CA" dirty="0" err="1"/>
              <a:t>mixins</a:t>
            </a:r>
            <a:r>
              <a:rPr lang="en-CA" dirty="0"/>
              <a:t>, functions and extends for a values located across the project</a:t>
            </a:r>
          </a:p>
          <a:p>
            <a:pPr lvl="3"/>
            <a:r>
              <a:rPr lang="en-CA" dirty="0"/>
              <a:t>Especially useful when using partials</a:t>
            </a:r>
          </a:p>
          <a:p>
            <a:pPr lvl="2"/>
            <a:endParaRPr lang="en-CA" dirty="0"/>
          </a:p>
          <a:p>
            <a:pPr lvl="2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06187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718BBDA-CB26-4496-BF70-A8BC5FFF2B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5263"/>
            <a:ext cx="9144000" cy="2387600"/>
          </a:xfrm>
        </p:spPr>
        <p:txBody>
          <a:bodyPr/>
          <a:lstStyle/>
          <a:p>
            <a:r>
              <a:rPr lang="en-CA" dirty="0"/>
              <a:t>Day 08</a:t>
            </a:r>
          </a:p>
        </p:txBody>
      </p:sp>
    </p:spTree>
    <p:extLst>
      <p:ext uri="{BB962C8B-B14F-4D97-AF65-F5344CB8AC3E}">
        <p14:creationId xmlns:p14="http://schemas.microsoft.com/office/powerpoint/2010/main" val="3707928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1424" y="1690688"/>
            <a:ext cx="7520940" cy="4365073"/>
          </a:xfrm>
        </p:spPr>
        <p:txBody>
          <a:bodyPr>
            <a:normAutofit/>
          </a:bodyPr>
          <a:lstStyle/>
          <a:p>
            <a:r>
              <a:rPr lang="en-US" dirty="0"/>
              <a:t>Sass</a:t>
            </a:r>
          </a:p>
        </p:txBody>
      </p:sp>
    </p:spTree>
    <p:extLst>
      <p:ext uri="{BB962C8B-B14F-4D97-AF65-F5344CB8AC3E}">
        <p14:creationId xmlns:p14="http://schemas.microsoft.com/office/powerpoint/2010/main" val="3586991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About Sass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4462"/>
            <a:ext cx="7520940" cy="456164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Sass stands for:</a:t>
            </a:r>
          </a:p>
        </p:txBody>
      </p:sp>
      <p:sp>
        <p:nvSpPr>
          <p:cNvPr id="4" name="Rectangle 3"/>
          <p:cNvSpPr/>
          <p:nvPr/>
        </p:nvSpPr>
        <p:spPr>
          <a:xfrm>
            <a:off x="885868" y="2216633"/>
            <a:ext cx="5116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S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0" y="2922075"/>
            <a:ext cx="60465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</a:t>
            </a:r>
          </a:p>
        </p:txBody>
      </p:sp>
      <p:sp>
        <p:nvSpPr>
          <p:cNvPr id="6" name="Rectangle 5"/>
          <p:cNvSpPr/>
          <p:nvPr/>
        </p:nvSpPr>
        <p:spPr>
          <a:xfrm>
            <a:off x="884688" y="3590419"/>
            <a:ext cx="5116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S</a:t>
            </a:r>
          </a:p>
        </p:txBody>
      </p:sp>
      <p:sp>
        <p:nvSpPr>
          <p:cNvPr id="7" name="Rectangle 6"/>
          <p:cNvSpPr/>
          <p:nvPr/>
        </p:nvSpPr>
        <p:spPr>
          <a:xfrm>
            <a:off x="871311" y="4362235"/>
            <a:ext cx="5116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56261" y="2562035"/>
            <a:ext cx="1260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/>
              <a:t>yntactically</a:t>
            </a:r>
            <a:endParaRPr lang="en-CA" dirty="0"/>
          </a:p>
        </p:txBody>
      </p:sp>
      <p:sp>
        <p:nvSpPr>
          <p:cNvPr id="9" name="TextBox 8"/>
          <p:cNvSpPr txBox="1"/>
          <p:nvPr/>
        </p:nvSpPr>
        <p:spPr>
          <a:xfrm>
            <a:off x="1373204" y="3282115"/>
            <a:ext cx="991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/>
              <a:t>wesome</a:t>
            </a:r>
            <a:endParaRPr lang="en-CA" dirty="0"/>
          </a:p>
        </p:txBody>
      </p:sp>
      <p:sp>
        <p:nvSpPr>
          <p:cNvPr id="10" name="TextBox 9"/>
          <p:cNvSpPr txBox="1"/>
          <p:nvPr/>
        </p:nvSpPr>
        <p:spPr>
          <a:xfrm>
            <a:off x="1356260" y="4703721"/>
            <a:ext cx="726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/>
              <a:t>heets</a:t>
            </a:r>
            <a:endParaRPr lang="en-CA" dirty="0"/>
          </a:p>
        </p:txBody>
      </p:sp>
      <p:sp>
        <p:nvSpPr>
          <p:cNvPr id="11" name="TextBox 10"/>
          <p:cNvSpPr txBox="1"/>
          <p:nvPr/>
        </p:nvSpPr>
        <p:spPr>
          <a:xfrm>
            <a:off x="1407822" y="3930187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/>
              <a:t>tyle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96281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About Sass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1682"/>
            <a:ext cx="7520940" cy="4848652"/>
          </a:xfrm>
        </p:spPr>
        <p:txBody>
          <a:bodyPr>
            <a:normAutofit fontScale="77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Sass is a CSS preprocessor and scripting language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Developers write CSS like syntax that is then interpreted by the Sass complier and converted into regular CSS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Sass is open sourced and coded in Ruby; however other implementations exist.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Developers can have script like abilities for their CSS development. The following are available to CSS developers that use Sass:</a:t>
            </a:r>
          </a:p>
          <a:p>
            <a:pPr lvl="1"/>
            <a:r>
              <a:rPr lang="en-CA" dirty="0"/>
              <a:t>Variables</a:t>
            </a:r>
          </a:p>
          <a:p>
            <a:pPr lvl="1"/>
            <a:r>
              <a:rPr lang="en-CA" dirty="0" err="1"/>
              <a:t>Mixins</a:t>
            </a:r>
            <a:r>
              <a:rPr lang="en-CA" dirty="0"/>
              <a:t> (sort of like functions)</a:t>
            </a:r>
          </a:p>
          <a:p>
            <a:pPr lvl="1"/>
            <a:r>
              <a:rPr lang="en-CA" dirty="0"/>
              <a:t>Functions</a:t>
            </a:r>
          </a:p>
          <a:p>
            <a:pPr lvl="1"/>
            <a:r>
              <a:rPr lang="en-CA" dirty="0"/>
              <a:t>If/else statements</a:t>
            </a:r>
          </a:p>
          <a:p>
            <a:pPr lvl="1"/>
            <a:r>
              <a:rPr lang="en-CA" dirty="0"/>
              <a:t>Loops</a:t>
            </a:r>
          </a:p>
          <a:p>
            <a:pPr lvl="1"/>
            <a:r>
              <a:rPr lang="en-CA" dirty="0"/>
              <a:t>@extend</a:t>
            </a:r>
          </a:p>
          <a:p>
            <a:pPr lvl="1"/>
            <a:r>
              <a:rPr lang="en-CA" dirty="0"/>
              <a:t>Importing and concatenation of several files into a single file</a:t>
            </a:r>
          </a:p>
          <a:p>
            <a:pPr lvl="1"/>
            <a:r>
              <a:rPr lang="en-CA" dirty="0"/>
              <a:t>Compression</a:t>
            </a:r>
          </a:p>
          <a:p>
            <a:pPr lvl="1"/>
            <a:r>
              <a:rPr lang="en-CA" dirty="0"/>
              <a:t>“//” single line comments</a:t>
            </a:r>
          </a:p>
        </p:txBody>
      </p:sp>
    </p:spTree>
    <p:extLst>
      <p:ext uri="{BB962C8B-B14F-4D97-AF65-F5344CB8AC3E}">
        <p14:creationId xmlns:p14="http://schemas.microsoft.com/office/powerpoint/2010/main" val="2147087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Why Use Sass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It adds programmability to CSS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It allows less repeated code in your CSS development (before compiling)</a:t>
            </a:r>
          </a:p>
          <a:p>
            <a:pPr lvl="1"/>
            <a:r>
              <a:rPr lang="en-CA" dirty="0"/>
              <a:t>You can use variables, </a:t>
            </a:r>
            <a:r>
              <a:rPr lang="en-CA" dirty="0" err="1"/>
              <a:t>mixins</a:t>
            </a:r>
            <a:r>
              <a:rPr lang="en-CA" dirty="0"/>
              <a:t>, functions and extends to write a set of rules once and apply them in multiple locations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It allows you to break up your CSS into smaller modular files and concatenate them into a single CSS file, making development easier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Promotes DRY (Do not repeat yourself) principals in writing your CSS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We can use the quick and easy “//” for single line comments</a:t>
            </a:r>
          </a:p>
        </p:txBody>
      </p:sp>
    </p:spTree>
    <p:extLst>
      <p:ext uri="{BB962C8B-B14F-4D97-AF65-F5344CB8AC3E}">
        <p14:creationId xmlns:p14="http://schemas.microsoft.com/office/powerpoint/2010/main" val="598363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Sass Works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553" y="2204865"/>
            <a:ext cx="1828571" cy="182857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91967" y="4317087"/>
            <a:ext cx="9717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/>
              <a:t>SCSS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510" y="2228856"/>
            <a:ext cx="1828571" cy="18285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2839" y="2228856"/>
            <a:ext cx="1828571" cy="182857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495830" y="4317087"/>
            <a:ext cx="7825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/>
              <a:t>CSS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4007768" y="2852937"/>
            <a:ext cx="576064" cy="266213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Right Arrow 15"/>
          <p:cNvSpPr/>
          <p:nvPr/>
        </p:nvSpPr>
        <p:spPr>
          <a:xfrm>
            <a:off x="7176120" y="2834236"/>
            <a:ext cx="576064" cy="266213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TextBox 16"/>
          <p:cNvSpPr txBox="1"/>
          <p:nvPr/>
        </p:nvSpPr>
        <p:spPr>
          <a:xfrm>
            <a:off x="4987510" y="4317087"/>
            <a:ext cx="17956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 err="1"/>
              <a:t>Compilier</a:t>
            </a:r>
            <a:endParaRPr lang="en-CA" sz="3200" dirty="0"/>
          </a:p>
        </p:txBody>
      </p:sp>
    </p:spTree>
    <p:extLst>
      <p:ext uri="{BB962C8B-B14F-4D97-AF65-F5344CB8AC3E}">
        <p14:creationId xmlns:p14="http://schemas.microsoft.com/office/powerpoint/2010/main" val="2416118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D8556-9908-4E80-9171-BA07BC66B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Installing Sass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23ECE-40EA-4FB5-973B-920B680EE4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Many options to get Sass up and running on your computer</a:t>
            </a:r>
          </a:p>
          <a:p>
            <a:pPr lvl="1"/>
            <a:r>
              <a:rPr lang="en-CA" dirty="0"/>
              <a:t>Use a build system such as Gulp</a:t>
            </a:r>
          </a:p>
          <a:p>
            <a:pPr lvl="1"/>
            <a:r>
              <a:rPr lang="en-CA" dirty="0"/>
              <a:t>Use a GUI tool such as </a:t>
            </a:r>
            <a:r>
              <a:rPr lang="en-CA" dirty="0" err="1"/>
              <a:t>CodeKit</a:t>
            </a:r>
            <a:r>
              <a:rPr lang="en-CA" dirty="0"/>
              <a:t> or </a:t>
            </a:r>
            <a:r>
              <a:rPr lang="en-CA" dirty="0" err="1"/>
              <a:t>Prepros</a:t>
            </a:r>
            <a:endParaRPr lang="en-CA" dirty="0"/>
          </a:p>
          <a:p>
            <a:pPr lvl="1"/>
            <a:r>
              <a:rPr lang="en-CA" dirty="0"/>
              <a:t>Install Ruby, install Sass and run from the Terminal (Mac) or Command Prompt (Windows)</a:t>
            </a:r>
          </a:p>
          <a:p>
            <a:r>
              <a:rPr lang="en-CA" dirty="0"/>
              <a:t>For this class we will run Sass from Terminal (Mac) or the Command Prompt (Windows)</a:t>
            </a:r>
          </a:p>
        </p:txBody>
      </p:sp>
    </p:spTree>
    <p:extLst>
      <p:ext uri="{BB962C8B-B14F-4D97-AF65-F5344CB8AC3E}">
        <p14:creationId xmlns:p14="http://schemas.microsoft.com/office/powerpoint/2010/main" val="2505291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Installing Sass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48652"/>
          </a:xfrm>
        </p:spPr>
        <p:txBody>
          <a:bodyPr>
            <a:normAutofit fontScale="77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To get Sass up running using the Ruby version of Sass you will need to install Ruby on your system</a:t>
            </a:r>
          </a:p>
          <a:p>
            <a:pPr lvl="1"/>
            <a:r>
              <a:rPr lang="en-CA" dirty="0"/>
              <a:t>Mac’s already have Ruby installed</a:t>
            </a:r>
          </a:p>
          <a:p>
            <a:pPr lvl="1"/>
            <a:r>
              <a:rPr lang="en-CA" dirty="0"/>
              <a:t>Linux and Windows users will need to install Ruby on their systems</a:t>
            </a:r>
          </a:p>
          <a:p>
            <a:pPr lvl="2"/>
            <a:r>
              <a:rPr lang="en-CA" dirty="0"/>
              <a:t>Windows users can visit the link below for an easy Ruby installer that installs Ruby and gives you a Ruby command prompt program</a:t>
            </a:r>
          </a:p>
          <a:p>
            <a:pPr lvl="3"/>
            <a:r>
              <a:rPr lang="en-CA" dirty="0">
                <a:hlinkClick r:id="rId2"/>
              </a:rPr>
              <a:t>http://www.rubyinstaller.org</a:t>
            </a:r>
            <a:endParaRPr lang="en-CA" dirty="0"/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Once Ruby is installed you can open the terminal on a Mac or Linux machine or the Ruby command prompt on Windows and type:</a:t>
            </a:r>
          </a:p>
          <a:p>
            <a:pPr lvl="1"/>
            <a:r>
              <a:rPr lang="en-CA" dirty="0"/>
              <a:t>$ gem install sass</a:t>
            </a:r>
          </a:p>
          <a:p>
            <a:pPr lvl="2"/>
            <a:r>
              <a:rPr lang="en-CA" dirty="0"/>
              <a:t>Mac users may have to type "</a:t>
            </a:r>
            <a:r>
              <a:rPr lang="en-CA" dirty="0" err="1"/>
              <a:t>sudo</a:t>
            </a:r>
            <a:r>
              <a:rPr lang="en-CA" dirty="0"/>
              <a:t> gem install sass"</a:t>
            </a:r>
          </a:p>
          <a:p>
            <a:pPr lvl="3"/>
            <a:r>
              <a:rPr lang="en-CA" dirty="0"/>
              <a:t>Don't want to use "</a:t>
            </a:r>
            <a:r>
              <a:rPr lang="en-CA" dirty="0" err="1"/>
              <a:t>sudo</a:t>
            </a:r>
            <a:r>
              <a:rPr lang="en-CA" dirty="0"/>
              <a:t>"?</a:t>
            </a:r>
          </a:p>
          <a:p>
            <a:pPr lvl="4"/>
            <a:r>
              <a:rPr lang="en-CA" dirty="0"/>
              <a:t>Follow the instructions laid out in the "mac-os-sass-install-instructions.pdf" file located in the day's folder</a:t>
            </a:r>
          </a:p>
          <a:p>
            <a:pPr lvl="1"/>
            <a:r>
              <a:rPr lang="en-CA" dirty="0"/>
              <a:t>Sass will download and install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To double check if Sass has installed correctly type:</a:t>
            </a:r>
          </a:p>
          <a:p>
            <a:pPr lvl="1"/>
            <a:r>
              <a:rPr lang="en-CA" dirty="0"/>
              <a:t>$ sass –v</a:t>
            </a:r>
          </a:p>
          <a:p>
            <a:pPr lvl="1"/>
            <a:r>
              <a:rPr lang="en-CA" dirty="0"/>
              <a:t>You should see something similar displayed in the terminal:</a:t>
            </a:r>
          </a:p>
          <a:p>
            <a:pPr lvl="2"/>
            <a:r>
              <a:rPr lang="en-CA" dirty="0"/>
              <a:t>Sass 3.3.4 (</a:t>
            </a:r>
            <a:r>
              <a:rPr lang="en-CA" dirty="0" err="1"/>
              <a:t>Maptastic</a:t>
            </a:r>
            <a:r>
              <a:rPr lang="en-CA" dirty="0"/>
              <a:t> Maple)</a:t>
            </a:r>
          </a:p>
          <a:p>
            <a:pPr lvl="3">
              <a:buFont typeface="Arial" panose="020B0604020202020204" pitchFamily="34" charset="0"/>
              <a:buChar char="•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91879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7087C0F-7449-45C4-B248-63D02665BF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1017</Words>
  <Application>Microsoft Office PowerPoint</Application>
  <PresentationFormat>Widescreen</PresentationFormat>
  <Paragraphs>127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Source Code Pro</vt:lpstr>
      <vt:lpstr>Office Theme</vt:lpstr>
      <vt:lpstr>COMP 1950 </vt:lpstr>
      <vt:lpstr>Day 08</vt:lpstr>
      <vt:lpstr>Agenda</vt:lpstr>
      <vt:lpstr>About Sass</vt:lpstr>
      <vt:lpstr>About Sass</vt:lpstr>
      <vt:lpstr>Why Use Sass</vt:lpstr>
      <vt:lpstr>How Sass Works</vt:lpstr>
      <vt:lpstr>Installing Sass</vt:lpstr>
      <vt:lpstr>Installing Sass</vt:lpstr>
      <vt:lpstr>Watch Files With Sass</vt:lpstr>
      <vt:lpstr>Your Browser only understands CSS</vt:lpstr>
      <vt:lpstr>Determining CSS Output Format</vt:lpstr>
      <vt:lpstr>Determining CSS Output Format</vt:lpstr>
      <vt:lpstr>Don't Edit the Compiled CSS File</vt:lpstr>
      <vt:lpstr>Writing Sass</vt:lpstr>
      <vt:lpstr>Sass Resources</vt:lpstr>
      <vt:lpstr>VS Code – Sass Extension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2015-10-22T16:30:13Z</dcterms:created>
  <dcterms:modified xsi:type="dcterms:W3CDTF">2018-05-28T17:58:31Z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TC030310159991</vt:lpwstr>
  </property>
</Properties>
</file>