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9" r:id="rId2"/>
  </p:sldMasterIdLst>
  <p:notesMasterIdLst>
    <p:notesMasterId r:id="rId64"/>
  </p:notesMasterIdLst>
  <p:handoutMasterIdLst>
    <p:handoutMasterId r:id="rId65"/>
  </p:handoutMasterIdLst>
  <p:sldIdLst>
    <p:sldId id="261" r:id="rId3"/>
    <p:sldId id="360" r:id="rId4"/>
    <p:sldId id="257" r:id="rId5"/>
    <p:sldId id="271" r:id="rId6"/>
    <p:sldId id="273" r:id="rId7"/>
    <p:sldId id="298" r:id="rId8"/>
    <p:sldId id="299" r:id="rId9"/>
    <p:sldId id="300" r:id="rId10"/>
    <p:sldId id="301" r:id="rId11"/>
    <p:sldId id="302" r:id="rId12"/>
    <p:sldId id="304" r:id="rId13"/>
    <p:sldId id="303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42" r:id="rId46"/>
    <p:sldId id="343" r:id="rId47"/>
    <p:sldId id="344" r:id="rId48"/>
    <p:sldId id="345" r:id="rId49"/>
    <p:sldId id="346" r:id="rId50"/>
    <p:sldId id="347" r:id="rId51"/>
    <p:sldId id="349" r:id="rId52"/>
    <p:sldId id="348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58" r:id="rId62"/>
    <p:sldId id="359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27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31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7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BC86-21B3-4ABD-82AC-A1ED2EDD2932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90BC-2DE3-41C2-8C4B-1A54E4498FED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2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6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4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BC86-21B3-4ABD-82AC-A1ED2EDD2932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90BC-2DE3-41C2-8C4B-1A54E4498FED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0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7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Straight Connector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Straight Connector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Straight Connector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839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 58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BC86-21B3-4ABD-82AC-A1ED2EDD2932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90BC-2DE3-41C2-8C4B-1A54E4498F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39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6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 1950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Web Development and Design 2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8CD1-D92A-4E0A-A46E-2836525A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Grid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4A7F-3E44-4B19-9B87-1DFEF8C68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2580" cy="3672650"/>
          </a:xfrm>
        </p:spPr>
        <p:txBody>
          <a:bodyPr>
            <a:normAutofit/>
          </a:bodyPr>
          <a:lstStyle/>
          <a:p>
            <a:r>
              <a:rPr lang="en-US" dirty="0"/>
              <a:t>The space between two adjacent grid lines. You can think of them like the columns or rows of the grid </a:t>
            </a:r>
          </a:p>
          <a:p>
            <a:r>
              <a:rPr lang="en-US" dirty="0"/>
              <a:t>Here's the grid track between the second and third row grid lines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383F3-025B-477C-98D3-6258A19CE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000" y="1931501"/>
            <a:ext cx="3524250" cy="2343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BF68B-DB20-4C6B-8D05-80B0822295D8}"/>
              </a:ext>
            </a:extLst>
          </p:cNvPr>
          <p:cNvSpPr txBox="1"/>
          <p:nvPr/>
        </p:nvSpPr>
        <p:spPr>
          <a:xfrm>
            <a:off x="603504" y="6382512"/>
            <a:ext cx="105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1. Information on this slide from: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16115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8CD1-D92A-4E0A-A46E-2836525A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Grid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4A7F-3E44-4B19-9B87-1DFEF8C68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2580" cy="3672650"/>
          </a:xfrm>
        </p:spPr>
        <p:txBody>
          <a:bodyPr>
            <a:normAutofit/>
          </a:bodyPr>
          <a:lstStyle/>
          <a:p>
            <a:r>
              <a:rPr lang="en-US" dirty="0"/>
              <a:t>The space between two adjacent row and two adjacent column grid lines. It's a single "unit" of the grid </a:t>
            </a:r>
          </a:p>
          <a:p>
            <a:r>
              <a:rPr lang="en-US" dirty="0"/>
              <a:t>Here's the grid cell between row grid lines 1 and 2, and column grid lines 2 and 3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BF68B-DB20-4C6B-8D05-80B0822295D8}"/>
              </a:ext>
            </a:extLst>
          </p:cNvPr>
          <p:cNvSpPr txBox="1"/>
          <p:nvPr/>
        </p:nvSpPr>
        <p:spPr>
          <a:xfrm>
            <a:off x="603504" y="6382512"/>
            <a:ext cx="105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1. Information on this slide from: https://css-tricks.com/snippets/css/complete-guide-grid/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FB3AA-8A11-4F06-AB11-F4C9C9EFC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497" y="1937205"/>
            <a:ext cx="34575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8CD1-D92A-4E0A-A46E-2836525A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Grid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4A7F-3E44-4B19-9B87-1DFEF8C68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2580" cy="3672650"/>
          </a:xfrm>
        </p:spPr>
        <p:txBody>
          <a:bodyPr>
            <a:normAutofit/>
          </a:bodyPr>
          <a:lstStyle/>
          <a:p>
            <a:r>
              <a:rPr lang="en-US" dirty="0"/>
              <a:t>The total space surrounded by four grid lines. A grid area may be comprised of any number of grid cells </a:t>
            </a:r>
          </a:p>
          <a:p>
            <a:r>
              <a:rPr lang="en-US" dirty="0"/>
              <a:t>Here's the grid area between row grid lines 1 and 3, and column grid lines 1 and 3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BF68B-DB20-4C6B-8D05-80B0822295D8}"/>
              </a:ext>
            </a:extLst>
          </p:cNvPr>
          <p:cNvSpPr txBox="1"/>
          <p:nvPr/>
        </p:nvSpPr>
        <p:spPr>
          <a:xfrm>
            <a:off x="603504" y="6382512"/>
            <a:ext cx="105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1. Information on this slide from: https://css-tricks.com/snippets/css/complete-guide-grid/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24792-B96C-4A08-A6ED-45F0C35CE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419" y="2054736"/>
            <a:ext cx="36195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7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155C-EAA3-4942-8308-8968C599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Defining the Grid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6C86A-3A1E-4BB1-9D5C-7F22B33DD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48" y="1702986"/>
            <a:ext cx="5520350" cy="4342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4E54D9-BB36-4479-8786-A157021BF7CE}"/>
              </a:ext>
            </a:extLst>
          </p:cNvPr>
          <p:cNvSpPr txBox="1"/>
          <p:nvPr/>
        </p:nvSpPr>
        <p:spPr>
          <a:xfrm>
            <a:off x="603504" y="6382512"/>
            <a:ext cx="105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1. Image from: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404975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52C6-0A0F-4058-BB2E-122AFC61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Defining the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C1D4A-9227-4AB8-8C38-497B22B5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CSS Grid will default to the default CSS layout unless you define the grid</a:t>
            </a:r>
          </a:p>
          <a:p>
            <a:r>
              <a:rPr lang="en-CA" dirty="0"/>
              <a:t>You can layout your grid using the following two CSS properties set on the parent element</a:t>
            </a:r>
          </a:p>
          <a:p>
            <a:pPr lvl="1"/>
            <a:r>
              <a:rPr lang="en-CA" dirty="0"/>
              <a:t>"grid-template-columns"</a:t>
            </a:r>
          </a:p>
          <a:p>
            <a:pPr lvl="1"/>
            <a:r>
              <a:rPr lang="en-CA" dirty="0"/>
              <a:t>"grid-template-rows"</a:t>
            </a:r>
          </a:p>
        </p:txBody>
      </p:sp>
    </p:spTree>
    <p:extLst>
      <p:ext uri="{BB962C8B-B14F-4D97-AF65-F5344CB8AC3E}">
        <p14:creationId xmlns:p14="http://schemas.microsoft.com/office/powerpoint/2010/main" val="127073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2698-125D-4CDA-926A-BFCA2103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Defining the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7DBA7-CF91-4296-985C-A56DE6338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0273"/>
          </a:xfrm>
        </p:spPr>
        <p:txBody>
          <a:bodyPr/>
          <a:lstStyle/>
          <a:p>
            <a:r>
              <a:rPr lang="en-CA" dirty="0"/>
              <a:t>The syntax below lays out a two dimensional grid with columns that are 40px, 50px, [auto-width], 50px and 40px wide. The rows have heights of 25%, 100px and [auto-height]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FE19C-31B1-46A8-A1FF-B2E39BB95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86" y="3600639"/>
            <a:ext cx="5991225" cy="22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B4B77B-A534-4AA4-8A33-9D6C12FF7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3047843"/>
            <a:ext cx="4396306" cy="344940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5F0071F-BB1E-429A-B566-24B3C343255A}"/>
              </a:ext>
            </a:extLst>
          </p:cNvPr>
          <p:cNvSpPr/>
          <p:nvPr/>
        </p:nvSpPr>
        <p:spPr>
          <a:xfrm>
            <a:off x="6980222" y="4600815"/>
            <a:ext cx="592153" cy="25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2EAD2-F3A8-456D-AA5A-7B2F8CCA8C06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144125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DF4E-868C-473A-BE16-02E18820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Defining the Grid – repeating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C332-24D3-4A66-A781-41DD9514F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724747" cy="3896165"/>
          </a:xfrm>
        </p:spPr>
        <p:txBody>
          <a:bodyPr>
            <a:normAutofit/>
          </a:bodyPr>
          <a:lstStyle/>
          <a:p>
            <a:r>
              <a:rPr lang="en-CA" dirty="0"/>
              <a:t>If your grid contains several grid items of equivalent size than you can use the repeat() function instead of writing them out individually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8F2055-E0AD-4A6F-8652-D82CBDCA6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442" y="1539130"/>
            <a:ext cx="5991225" cy="1952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FEBDF3-A585-4EA8-8F9B-205569614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442" y="4378860"/>
            <a:ext cx="6000750" cy="198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EEFE97-9F8B-4B9D-9975-D17A88CB44CF}"/>
              </a:ext>
            </a:extLst>
          </p:cNvPr>
          <p:cNvSpPr txBox="1"/>
          <p:nvPr/>
        </p:nvSpPr>
        <p:spPr>
          <a:xfrm>
            <a:off x="5975287" y="3750641"/>
            <a:ext cx="461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Which is equivalent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CA1612-67FC-4347-8E57-8D437F342C98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202736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B467-B917-4407-BA52-28DEECA6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fr</a:t>
            </a:r>
            <a:r>
              <a:rPr lang="en-CA" dirty="0"/>
              <a:t>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B7E67-A021-42B2-BC46-562228A32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8010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fr</a:t>
            </a:r>
            <a:r>
              <a:rPr lang="en-US" dirty="0"/>
              <a:t> unit allows you to set the size of a track as a fraction of the free space of the grid container </a:t>
            </a:r>
          </a:p>
          <a:p>
            <a:r>
              <a:rPr lang="en-US" dirty="0"/>
              <a:t>For example, this will set each item to one half the width of the remaining space in the  grid container (100px – (remaining space / 2) )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2DF49A-8C48-4E9F-97DA-310647C2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495" y="1027906"/>
            <a:ext cx="5981700" cy="20097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909912-02BA-45D1-B9E6-DC3B18B71CA6}"/>
              </a:ext>
            </a:extLst>
          </p:cNvPr>
          <p:cNvSpPr/>
          <p:nvPr/>
        </p:nvSpPr>
        <p:spPr>
          <a:xfrm>
            <a:off x="5857593" y="4069315"/>
            <a:ext cx="5649362" cy="1645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187D7-6669-4047-953D-20F9E36E6293}"/>
              </a:ext>
            </a:extLst>
          </p:cNvPr>
          <p:cNvSpPr/>
          <p:nvPr/>
        </p:nvSpPr>
        <p:spPr>
          <a:xfrm>
            <a:off x="6135277" y="4334491"/>
            <a:ext cx="1028086" cy="1115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00750-78D7-4E93-A80B-8E642124392E}"/>
              </a:ext>
            </a:extLst>
          </p:cNvPr>
          <p:cNvSpPr/>
          <p:nvPr/>
        </p:nvSpPr>
        <p:spPr>
          <a:xfrm>
            <a:off x="7395634" y="4334491"/>
            <a:ext cx="1802693" cy="113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14670-A627-4FA8-B968-5E53C3BEFAFB}"/>
              </a:ext>
            </a:extLst>
          </p:cNvPr>
          <p:cNvSpPr/>
          <p:nvPr/>
        </p:nvSpPr>
        <p:spPr>
          <a:xfrm>
            <a:off x="9422869" y="4340845"/>
            <a:ext cx="1802693" cy="113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CC11C2-C25A-4856-8AAC-311F2F1817F8}"/>
              </a:ext>
            </a:extLst>
          </p:cNvPr>
          <p:cNvSpPr txBox="1"/>
          <p:nvPr/>
        </p:nvSpPr>
        <p:spPr>
          <a:xfrm>
            <a:off x="6271357" y="4716753"/>
            <a:ext cx="110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100px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4764BE-995B-424C-B176-3EA62F39DCD3}"/>
              </a:ext>
            </a:extLst>
          </p:cNvPr>
          <p:cNvSpPr txBox="1"/>
          <p:nvPr/>
        </p:nvSpPr>
        <p:spPr>
          <a:xfrm>
            <a:off x="8036954" y="4716753"/>
            <a:ext cx="110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1fr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54EE2-9F2E-49FF-834C-850D7A41814B}"/>
              </a:ext>
            </a:extLst>
          </p:cNvPr>
          <p:cNvSpPr txBox="1"/>
          <p:nvPr/>
        </p:nvSpPr>
        <p:spPr>
          <a:xfrm>
            <a:off x="10176378" y="4716753"/>
            <a:ext cx="110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1fr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31B4EB-639A-43D8-8F9D-A34FCE0CAE03}"/>
              </a:ext>
            </a:extLst>
          </p:cNvPr>
          <p:cNvCxnSpPr/>
          <p:nvPr/>
        </p:nvCxnSpPr>
        <p:spPr>
          <a:xfrm>
            <a:off x="8682274" y="3138407"/>
            <a:ext cx="0" cy="7284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0D2016-5042-4C91-B597-A310201F85AF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8871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2A32-B565-4C57-8855-184BD32A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minmax()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5727-DB77-4476-8BF6-02953B071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5278" cy="4351338"/>
          </a:xfrm>
        </p:spPr>
        <p:txBody>
          <a:bodyPr/>
          <a:lstStyle/>
          <a:p>
            <a:r>
              <a:rPr lang="en-CA" dirty="0"/>
              <a:t>The minmax() method allows you set width or height of a grid track that can vary between a minimum value and a maximum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F260B-ACE9-43C5-AC96-6ABD99133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027906"/>
            <a:ext cx="5981700" cy="2009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D23121-A854-49CA-BEED-422A1CBAFF19}"/>
              </a:ext>
            </a:extLst>
          </p:cNvPr>
          <p:cNvSpPr/>
          <p:nvPr/>
        </p:nvSpPr>
        <p:spPr>
          <a:xfrm>
            <a:off x="5134070" y="4531043"/>
            <a:ext cx="6219730" cy="1645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3CD60F-2360-433B-8732-8E3E1200C3A7}"/>
              </a:ext>
            </a:extLst>
          </p:cNvPr>
          <p:cNvSpPr/>
          <p:nvPr/>
        </p:nvSpPr>
        <p:spPr>
          <a:xfrm>
            <a:off x="5411754" y="4796219"/>
            <a:ext cx="1028086" cy="1115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982C62-8290-4037-84ED-AB6134BF5413}"/>
              </a:ext>
            </a:extLst>
          </p:cNvPr>
          <p:cNvSpPr/>
          <p:nvPr/>
        </p:nvSpPr>
        <p:spPr>
          <a:xfrm>
            <a:off x="6672111" y="4796219"/>
            <a:ext cx="1802693" cy="113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E2DBC0-F581-401C-9B49-0B5F3ADACEAD}"/>
              </a:ext>
            </a:extLst>
          </p:cNvPr>
          <p:cNvSpPr/>
          <p:nvPr/>
        </p:nvSpPr>
        <p:spPr>
          <a:xfrm>
            <a:off x="8699346" y="4802573"/>
            <a:ext cx="2382850" cy="113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BB650E-FB36-4DC4-8F1C-9DD00B93BB0D}"/>
              </a:ext>
            </a:extLst>
          </p:cNvPr>
          <p:cNvSpPr txBox="1"/>
          <p:nvPr/>
        </p:nvSpPr>
        <p:spPr>
          <a:xfrm>
            <a:off x="5547834" y="5178481"/>
            <a:ext cx="110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100px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44B74A-6FE8-4DE7-BEB9-F5CC189A2415}"/>
              </a:ext>
            </a:extLst>
          </p:cNvPr>
          <p:cNvSpPr txBox="1"/>
          <p:nvPr/>
        </p:nvSpPr>
        <p:spPr>
          <a:xfrm>
            <a:off x="7313431" y="5178481"/>
            <a:ext cx="110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1fr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00CA4-F202-43C2-9040-1B556B77CE6D}"/>
              </a:ext>
            </a:extLst>
          </p:cNvPr>
          <p:cNvSpPr txBox="1"/>
          <p:nvPr/>
        </p:nvSpPr>
        <p:spPr>
          <a:xfrm>
            <a:off x="8749245" y="5169337"/>
            <a:ext cx="257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minmax(100px, 300px)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1F0A85-4E30-499C-9BA4-7F2697B81AF1}"/>
              </a:ext>
            </a:extLst>
          </p:cNvPr>
          <p:cNvCxnSpPr/>
          <p:nvPr/>
        </p:nvCxnSpPr>
        <p:spPr>
          <a:xfrm>
            <a:off x="8362950" y="3208149"/>
            <a:ext cx="0" cy="11236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1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F450-D78F-4E49-8402-44B26858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Grid Template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A83F-DAAD-478F-9D97-080AA6170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3278" cy="4351338"/>
          </a:xfrm>
        </p:spPr>
        <p:txBody>
          <a:bodyPr>
            <a:normAutofit/>
          </a:bodyPr>
          <a:lstStyle/>
          <a:p>
            <a:r>
              <a:rPr lang="en-US" dirty="0"/>
              <a:t>Defines a grid template by referencing the names of the grid areas which are specified with the grid-area property </a:t>
            </a:r>
          </a:p>
          <a:p>
            <a:r>
              <a:rPr lang="en-US" dirty="0"/>
              <a:t>Repeating the name of a grid area causes the content to span those cells </a:t>
            </a:r>
          </a:p>
          <a:p>
            <a:r>
              <a:rPr lang="en-US" dirty="0"/>
              <a:t>A period signifies an empty cell</a:t>
            </a:r>
          </a:p>
          <a:p>
            <a:r>
              <a:rPr lang="en-US" dirty="0"/>
              <a:t>The syntax itself provides a visualization of the structure of the grid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F4B2B-5B4E-4238-9468-038C4585E968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1994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8BBDA-CB26-4496-BF70-A8BC5FFF2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Day 07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7D5136-2AA4-4AFA-AB68-800B24BA0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92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F450-D78F-4E49-8402-44B26858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Grid Template Areas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6A36DF-7514-48CB-B106-7FD262895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928"/>
            <a:ext cx="4330513" cy="484360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019EDE-E8EB-4E28-A5AA-6DDBBAD06C29}"/>
              </a:ext>
            </a:extLst>
          </p:cNvPr>
          <p:cNvCxnSpPr/>
          <p:nvPr/>
        </p:nvCxnSpPr>
        <p:spPr>
          <a:xfrm flipH="1" flipV="1">
            <a:off x="2572719" y="2316997"/>
            <a:ext cx="953145" cy="7284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2715F6-CDB3-4A34-B8FC-2DE78945BC8A}"/>
              </a:ext>
            </a:extLst>
          </p:cNvPr>
          <p:cNvCxnSpPr>
            <a:cxnSpLocks/>
          </p:cNvCxnSpPr>
          <p:nvPr/>
        </p:nvCxnSpPr>
        <p:spPr>
          <a:xfrm flipH="1" flipV="1">
            <a:off x="2394488" y="2898183"/>
            <a:ext cx="1131377" cy="1472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9BAD1E-D7A0-4999-8A13-E84AB27D1BF4}"/>
              </a:ext>
            </a:extLst>
          </p:cNvPr>
          <p:cNvCxnSpPr>
            <a:cxnSpLocks/>
          </p:cNvCxnSpPr>
          <p:nvPr/>
        </p:nvCxnSpPr>
        <p:spPr>
          <a:xfrm flipH="1">
            <a:off x="2572720" y="3045417"/>
            <a:ext cx="953144" cy="43395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5588AF-A7D7-4394-B362-85E0BF28DF16}"/>
              </a:ext>
            </a:extLst>
          </p:cNvPr>
          <p:cNvCxnSpPr>
            <a:cxnSpLocks/>
          </p:cNvCxnSpPr>
          <p:nvPr/>
        </p:nvCxnSpPr>
        <p:spPr>
          <a:xfrm flipH="1">
            <a:off x="2483604" y="3045417"/>
            <a:ext cx="1042260" cy="88831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00E7A7-E842-4FCE-9A47-74165F33D035}"/>
              </a:ext>
            </a:extLst>
          </p:cNvPr>
          <p:cNvSpPr txBox="1"/>
          <p:nvPr/>
        </p:nvSpPr>
        <p:spPr>
          <a:xfrm>
            <a:off x="3614979" y="2316997"/>
            <a:ext cx="2239505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Grid items must have the grid-area property set to a value that matches the name in the grid-template-areas property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8BB3DA-676F-4826-914B-6A5AA15CE28F}"/>
              </a:ext>
            </a:extLst>
          </p:cNvPr>
          <p:cNvCxnSpPr>
            <a:cxnSpLocks/>
          </p:cNvCxnSpPr>
          <p:nvPr/>
        </p:nvCxnSpPr>
        <p:spPr>
          <a:xfrm>
            <a:off x="5238427" y="4695986"/>
            <a:ext cx="12166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566249-9723-4106-9438-7818E5A8B27E}"/>
              </a:ext>
            </a:extLst>
          </p:cNvPr>
          <p:cNvSpPr/>
          <p:nvPr/>
        </p:nvSpPr>
        <p:spPr>
          <a:xfrm>
            <a:off x="6650182" y="2423201"/>
            <a:ext cx="5184084" cy="3955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A08DA0-291C-48CF-B723-DD8767F15D65}"/>
              </a:ext>
            </a:extLst>
          </p:cNvPr>
          <p:cNvSpPr/>
          <p:nvPr/>
        </p:nvSpPr>
        <p:spPr>
          <a:xfrm>
            <a:off x="6906109" y="3289966"/>
            <a:ext cx="1958921" cy="203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D0E353-2823-43AA-A50B-0F8BD94C582D}"/>
              </a:ext>
            </a:extLst>
          </p:cNvPr>
          <p:cNvSpPr/>
          <p:nvPr/>
        </p:nvSpPr>
        <p:spPr>
          <a:xfrm>
            <a:off x="6906110" y="2605694"/>
            <a:ext cx="4731708" cy="483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09E228-E850-4FBB-BFFC-8810DB7F0BD7}"/>
              </a:ext>
            </a:extLst>
          </p:cNvPr>
          <p:cNvSpPr/>
          <p:nvPr/>
        </p:nvSpPr>
        <p:spPr>
          <a:xfrm>
            <a:off x="10346498" y="3309970"/>
            <a:ext cx="1291319" cy="201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F7EAEC-5D1F-4C07-898D-D50897F4778E}"/>
              </a:ext>
            </a:extLst>
          </p:cNvPr>
          <p:cNvSpPr/>
          <p:nvPr/>
        </p:nvSpPr>
        <p:spPr>
          <a:xfrm>
            <a:off x="6906110" y="5522527"/>
            <a:ext cx="4731708" cy="618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87645D-F4CF-4F93-B145-DB1EAF10A42A}"/>
              </a:ext>
            </a:extLst>
          </p:cNvPr>
          <p:cNvSpPr txBox="1"/>
          <p:nvPr/>
        </p:nvSpPr>
        <p:spPr>
          <a:xfrm>
            <a:off x="7008203" y="2666791"/>
            <a:ext cx="93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C08418-E383-4C06-A719-EB19D9C38A2A}"/>
              </a:ext>
            </a:extLst>
          </p:cNvPr>
          <p:cNvSpPr txBox="1"/>
          <p:nvPr/>
        </p:nvSpPr>
        <p:spPr>
          <a:xfrm>
            <a:off x="7083521" y="4018209"/>
            <a:ext cx="68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93A13C-B17A-4DC6-B7EC-52E5406B7DB1}"/>
              </a:ext>
            </a:extLst>
          </p:cNvPr>
          <p:cNvSpPr txBox="1"/>
          <p:nvPr/>
        </p:nvSpPr>
        <p:spPr>
          <a:xfrm>
            <a:off x="10539164" y="3995485"/>
            <a:ext cx="90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sidebar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795C52-D656-447F-9DF1-771B734DFCE0}"/>
              </a:ext>
            </a:extLst>
          </p:cNvPr>
          <p:cNvSpPr txBox="1"/>
          <p:nvPr/>
        </p:nvSpPr>
        <p:spPr>
          <a:xfrm>
            <a:off x="8047585" y="2664726"/>
            <a:ext cx="93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B606CF-A70D-4A47-8114-4C4AD2E60174}"/>
              </a:ext>
            </a:extLst>
          </p:cNvPr>
          <p:cNvSpPr txBox="1"/>
          <p:nvPr/>
        </p:nvSpPr>
        <p:spPr>
          <a:xfrm>
            <a:off x="9180012" y="2678796"/>
            <a:ext cx="93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3594AA-CD0E-4EF8-9144-B1600C00291A}"/>
              </a:ext>
            </a:extLst>
          </p:cNvPr>
          <p:cNvSpPr txBox="1"/>
          <p:nvPr/>
        </p:nvSpPr>
        <p:spPr>
          <a:xfrm>
            <a:off x="10408915" y="2673242"/>
            <a:ext cx="93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9BA255-DCBC-4707-9590-70732828FD2F}"/>
              </a:ext>
            </a:extLst>
          </p:cNvPr>
          <p:cNvSpPr txBox="1"/>
          <p:nvPr/>
        </p:nvSpPr>
        <p:spPr>
          <a:xfrm>
            <a:off x="7902876" y="4031612"/>
            <a:ext cx="68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1621D4-DB8F-443D-8E82-D8B3934DF37C}"/>
              </a:ext>
            </a:extLst>
          </p:cNvPr>
          <p:cNvSpPr txBox="1"/>
          <p:nvPr/>
        </p:nvSpPr>
        <p:spPr>
          <a:xfrm>
            <a:off x="7123036" y="5678186"/>
            <a:ext cx="93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footer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F1DFED-615D-40C3-B4B4-ED1090390661}"/>
              </a:ext>
            </a:extLst>
          </p:cNvPr>
          <p:cNvSpPr txBox="1"/>
          <p:nvPr/>
        </p:nvSpPr>
        <p:spPr>
          <a:xfrm>
            <a:off x="8162418" y="5676121"/>
            <a:ext cx="93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footer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55C770-39E6-41A8-BB13-CC252329604D}"/>
              </a:ext>
            </a:extLst>
          </p:cNvPr>
          <p:cNvSpPr txBox="1"/>
          <p:nvPr/>
        </p:nvSpPr>
        <p:spPr>
          <a:xfrm>
            <a:off x="9294845" y="5690191"/>
            <a:ext cx="93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footer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7FE7B4-2DC5-4F2E-BF9E-EE485061000F}"/>
              </a:ext>
            </a:extLst>
          </p:cNvPr>
          <p:cNvSpPr txBox="1"/>
          <p:nvPr/>
        </p:nvSpPr>
        <p:spPr>
          <a:xfrm>
            <a:off x="10523748" y="5684637"/>
            <a:ext cx="93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footer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88D56F-EB92-4C53-A54A-8C642E68EBA7}"/>
              </a:ext>
            </a:extLst>
          </p:cNvPr>
          <p:cNvSpPr txBox="1"/>
          <p:nvPr/>
        </p:nvSpPr>
        <p:spPr>
          <a:xfrm>
            <a:off x="9226178" y="2365156"/>
            <a:ext cx="59941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600" dirty="0"/>
              <a:t>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C512BF-A634-4793-BB1F-6375C3767B5F}"/>
              </a:ext>
            </a:extLst>
          </p:cNvPr>
          <p:cNvCxnSpPr/>
          <p:nvPr/>
        </p:nvCxnSpPr>
        <p:spPr>
          <a:xfrm>
            <a:off x="8795288" y="2030278"/>
            <a:ext cx="674176" cy="200133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D0ACC2F-69F5-4507-AD87-7C722E6C3A2C}"/>
              </a:ext>
            </a:extLst>
          </p:cNvPr>
          <p:cNvSpPr txBox="1"/>
          <p:nvPr/>
        </p:nvSpPr>
        <p:spPr>
          <a:xfrm>
            <a:off x="7289218" y="1293440"/>
            <a:ext cx="378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Notice the dot. It represents an empty cell or placeholder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A31F4D-DA38-4BBB-87BE-72F186D2FD47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4541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31B3-164E-4652-93D8-6D06139D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Grid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B6359-992F-4B60-9963-FBE1A4218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6241" cy="4351338"/>
          </a:xfrm>
        </p:spPr>
        <p:txBody>
          <a:bodyPr/>
          <a:lstStyle/>
          <a:p>
            <a:r>
              <a:rPr lang="en-US" dirty="0"/>
              <a:t>Specifies the size of the grid lines </a:t>
            </a:r>
          </a:p>
          <a:p>
            <a:r>
              <a:rPr lang="en-US" dirty="0"/>
              <a:t>You can think of it like setting the width of the gutters between the columns/rows</a:t>
            </a:r>
          </a:p>
          <a:p>
            <a:r>
              <a:rPr lang="en-US" dirty="0"/>
              <a:t>The first value sets the row gap, the second value sets the column gap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6ABE6-D220-462D-841D-801ADA0FD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983" y="3610384"/>
            <a:ext cx="3615327" cy="299278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6E1B71-FC1B-447B-80D9-993039CDD7BE}"/>
              </a:ext>
            </a:extLst>
          </p:cNvPr>
          <p:cNvCxnSpPr>
            <a:cxnSpLocks/>
          </p:cNvCxnSpPr>
          <p:nvPr/>
        </p:nvCxnSpPr>
        <p:spPr>
          <a:xfrm>
            <a:off x="8603809" y="2991173"/>
            <a:ext cx="0" cy="6192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19BBA9-D2BD-457F-B35B-683561BDC61F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C9CC8-5A53-4A34-A0CC-C72860C1F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889" y="442913"/>
            <a:ext cx="5981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3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7172-94D3-4722-B614-74CFFA28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Box Alignment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5F7FA-9202-42AC-A796-FB2C8A9DB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Grid uses similar box alignment properties as flex-box</a:t>
            </a:r>
          </a:p>
          <a:p>
            <a:r>
              <a:rPr lang="en-CA" dirty="0"/>
              <a:t>The following are box alignment properties used by grid</a:t>
            </a:r>
          </a:p>
          <a:p>
            <a:pPr lvl="1"/>
            <a:r>
              <a:rPr lang="en-CA" dirty="0"/>
              <a:t>Set on the grid container element</a:t>
            </a:r>
          </a:p>
          <a:p>
            <a:pPr lvl="2"/>
            <a:r>
              <a:rPr lang="en-CA" dirty="0"/>
              <a:t>justify-items</a:t>
            </a:r>
          </a:p>
          <a:p>
            <a:pPr lvl="2"/>
            <a:r>
              <a:rPr lang="en-CA" dirty="0"/>
              <a:t>justify-content</a:t>
            </a:r>
          </a:p>
          <a:p>
            <a:pPr lvl="2"/>
            <a:r>
              <a:rPr lang="en-CA" dirty="0"/>
              <a:t>align-items</a:t>
            </a:r>
          </a:p>
          <a:p>
            <a:pPr lvl="2"/>
            <a:r>
              <a:rPr lang="en-CA" dirty="0"/>
              <a:t>align-content</a:t>
            </a:r>
          </a:p>
          <a:p>
            <a:pPr lvl="1"/>
            <a:r>
              <a:rPr lang="en-CA" dirty="0"/>
              <a:t>Set on a grid item</a:t>
            </a:r>
          </a:p>
          <a:p>
            <a:pPr lvl="2"/>
            <a:r>
              <a:rPr lang="en-CA" dirty="0"/>
              <a:t>justify-self</a:t>
            </a:r>
          </a:p>
          <a:p>
            <a:pPr lvl="2"/>
            <a:r>
              <a:rPr lang="en-CA" dirty="0"/>
              <a:t>align-self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76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FA74-9BD1-42C3-92DD-CB6A3977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Justify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611-1C71-4B70-BAA2-8B8D0CC2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Aligns the content inside a grid item along the row axis (as opposed to align-items which aligns along the column axis). This value applies to all grid items inside the container</a:t>
            </a:r>
          </a:p>
          <a:p>
            <a:r>
              <a:rPr lang="en-US" dirty="0"/>
              <a:t>Values:</a:t>
            </a:r>
          </a:p>
          <a:p>
            <a:pPr lvl="1"/>
            <a:r>
              <a:rPr lang="en-US" b="1" dirty="0"/>
              <a:t>start</a:t>
            </a:r>
            <a:r>
              <a:rPr lang="en-US" dirty="0"/>
              <a:t> - aligns the content to the left end of the grid area</a:t>
            </a:r>
          </a:p>
          <a:p>
            <a:pPr lvl="1"/>
            <a:r>
              <a:rPr lang="en-US" b="1" dirty="0"/>
              <a:t>end</a:t>
            </a:r>
            <a:r>
              <a:rPr lang="en-US" dirty="0"/>
              <a:t> - aligns the content to the right end of the grid area</a:t>
            </a:r>
          </a:p>
          <a:p>
            <a:pPr lvl="1"/>
            <a:r>
              <a:rPr lang="en-US" b="1" dirty="0"/>
              <a:t>center</a:t>
            </a:r>
            <a:r>
              <a:rPr lang="en-US" dirty="0"/>
              <a:t> - aligns the content in the center of the grid area</a:t>
            </a:r>
          </a:p>
          <a:p>
            <a:pPr lvl="1"/>
            <a:r>
              <a:rPr lang="en-US" b="1" dirty="0"/>
              <a:t>stretch</a:t>
            </a:r>
            <a:r>
              <a:rPr lang="en-US" dirty="0"/>
              <a:t> - fills the whole width of the grid area (this is the default)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3D974-C492-43BD-9850-23A43EB629BE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50611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008D-C782-45A9-857E-FD65871E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Justify Items - start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C481A-1101-4C24-9846-AD3FA4E65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22" y="2720001"/>
            <a:ext cx="5953125" cy="194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D0A9A-8BCC-4140-A991-B095B576C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556" y="2462826"/>
            <a:ext cx="5286375" cy="2457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12498A-EA24-4A3F-8769-6EE075902718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24984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008D-C782-45A9-857E-FD65871E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Justify Items - 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E3952-9CF5-4381-B0E3-0B5B4A25D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95" y="2582784"/>
            <a:ext cx="6019800" cy="2000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72F114-776C-49DB-B005-ABA78F61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24" y="2330371"/>
            <a:ext cx="5248275" cy="2505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812F2E-68B1-4609-9472-C8CB9BE65508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265513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61A9-47B8-4EC7-A4BF-3A608138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Justify Items - center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CCD44-E759-4C77-A3D9-149D371E0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39" y="2621065"/>
            <a:ext cx="5886450" cy="1876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6D682-EDBB-4ABD-AB03-4AB2E2DFC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786" y="2316264"/>
            <a:ext cx="5210175" cy="2486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7A2CCE-31E7-4999-B17C-EEB546A71E6C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53952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D634-9D46-404E-AAF1-E1B89C1D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Justify Items - stretch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501B9-034D-4B6E-AF9C-6173A7ECD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05" y="2552276"/>
            <a:ext cx="5962650" cy="1952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05B910-1CB0-4D52-B567-8C9BF754D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238" y="2314150"/>
            <a:ext cx="5219700" cy="2428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1D1031-DE41-4C69-819E-D6EBE231C476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356039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AC6-5CAC-4646-A9FD-A0F03834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B3E7-8A7F-4484-A982-F70B7A6CA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Aligns the content inside a grid item along the column axis (as opposed to justify-items which aligns along the row axis). This value applies to all grid items inside the container</a:t>
            </a:r>
          </a:p>
          <a:p>
            <a:r>
              <a:rPr lang="en-US" dirty="0"/>
              <a:t>Values:</a:t>
            </a:r>
          </a:p>
          <a:p>
            <a:pPr lvl="1"/>
            <a:r>
              <a:rPr lang="en-US" b="1" dirty="0"/>
              <a:t>start</a:t>
            </a:r>
            <a:r>
              <a:rPr lang="en-US" dirty="0"/>
              <a:t> - aligns the content to the top of the grid area</a:t>
            </a:r>
          </a:p>
          <a:p>
            <a:pPr lvl="1"/>
            <a:r>
              <a:rPr lang="en-US" b="1" dirty="0"/>
              <a:t>end</a:t>
            </a:r>
            <a:r>
              <a:rPr lang="en-US" dirty="0"/>
              <a:t> - aligns the content to the bottom of the grid area</a:t>
            </a:r>
          </a:p>
          <a:p>
            <a:pPr lvl="1"/>
            <a:r>
              <a:rPr lang="en-US" b="1" dirty="0"/>
              <a:t>center</a:t>
            </a:r>
            <a:r>
              <a:rPr lang="en-US" dirty="0"/>
              <a:t> - aligns the content in the center of the grid area</a:t>
            </a:r>
          </a:p>
          <a:p>
            <a:pPr lvl="1"/>
            <a:r>
              <a:rPr lang="en-US" b="1" dirty="0"/>
              <a:t>stretch</a:t>
            </a:r>
            <a:r>
              <a:rPr lang="en-US" dirty="0"/>
              <a:t> - fills the whole height of the grid area (this is the default)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55192-956C-4B84-AA91-EE32707C960D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5631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9F9B-2724-404F-80C3-28A40980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 Items - start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D41E6-BA53-4362-94E9-97BBC7868B57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930E0-21E0-4205-B6C2-5F3CB2E98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6" y="2595723"/>
            <a:ext cx="5924550" cy="1914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EEAEB9-87D7-4505-848D-611556E8D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801" y="2324260"/>
            <a:ext cx="52197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9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  <a:p>
            <a:r>
              <a:rPr lang="en-US" dirty="0"/>
              <a:t>Assignment 06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5A19-CF0A-4975-98F6-BD4AD6DD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 Items - 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4A364-27E3-401C-8599-84E1649CFA1C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F7844-9C87-4A21-9FC7-9C16C667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88" y="2590396"/>
            <a:ext cx="5953125" cy="1971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E025F0-51C3-46FE-BD22-B6E2FEA3E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583" y="2352270"/>
            <a:ext cx="51911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2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5A19-CF0A-4975-98F6-BD4AD6DD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 Items - center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4A364-27E3-401C-8599-84E1649CFA1C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4DAE6-C92D-4605-81BF-EF374B58B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52" y="2630917"/>
            <a:ext cx="5972175" cy="195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E4EDD-1D4F-45BA-B6D6-0FF04A221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817" y="2364216"/>
            <a:ext cx="52006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7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5A19-CF0A-4975-98F6-BD4AD6DD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 Items - stretch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4A364-27E3-401C-8599-84E1649CFA1C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DFE0E-E92C-4CAB-9614-A288A221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66" y="2657716"/>
            <a:ext cx="5924550" cy="1914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6B8189-A2CB-46FE-85AF-FB396FC11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516" y="2367203"/>
            <a:ext cx="52482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4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91BA-A0A1-43A5-B607-113BD4AD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3033-AD45-4FC3-ABDD-58BAA0A20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17563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Sometimes the total size of your grid might be less than the size of its grid container. This could happen if all of your grid items are sized with non-flexible units like </a:t>
            </a:r>
            <a:r>
              <a:rPr lang="en-US" sz="2000" dirty="0" err="1"/>
              <a:t>px</a:t>
            </a:r>
            <a:r>
              <a:rPr lang="en-US" sz="2000" dirty="0"/>
              <a:t>. In this case you can set the alignment of the grid within the grid container </a:t>
            </a:r>
          </a:p>
          <a:p>
            <a:r>
              <a:rPr lang="en-US" sz="2000" dirty="0"/>
              <a:t>This property aligns the grid along the row axis (as opposed to align-content which aligns the grid along the column axis)</a:t>
            </a:r>
            <a:endParaRPr lang="en-CA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C04ED4-B234-4F66-AF60-B451278CCD16}"/>
              </a:ext>
            </a:extLst>
          </p:cNvPr>
          <p:cNvSpPr txBox="1">
            <a:spLocks/>
          </p:cNvSpPr>
          <p:nvPr/>
        </p:nvSpPr>
        <p:spPr>
          <a:xfrm>
            <a:off x="6022574" y="1690688"/>
            <a:ext cx="50046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Values:</a:t>
            </a:r>
          </a:p>
          <a:p>
            <a:pPr lvl="1"/>
            <a:r>
              <a:rPr lang="en-US" sz="1600" b="1" dirty="0"/>
              <a:t>start</a:t>
            </a:r>
            <a:r>
              <a:rPr lang="en-US" sz="1600" dirty="0"/>
              <a:t> - aligns the grid to the left end of the grid container</a:t>
            </a:r>
          </a:p>
          <a:p>
            <a:pPr lvl="1"/>
            <a:r>
              <a:rPr lang="en-US" sz="1600" b="1" dirty="0"/>
              <a:t>end</a:t>
            </a:r>
            <a:r>
              <a:rPr lang="en-US" sz="1600" dirty="0"/>
              <a:t> - aligns the grid to the right end of the grid container</a:t>
            </a:r>
          </a:p>
          <a:p>
            <a:pPr lvl="1"/>
            <a:r>
              <a:rPr lang="en-US" sz="1600" b="1" dirty="0"/>
              <a:t>center</a:t>
            </a:r>
            <a:r>
              <a:rPr lang="en-US" sz="1600" dirty="0"/>
              <a:t> - aligns the grid in the center of the grid container</a:t>
            </a:r>
          </a:p>
          <a:p>
            <a:pPr lvl="1"/>
            <a:r>
              <a:rPr lang="en-US" sz="1600" b="1" dirty="0"/>
              <a:t>stretch</a:t>
            </a:r>
            <a:r>
              <a:rPr lang="en-US" sz="1600" dirty="0"/>
              <a:t> - resizes the grid items to allow the grid to fill the full width of the grid container</a:t>
            </a:r>
          </a:p>
          <a:p>
            <a:pPr lvl="1"/>
            <a:r>
              <a:rPr lang="en-US" sz="1600" b="1" dirty="0"/>
              <a:t>space-around</a:t>
            </a:r>
            <a:r>
              <a:rPr lang="en-US" sz="1600" dirty="0"/>
              <a:t> - places an even amount of space between each grid item, with half-sized spaces on the far ends</a:t>
            </a:r>
          </a:p>
          <a:p>
            <a:pPr lvl="1"/>
            <a:r>
              <a:rPr lang="en-US" sz="1600" b="1" dirty="0"/>
              <a:t>space-between</a:t>
            </a:r>
            <a:r>
              <a:rPr lang="en-US" sz="1600" dirty="0"/>
              <a:t> - places an even amount of space between each grid item, with no space at the far ends</a:t>
            </a:r>
          </a:p>
          <a:p>
            <a:pPr lvl="1"/>
            <a:r>
              <a:rPr lang="en-US" sz="1600" b="1" dirty="0"/>
              <a:t>space-evenly</a:t>
            </a:r>
            <a:r>
              <a:rPr lang="en-US" sz="1600" dirty="0"/>
              <a:t> - places an even amount of space between each grid item, including the far ends</a:t>
            </a:r>
            <a:endParaRPr lang="en-CA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63233-6E7D-482A-B05D-32E7EB82E968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6564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CC91-1F51-4AFA-97C8-9EBAAB9B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Justify Content - start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C0B24-2FDF-4AF3-8D79-3CA22021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93" y="2420167"/>
            <a:ext cx="5943600" cy="1933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DE2A9-8381-4056-80D4-201F0BEFB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031" y="1690688"/>
            <a:ext cx="5391150" cy="3019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87B261-1FC2-490F-9134-FAD633EC9EC0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51773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CC91-1F51-4AFA-97C8-9EBAAB9B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Justify Content -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7B261-1FC2-490F-9134-FAD633EC9EC0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BEA36A-411D-4B4E-80B4-19758851F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4" y="2579661"/>
            <a:ext cx="5924550" cy="1962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68FCA-6F08-421D-830F-83795F307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554" y="1794736"/>
            <a:ext cx="54102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5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CC91-1F51-4AFA-97C8-9EBAAB9B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Justify Content - center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7B261-1FC2-490F-9134-FAD633EC9EC0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1F124-DDDB-4A19-B332-85D03C917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94" y="2444938"/>
            <a:ext cx="5981700" cy="1952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7048A3-BA76-43EB-9836-707935CDB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775" y="1788117"/>
            <a:ext cx="56197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0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CC91-1F51-4AFA-97C8-9EBAAB9B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Justify Content - stretch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7B261-1FC2-490F-9134-FAD633EC9EC0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F610F1-D928-4F4A-B51C-E8010FC13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35" y="2434203"/>
            <a:ext cx="5915025" cy="194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1728C5-4E8E-4B03-A2A1-C60415F26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303" y="1817338"/>
            <a:ext cx="54102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0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CC91-1F51-4AFA-97C8-9EBAAB9B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Justify Content – space-around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7B261-1FC2-490F-9134-FAD633EC9EC0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D480E-AA49-4BF6-B1B0-23A05650E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86" y="2452687"/>
            <a:ext cx="5953125" cy="1952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F81C3F-838F-48B3-BD18-270323A49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995" y="1806602"/>
            <a:ext cx="54578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8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CC91-1F51-4AFA-97C8-9EBAAB9B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Justify Content – space-between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7B261-1FC2-490F-9134-FAD633EC9EC0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8ABAC5-DD1E-4EFB-BB08-867318755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24" y="2486105"/>
            <a:ext cx="6029325" cy="2009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26FF8-3D53-4FA4-875D-447748DDD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811" y="1907341"/>
            <a:ext cx="54006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1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 Grid Layout?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931"/>
          </a:xfrm>
        </p:spPr>
        <p:txBody>
          <a:bodyPr>
            <a:normAutofit/>
          </a:bodyPr>
          <a:lstStyle/>
          <a:p>
            <a:r>
              <a:rPr lang="en-US" dirty="0"/>
              <a:t>CSS Grid Layout (aka "Grid"), is a two-dimensional grid-based layout system</a:t>
            </a:r>
            <a:r>
              <a:rPr lang="en-US" baseline="30000" dirty="0"/>
              <a:t>1</a:t>
            </a:r>
          </a:p>
          <a:p>
            <a:r>
              <a:rPr lang="en-US" dirty="0"/>
              <a:t>CSS Grid Layout is the most powerful layout system available in CSS. It is a 2-dimensional system, meaning it can handle both columns and rows, unlike flexbox which is largely a 1-dimensional system. You work with Grid Layout by applying CSS rules both to a parent element (which becomes the Grid Container) and to that elements children (which become Grid Items)</a:t>
            </a:r>
            <a:r>
              <a:rPr lang="en-US" baseline="30000" dirty="0"/>
              <a:t>1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9B3036-CA46-4684-BDA1-DCEF215300E7}"/>
              </a:ext>
            </a:extLst>
          </p:cNvPr>
          <p:cNvSpPr txBox="1"/>
          <p:nvPr/>
        </p:nvSpPr>
        <p:spPr>
          <a:xfrm>
            <a:off x="603504" y="6382512"/>
            <a:ext cx="105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1.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329708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CC91-1F51-4AFA-97C8-9EBAAB9B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Justify Content – space-evenly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7B261-1FC2-490F-9134-FAD633EC9EC0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39F64-F75F-403E-AEBB-4E7F05F6F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40" y="2494420"/>
            <a:ext cx="5943600" cy="1962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3EF240-EB68-41B5-A8A3-9F6164A1D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24" y="1881753"/>
            <a:ext cx="54292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C55F-7773-4B44-B8F3-056E0858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CEA28-6DB5-49CC-A056-67928EEF6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938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Sometimes the total size of your grid might be less than the size of its grid container. This could happen if all of your grid items are sized with non-flexible units like </a:t>
            </a:r>
            <a:r>
              <a:rPr lang="en-US" sz="2000" dirty="0" err="1"/>
              <a:t>px</a:t>
            </a:r>
            <a:r>
              <a:rPr lang="en-US" sz="2000" dirty="0"/>
              <a:t>. In this case you can set the alignment of the grid within the grid container </a:t>
            </a:r>
          </a:p>
          <a:p>
            <a:r>
              <a:rPr lang="en-US" sz="2000" dirty="0"/>
              <a:t>This property aligns the grid along the column axis (as opposed to justify-content which aligns the grid along the row axis)</a:t>
            </a:r>
            <a:endParaRPr lang="en-CA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8CB620-B65A-479F-B773-567B5FADD0E7}"/>
              </a:ext>
            </a:extLst>
          </p:cNvPr>
          <p:cNvSpPr txBox="1">
            <a:spLocks/>
          </p:cNvSpPr>
          <p:nvPr/>
        </p:nvSpPr>
        <p:spPr>
          <a:xfrm>
            <a:off x="6407258" y="1508753"/>
            <a:ext cx="52293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Values:</a:t>
            </a:r>
          </a:p>
          <a:p>
            <a:pPr lvl="1"/>
            <a:r>
              <a:rPr lang="en-US" sz="1600" b="1" dirty="0"/>
              <a:t>start</a:t>
            </a:r>
            <a:r>
              <a:rPr lang="en-US" sz="1600" dirty="0"/>
              <a:t> - aligns the grid to the top of the grid container</a:t>
            </a:r>
          </a:p>
          <a:p>
            <a:pPr lvl="1"/>
            <a:r>
              <a:rPr lang="en-US" sz="1600" b="1" dirty="0"/>
              <a:t>end</a:t>
            </a:r>
            <a:r>
              <a:rPr lang="en-US" sz="1600" dirty="0"/>
              <a:t> - aligns the grid to the bottom of the grid container</a:t>
            </a:r>
          </a:p>
          <a:p>
            <a:pPr lvl="1"/>
            <a:r>
              <a:rPr lang="en-US" sz="1600" b="1" dirty="0"/>
              <a:t>center</a:t>
            </a:r>
            <a:r>
              <a:rPr lang="en-US" sz="1600" dirty="0"/>
              <a:t> - aligns the grid in the center of the grid container</a:t>
            </a:r>
          </a:p>
          <a:p>
            <a:pPr lvl="1"/>
            <a:r>
              <a:rPr lang="en-US" sz="1600" b="1" dirty="0"/>
              <a:t>stretch</a:t>
            </a:r>
            <a:r>
              <a:rPr lang="en-US" sz="1600" dirty="0"/>
              <a:t> - resizes the grid items to allow the grid to fill the full height of the grid container</a:t>
            </a:r>
          </a:p>
          <a:p>
            <a:pPr lvl="1"/>
            <a:r>
              <a:rPr lang="en-US" sz="1600" b="1" dirty="0"/>
              <a:t>space-around</a:t>
            </a:r>
            <a:r>
              <a:rPr lang="en-US" sz="1600" dirty="0"/>
              <a:t> - places an even amount of space between each grid item, with half-sized spaces on the far ends</a:t>
            </a:r>
          </a:p>
          <a:p>
            <a:pPr lvl="1"/>
            <a:r>
              <a:rPr lang="en-US" sz="1600" b="1" dirty="0"/>
              <a:t>space-between</a:t>
            </a:r>
            <a:r>
              <a:rPr lang="en-US" sz="1600" dirty="0"/>
              <a:t> - places an even amount of space between each grid item, with no space at the far ends</a:t>
            </a:r>
          </a:p>
          <a:p>
            <a:pPr lvl="1"/>
            <a:r>
              <a:rPr lang="en-US" sz="1600" b="1" dirty="0"/>
              <a:t>space-evenly</a:t>
            </a:r>
            <a:r>
              <a:rPr lang="en-US" sz="1600" dirty="0"/>
              <a:t> - places an even amount of space between each grid item, including the far ends</a:t>
            </a:r>
            <a:endParaRPr lang="en-CA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D3AEB-2272-4369-8219-ED359D55351C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92739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DFFB-2A25-4C71-8395-642FEC34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 Content - start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FA104-077F-4D51-A45B-D45E002E1BB8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34261-4269-44AD-8768-17F8BF0BA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51" y="2475935"/>
            <a:ext cx="5943600" cy="1952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0D7E6A-D007-4763-B790-826B8C5D8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245" y="1220168"/>
            <a:ext cx="50768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DFFB-2A25-4C71-8395-642FEC34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 Content - 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FA104-077F-4D51-A45B-D45E002E1BB8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D2A4D1-53DC-44CC-B8C1-AB5CE6419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692910"/>
            <a:ext cx="5924550" cy="195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0E4C3-94CB-4758-A019-BFBACAAD7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85" y="1160280"/>
            <a:ext cx="51244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1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DFFB-2A25-4C71-8395-642FEC34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 Content - center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FA104-077F-4D51-A45B-D45E002E1BB8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9090A-E0FC-48D2-BF51-1866DE092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31" y="2567714"/>
            <a:ext cx="5915025" cy="1924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E70CA7-61D1-4E6C-BDBE-6C8926198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23" y="1043714"/>
            <a:ext cx="51720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7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DFFB-2A25-4C71-8395-642FEC34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 Content - stretch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FA104-077F-4D51-A45B-D45E002E1BB8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61AAA0-F3C0-4A6A-B487-F4B12EE7A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54" y="2637457"/>
            <a:ext cx="5943600" cy="1924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A03F0-048B-4EBF-B94D-D3D292F9C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987" y="1027906"/>
            <a:ext cx="50863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0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DFFB-2A25-4C71-8395-642FEC34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 Content – space-around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FA104-077F-4D51-A45B-D45E002E1BB8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16361-6261-4463-85A1-0D7D51F20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666677"/>
            <a:ext cx="5962650" cy="1943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58F9EE-DD14-48D0-A6ED-A0FB67C7E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85" y="1224613"/>
            <a:ext cx="51244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0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DFFB-2A25-4C71-8395-642FEC34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 Content – space-between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FA104-077F-4D51-A45B-D45E002E1BB8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064E0-6066-4839-AC9B-65E92AA66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33" y="2727459"/>
            <a:ext cx="5962650" cy="1914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7D04A6-3AC6-4CEF-8F1E-5BD798A8E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934" y="1241558"/>
            <a:ext cx="51244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DFFB-2A25-4C71-8395-642FEC34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 Content – space-evenly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FA104-077F-4D51-A45B-D45E002E1BB8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7B8F8-C3A5-42CC-BA74-4DE7CF468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2" y="2714948"/>
            <a:ext cx="5943600" cy="1924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5DEDA7-668C-418D-9D77-4B579D5F4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951" y="1209998"/>
            <a:ext cx="5114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7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1821-B214-4A17-AF04-58EEF39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Justify 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C6285-6D1D-4740-87D2-8AB3A075B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1414" cy="4351338"/>
          </a:xfrm>
        </p:spPr>
        <p:txBody>
          <a:bodyPr>
            <a:normAutofit/>
          </a:bodyPr>
          <a:lstStyle/>
          <a:p>
            <a:r>
              <a:rPr lang="en-CA" sz="2400" dirty="0"/>
              <a:t>Works similarly to justify-items except it is applied to a single grid item</a:t>
            </a:r>
          </a:p>
          <a:p>
            <a:r>
              <a:rPr lang="en-US" sz="2400" dirty="0"/>
              <a:t>Aligns the content inside a grid item along the row axis (as opposed to align-self which aligns along the column axis) </a:t>
            </a:r>
          </a:p>
          <a:p>
            <a:r>
              <a:rPr lang="en-US" sz="2400" dirty="0"/>
              <a:t>This value applies to the content inside a single grid item</a:t>
            </a:r>
            <a:endParaRPr lang="en-CA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4127F7-E328-442C-8D0B-8671F01E0F8F}"/>
              </a:ext>
            </a:extLst>
          </p:cNvPr>
          <p:cNvSpPr txBox="1">
            <a:spLocks/>
          </p:cNvSpPr>
          <p:nvPr/>
        </p:nvSpPr>
        <p:spPr>
          <a:xfrm>
            <a:off x="6484749" y="1745551"/>
            <a:ext cx="49814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Values:</a:t>
            </a:r>
          </a:p>
          <a:p>
            <a:pPr lvl="1"/>
            <a:r>
              <a:rPr lang="en-US" sz="2000" b="1" dirty="0"/>
              <a:t>start</a:t>
            </a:r>
            <a:r>
              <a:rPr lang="en-US" sz="2000" dirty="0"/>
              <a:t> - aligns the content to the left end of the grid area</a:t>
            </a:r>
          </a:p>
          <a:p>
            <a:pPr lvl="1"/>
            <a:r>
              <a:rPr lang="en-US" sz="2000" b="1" dirty="0"/>
              <a:t>end</a:t>
            </a:r>
            <a:r>
              <a:rPr lang="en-US" sz="2000" dirty="0"/>
              <a:t> - aligns the content to the right end of the grid area</a:t>
            </a:r>
          </a:p>
          <a:p>
            <a:pPr lvl="1"/>
            <a:r>
              <a:rPr lang="en-US" sz="2000" b="1" dirty="0"/>
              <a:t>center</a:t>
            </a:r>
            <a:r>
              <a:rPr lang="en-US" sz="2000" dirty="0"/>
              <a:t> - aligns the content in the center of the grid area</a:t>
            </a:r>
          </a:p>
          <a:p>
            <a:pPr lvl="1"/>
            <a:r>
              <a:rPr lang="en-US" sz="2000" b="1" dirty="0"/>
              <a:t>stretch</a:t>
            </a:r>
            <a:r>
              <a:rPr lang="en-US" sz="2000" dirty="0"/>
              <a:t> - fills the whole width of the grid area (this is the default)</a:t>
            </a:r>
            <a:endParaRPr lang="en-CA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A5309-E3D5-4137-870C-341AA0E52A8E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76381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Support for Grid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7D313C-7774-4920-A98B-541857A38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2342"/>
            <a:ext cx="12192000" cy="325545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BB5CFC-E9B1-4CB1-8FBC-CE79D995FE3E}"/>
              </a:ext>
            </a:extLst>
          </p:cNvPr>
          <p:cNvCxnSpPr>
            <a:cxnSpLocks/>
          </p:cNvCxnSpPr>
          <p:nvPr/>
        </p:nvCxnSpPr>
        <p:spPr>
          <a:xfrm>
            <a:off x="4389120" y="2788920"/>
            <a:ext cx="2268077" cy="1731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2FB53B-47D4-4285-B69D-1344C90BD33F}"/>
              </a:ext>
            </a:extLst>
          </p:cNvPr>
          <p:cNvSpPr txBox="1"/>
          <p:nvPr/>
        </p:nvSpPr>
        <p:spPr>
          <a:xfrm>
            <a:off x="2697480" y="2287888"/>
            <a:ext cx="3680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*** Support is for an older outdated syntax.</a:t>
            </a:r>
          </a:p>
        </p:txBody>
      </p:sp>
    </p:spTree>
    <p:extLst>
      <p:ext uri="{BB962C8B-B14F-4D97-AF65-F5344CB8AC3E}">
        <p14:creationId xmlns:p14="http://schemas.microsoft.com/office/powerpoint/2010/main" val="398905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27DC-B087-4ECA-9F02-BBD83ABE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1"/>
            <a:ext cx="10515600" cy="1325563"/>
          </a:xfrm>
        </p:spPr>
        <p:txBody>
          <a:bodyPr/>
          <a:lstStyle/>
          <a:p>
            <a:r>
              <a:rPr lang="en-CA" dirty="0"/>
              <a:t>Justify Self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DA077-2DE0-42B5-AD88-B1CA226B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63" y="1236885"/>
            <a:ext cx="5172075" cy="2409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321A9C-CCE4-4A64-8E7C-7C1C349E6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578" y="1199253"/>
            <a:ext cx="5191125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01A204-0794-4BCB-8068-96BF4C4E6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12" y="4055297"/>
            <a:ext cx="5286375" cy="2495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3DB6DE-2803-496B-8F61-C6541E945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478" y="4102922"/>
            <a:ext cx="5229225" cy="2447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0ECFA6-764C-4618-AEFE-87FBB3F13777}"/>
              </a:ext>
            </a:extLst>
          </p:cNvPr>
          <p:cNvSpPr txBox="1"/>
          <p:nvPr/>
        </p:nvSpPr>
        <p:spPr>
          <a:xfrm>
            <a:off x="3030452" y="3481671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E8F4F8-EAC1-4AC1-BA49-289C42BD56CC}"/>
              </a:ext>
            </a:extLst>
          </p:cNvPr>
          <p:cNvSpPr txBox="1"/>
          <p:nvPr/>
        </p:nvSpPr>
        <p:spPr>
          <a:xfrm>
            <a:off x="9011243" y="348167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1FF9D-F6CE-4993-BFD0-28E4D3071BCD}"/>
              </a:ext>
            </a:extLst>
          </p:cNvPr>
          <p:cNvSpPr txBox="1"/>
          <p:nvPr/>
        </p:nvSpPr>
        <p:spPr>
          <a:xfrm>
            <a:off x="2971734" y="6393080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center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A093E-617C-4C5E-833D-F20B9631F319}"/>
              </a:ext>
            </a:extLst>
          </p:cNvPr>
          <p:cNvSpPr txBox="1"/>
          <p:nvPr/>
        </p:nvSpPr>
        <p:spPr>
          <a:xfrm>
            <a:off x="8889318" y="6412021"/>
            <a:ext cx="89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stretch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7958E6-7CED-4AED-9D30-30D467822953}"/>
              </a:ext>
            </a:extLst>
          </p:cNvPr>
          <p:cNvSpPr txBox="1"/>
          <p:nvPr/>
        </p:nvSpPr>
        <p:spPr>
          <a:xfrm>
            <a:off x="3644146" y="6596687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167109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1821-B214-4A17-AF04-58EEF39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 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C6285-6D1D-4740-87D2-8AB3A075B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1414" cy="4351338"/>
          </a:xfrm>
        </p:spPr>
        <p:txBody>
          <a:bodyPr>
            <a:normAutofit/>
          </a:bodyPr>
          <a:lstStyle/>
          <a:p>
            <a:r>
              <a:rPr lang="en-CA" sz="2400" dirty="0"/>
              <a:t>Works similarly to align-items except it is applied to a single grid item</a:t>
            </a:r>
          </a:p>
          <a:p>
            <a:r>
              <a:rPr lang="en-US" sz="2400" dirty="0"/>
              <a:t>Aligns the content inside a grid item along the column axis (as opposed to justify-self which aligns along the row axis)</a:t>
            </a:r>
          </a:p>
          <a:p>
            <a:r>
              <a:rPr lang="en-US" sz="2400" dirty="0"/>
              <a:t>This value applies to the content inside a single grid item</a:t>
            </a:r>
            <a:endParaRPr lang="en-CA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4127F7-E328-442C-8D0B-8671F01E0F8F}"/>
              </a:ext>
            </a:extLst>
          </p:cNvPr>
          <p:cNvSpPr txBox="1">
            <a:spLocks/>
          </p:cNvSpPr>
          <p:nvPr/>
        </p:nvSpPr>
        <p:spPr>
          <a:xfrm>
            <a:off x="6484749" y="1745551"/>
            <a:ext cx="49814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Values:</a:t>
            </a:r>
          </a:p>
          <a:p>
            <a:pPr lvl="1"/>
            <a:r>
              <a:rPr lang="en-US" sz="2000" b="1" dirty="0"/>
              <a:t>start</a:t>
            </a:r>
            <a:r>
              <a:rPr lang="en-US" sz="2000" dirty="0"/>
              <a:t> - aligns the content to the top of the grid area</a:t>
            </a:r>
          </a:p>
          <a:p>
            <a:pPr lvl="1"/>
            <a:r>
              <a:rPr lang="en-US" sz="2000" b="1" dirty="0"/>
              <a:t>end</a:t>
            </a:r>
            <a:r>
              <a:rPr lang="en-US" sz="2000" dirty="0"/>
              <a:t> - aligns the content to the bottom of the grid area</a:t>
            </a:r>
          </a:p>
          <a:p>
            <a:pPr lvl="1"/>
            <a:r>
              <a:rPr lang="en-US" sz="2000" b="1" dirty="0"/>
              <a:t>center</a:t>
            </a:r>
            <a:r>
              <a:rPr lang="en-US" sz="2000" dirty="0"/>
              <a:t> - aligns the content in the center of the grid area</a:t>
            </a:r>
          </a:p>
          <a:p>
            <a:pPr lvl="1"/>
            <a:r>
              <a:rPr lang="en-US" sz="2000" b="1" dirty="0"/>
              <a:t>stretch</a:t>
            </a:r>
            <a:r>
              <a:rPr lang="en-US" sz="2000" dirty="0"/>
              <a:t> - fills the whole height of the grid area (this is the default)</a:t>
            </a:r>
            <a:endParaRPr lang="en-CA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9CAF5-C2F5-43EE-A8B1-7FD0242F69D2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20281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27DC-B087-4ECA-9F02-BBD83ABE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1"/>
            <a:ext cx="10515600" cy="1325563"/>
          </a:xfrm>
        </p:spPr>
        <p:txBody>
          <a:bodyPr/>
          <a:lstStyle/>
          <a:p>
            <a:r>
              <a:rPr lang="en-CA" dirty="0"/>
              <a:t>Align Self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ECFA6-764C-4618-AEFE-87FBB3F13777}"/>
              </a:ext>
            </a:extLst>
          </p:cNvPr>
          <p:cNvSpPr txBox="1"/>
          <p:nvPr/>
        </p:nvSpPr>
        <p:spPr>
          <a:xfrm>
            <a:off x="3030452" y="3481671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E8F4F8-EAC1-4AC1-BA49-289C42BD56CC}"/>
              </a:ext>
            </a:extLst>
          </p:cNvPr>
          <p:cNvSpPr txBox="1"/>
          <p:nvPr/>
        </p:nvSpPr>
        <p:spPr>
          <a:xfrm>
            <a:off x="9011243" y="348167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1FF9D-F6CE-4993-BFD0-28E4D3071BCD}"/>
              </a:ext>
            </a:extLst>
          </p:cNvPr>
          <p:cNvSpPr txBox="1"/>
          <p:nvPr/>
        </p:nvSpPr>
        <p:spPr>
          <a:xfrm>
            <a:off x="2971734" y="628366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center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A093E-617C-4C5E-833D-F20B9631F319}"/>
              </a:ext>
            </a:extLst>
          </p:cNvPr>
          <p:cNvSpPr txBox="1"/>
          <p:nvPr/>
        </p:nvSpPr>
        <p:spPr>
          <a:xfrm>
            <a:off x="8889318" y="6271351"/>
            <a:ext cx="89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stretch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7958E6-7CED-4AED-9D30-30D467822953}"/>
              </a:ext>
            </a:extLst>
          </p:cNvPr>
          <p:cNvSpPr txBox="1"/>
          <p:nvPr/>
        </p:nvSpPr>
        <p:spPr>
          <a:xfrm>
            <a:off x="3644146" y="6596687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AEBA0-F804-4DC2-A93D-36684051B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53" y="1190675"/>
            <a:ext cx="5162550" cy="2428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084A9C-03BA-4F50-B28E-033455483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074" y="1171625"/>
            <a:ext cx="5172075" cy="2447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7AE932-B610-4C9C-B23D-C0607E7A3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53" y="3992780"/>
            <a:ext cx="5124450" cy="2400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9174C3-5F50-4456-B2BE-AA1CB8B21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699" y="3983255"/>
            <a:ext cx="51244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5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24B9-3112-42B8-829D-8C269926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Grid Auto Columns and Grid Auto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6023D-96D2-4D1E-8812-8D222F635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size of any auto-generated grid tracks (aka implicit grid tracks)</a:t>
            </a:r>
          </a:p>
          <a:p>
            <a:r>
              <a:rPr lang="en-US" dirty="0"/>
              <a:t>Implicit grid tracks get created when you explicitly position rows or columns (via grid-template-rows/grid-template-columns) that are out of range of the defined grid</a:t>
            </a:r>
          </a:p>
          <a:p>
            <a:r>
              <a:rPr lang="en-US" dirty="0"/>
              <a:t>We can use grid-auto-columns and grid-auto-rows to specify the widths of these implicit tracks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9B52A-8444-4F8E-BA61-2CC0CD4BE416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39614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24B9-3112-42B8-829D-8C269926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Grid Auto Columns and Grid Auto Rows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9B52A-8444-4F8E-BA61-2CC0CD4BE416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B4342D-81C8-4B5B-BFB7-D09D411EF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79" y="2758456"/>
            <a:ext cx="5924550" cy="191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830D8C-AD03-4611-9A06-7F532DFE2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55" y="2511128"/>
            <a:ext cx="47720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2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54F1-9F2B-42D2-81A8-074FDFEB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Grid Auto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20BC-85E0-45C4-9738-C038A1C0B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151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If you have grid items that you don't explicitly place on the grid, the auto-placement algorithm kicks in to automatically place the items </a:t>
            </a:r>
          </a:p>
          <a:p>
            <a:r>
              <a:rPr lang="en-US" sz="2400" dirty="0"/>
              <a:t>This property controls how the auto-placement algorithm works</a:t>
            </a:r>
            <a:endParaRPr lang="en-CA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D040BB-15A6-4D6D-BB16-39233B265D11}"/>
              </a:ext>
            </a:extLst>
          </p:cNvPr>
          <p:cNvSpPr txBox="1">
            <a:spLocks/>
          </p:cNvSpPr>
          <p:nvPr/>
        </p:nvSpPr>
        <p:spPr>
          <a:xfrm>
            <a:off x="5601346" y="1825625"/>
            <a:ext cx="61153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Values:</a:t>
            </a:r>
          </a:p>
          <a:p>
            <a:pPr lvl="1"/>
            <a:r>
              <a:rPr lang="en-US" sz="2000" b="1" dirty="0"/>
              <a:t>row</a:t>
            </a:r>
            <a:r>
              <a:rPr lang="en-US" sz="2000" dirty="0"/>
              <a:t> - tells the auto-placement algorithm to fill in each row in turn, adding new rows as necessary</a:t>
            </a:r>
          </a:p>
          <a:p>
            <a:pPr lvl="1"/>
            <a:r>
              <a:rPr lang="en-US" sz="2000" b="1" dirty="0"/>
              <a:t>column</a:t>
            </a:r>
            <a:r>
              <a:rPr lang="en-US" sz="2000" dirty="0"/>
              <a:t> - tells the auto-placement algorithm to fill in each column in turn, adding new columns as necessary</a:t>
            </a:r>
          </a:p>
          <a:p>
            <a:pPr lvl="1"/>
            <a:r>
              <a:rPr lang="en-US" sz="2000" b="1" dirty="0"/>
              <a:t>dense</a:t>
            </a:r>
            <a:r>
              <a:rPr lang="en-US" sz="2000" dirty="0"/>
              <a:t> - tells the auto-placement algorithm to attempt to fill in holes earlier in the grid if smaller items come up later</a:t>
            </a:r>
            <a:endParaRPr lang="en-CA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63399-9AAD-4CFA-8300-53954BD088C4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251512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54F1-9F2B-42D2-81A8-074FDFEB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Grid Auto Flow - row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63399-9AAD-4CFA-8300-53954BD088C4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A115C-7BC5-4F10-ABCB-C1A6933B5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20" y="3258196"/>
            <a:ext cx="5305425" cy="133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2C5701-DC9B-4795-B93A-B5267DCCD66C}"/>
              </a:ext>
            </a:extLst>
          </p:cNvPr>
          <p:cNvSpPr txBox="1"/>
          <p:nvPr/>
        </p:nvSpPr>
        <p:spPr>
          <a:xfrm>
            <a:off x="4528167" y="5132378"/>
            <a:ext cx="2190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item-a and item-e are set explicitly on the grid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BA5844-120F-4B2A-AE46-C4D0B5B13846}"/>
              </a:ext>
            </a:extLst>
          </p:cNvPr>
          <p:cNvCxnSpPr/>
          <p:nvPr/>
        </p:nvCxnSpPr>
        <p:spPr>
          <a:xfrm flipH="1" flipV="1">
            <a:off x="3897823" y="4591696"/>
            <a:ext cx="630344" cy="6389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076D30-2317-4B8C-9A0C-5B94D953D05F}"/>
              </a:ext>
            </a:extLst>
          </p:cNvPr>
          <p:cNvCxnSpPr>
            <a:cxnSpLocks/>
          </p:cNvCxnSpPr>
          <p:nvPr/>
        </p:nvCxnSpPr>
        <p:spPr>
          <a:xfrm flipV="1">
            <a:off x="6571361" y="4649492"/>
            <a:ext cx="1022808" cy="679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3DEEF4-7B20-4A49-AC61-8C8CCD407787}"/>
              </a:ext>
            </a:extLst>
          </p:cNvPr>
          <p:cNvSpPr txBox="1"/>
          <p:nvPr/>
        </p:nvSpPr>
        <p:spPr>
          <a:xfrm>
            <a:off x="3897823" y="1844303"/>
            <a:ext cx="4168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item-b, item-c and item-d are not set explicitly on the grid, so they are placed automatically along the first available row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4A9B91-4E0A-4CB7-887B-47C9330F0F5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982306" y="2767633"/>
            <a:ext cx="919685" cy="490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A76F7-E637-49A4-97A9-01030BBE8DD4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729444" y="2767633"/>
            <a:ext cx="252862" cy="490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F75152-B96D-4974-9DDA-AB142D46813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817510" y="2767633"/>
            <a:ext cx="1164796" cy="512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09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54F1-9F2B-42D2-81A8-074FDFEB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Grid Auto Flow - column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63399-9AAD-4CFA-8300-53954BD088C4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C5701-DC9B-4795-B93A-B5267DCCD66C}"/>
              </a:ext>
            </a:extLst>
          </p:cNvPr>
          <p:cNvSpPr txBox="1"/>
          <p:nvPr/>
        </p:nvSpPr>
        <p:spPr>
          <a:xfrm>
            <a:off x="4528167" y="5132378"/>
            <a:ext cx="2190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item-a and item-e are set explicitly on the grid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BA5844-120F-4B2A-AE46-C4D0B5B13846}"/>
              </a:ext>
            </a:extLst>
          </p:cNvPr>
          <p:cNvCxnSpPr/>
          <p:nvPr/>
        </p:nvCxnSpPr>
        <p:spPr>
          <a:xfrm flipH="1" flipV="1">
            <a:off x="3897823" y="4591696"/>
            <a:ext cx="630344" cy="6389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076D30-2317-4B8C-9A0C-5B94D953D05F}"/>
              </a:ext>
            </a:extLst>
          </p:cNvPr>
          <p:cNvCxnSpPr>
            <a:cxnSpLocks/>
          </p:cNvCxnSpPr>
          <p:nvPr/>
        </p:nvCxnSpPr>
        <p:spPr>
          <a:xfrm flipV="1">
            <a:off x="6571361" y="4649492"/>
            <a:ext cx="1022808" cy="679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3DEEF4-7B20-4A49-AC61-8C8CCD407787}"/>
              </a:ext>
            </a:extLst>
          </p:cNvPr>
          <p:cNvSpPr txBox="1"/>
          <p:nvPr/>
        </p:nvSpPr>
        <p:spPr>
          <a:xfrm>
            <a:off x="3897823" y="1844303"/>
            <a:ext cx="4711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item-b, item-c and item-d are not set explicitly on the grid, so they are placed automatically along the first available column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4A9B91-4E0A-4CB7-887B-47C9330F0F57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873858" y="2767633"/>
            <a:ext cx="379708" cy="5478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A4F8251-0541-49B8-8A59-1BE15DF8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865" y="3315435"/>
            <a:ext cx="5314950" cy="13049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A76F7-E637-49A4-97A9-01030BBE8DD4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528167" y="2767633"/>
            <a:ext cx="1725399" cy="13859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F75152-B96D-4974-9DDA-AB142D46813E}"/>
              </a:ext>
            </a:extLst>
          </p:cNvPr>
          <p:cNvCxnSpPr>
            <a:cxnSpLocks/>
          </p:cNvCxnSpPr>
          <p:nvPr/>
        </p:nvCxnSpPr>
        <p:spPr>
          <a:xfrm flipH="1">
            <a:off x="4742481" y="2766483"/>
            <a:ext cx="1511084" cy="5825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58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B202-54D6-4BA4-973E-1FD9F41B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Grid Column and Grid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FBCF-924A-44B0-8AB2-5B9820740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41582"/>
          </a:xfrm>
        </p:spPr>
        <p:txBody>
          <a:bodyPr/>
          <a:lstStyle/>
          <a:p>
            <a:r>
              <a:rPr lang="en-CA" dirty="0"/>
              <a:t>The "grid-column" and "grid-row" property are set on a grid item</a:t>
            </a:r>
          </a:p>
          <a:p>
            <a:r>
              <a:rPr lang="en-CA" dirty="0"/>
              <a:t>They determine where on the grid a grid item will go</a:t>
            </a:r>
          </a:p>
          <a:p>
            <a:r>
              <a:rPr lang="en-CA" dirty="0"/>
              <a:t>The first value is the starting line followed by a " / " (the space is important)" and then a second value which is the ending line</a:t>
            </a:r>
          </a:p>
          <a:p>
            <a:r>
              <a:rPr lang="en-CA" dirty="0"/>
              <a:t>You can tell a grid item to span a number of lines by using the "span" keyword</a:t>
            </a:r>
          </a:p>
        </p:txBody>
      </p:sp>
    </p:spTree>
    <p:extLst>
      <p:ext uri="{BB962C8B-B14F-4D97-AF65-F5344CB8AC3E}">
        <p14:creationId xmlns:p14="http://schemas.microsoft.com/office/powerpoint/2010/main" val="243706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B202-54D6-4BA4-973E-1FD9F41B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Grid Column and Grid Row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3DB27-30CA-475F-BFA9-661F040F053F}"/>
              </a:ext>
            </a:extLst>
          </p:cNvPr>
          <p:cNvSpPr txBox="1"/>
          <p:nvPr/>
        </p:nvSpPr>
        <p:spPr>
          <a:xfrm>
            <a:off x="746486" y="6596390"/>
            <a:ext cx="1055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1. Information on this slide from: https://css-tricks.com/snippets/css/complete-guide-grid/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A9A9F5-4147-4810-B602-AE3C59564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57" y="2420076"/>
            <a:ext cx="5962650" cy="2219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C27584-985E-49B3-9DF3-9F276F753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1824763"/>
            <a:ext cx="4410075" cy="3409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55A407-4D2F-4A8D-A4A6-A70B0890F63C}"/>
              </a:ext>
            </a:extLst>
          </p:cNvPr>
          <p:cNvSpPr txBox="1"/>
          <p:nvPr/>
        </p:nvSpPr>
        <p:spPr>
          <a:xfrm>
            <a:off x="6819738" y="5204114"/>
            <a:ext cx="3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2EBC1-4476-4B40-B2E8-33E40B187451}"/>
              </a:ext>
            </a:extLst>
          </p:cNvPr>
          <p:cNvSpPr txBox="1"/>
          <p:nvPr/>
        </p:nvSpPr>
        <p:spPr>
          <a:xfrm>
            <a:off x="7953779" y="5193643"/>
            <a:ext cx="35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1188A-E4FC-44F0-B457-9314324EEB53}"/>
              </a:ext>
            </a:extLst>
          </p:cNvPr>
          <p:cNvSpPr txBox="1"/>
          <p:nvPr/>
        </p:nvSpPr>
        <p:spPr>
          <a:xfrm>
            <a:off x="7361210" y="5193643"/>
            <a:ext cx="41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66FBE2-8348-45D7-908E-41D57D4B9B69}"/>
              </a:ext>
            </a:extLst>
          </p:cNvPr>
          <p:cNvSpPr txBox="1"/>
          <p:nvPr/>
        </p:nvSpPr>
        <p:spPr>
          <a:xfrm>
            <a:off x="10688827" y="5206998"/>
            <a:ext cx="35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4921B-D4CA-4160-B77A-509E982AF15B}"/>
              </a:ext>
            </a:extLst>
          </p:cNvPr>
          <p:cNvSpPr txBox="1"/>
          <p:nvPr/>
        </p:nvSpPr>
        <p:spPr>
          <a:xfrm>
            <a:off x="10069298" y="5214178"/>
            <a:ext cx="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0B411-DCC7-44AB-A581-324B2B46265A}"/>
              </a:ext>
            </a:extLst>
          </p:cNvPr>
          <p:cNvSpPr txBox="1"/>
          <p:nvPr/>
        </p:nvSpPr>
        <p:spPr>
          <a:xfrm>
            <a:off x="11176377" y="5204114"/>
            <a:ext cx="35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924E3-8F2C-4DF3-8889-8DDC383DD9C7}"/>
              </a:ext>
            </a:extLst>
          </p:cNvPr>
          <p:cNvSpPr txBox="1"/>
          <p:nvPr/>
        </p:nvSpPr>
        <p:spPr>
          <a:xfrm>
            <a:off x="11353800" y="1690688"/>
            <a:ext cx="3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3432A3-304D-4585-A8DB-218EEAC02AC2}"/>
              </a:ext>
            </a:extLst>
          </p:cNvPr>
          <p:cNvSpPr txBox="1"/>
          <p:nvPr/>
        </p:nvSpPr>
        <p:spPr>
          <a:xfrm>
            <a:off x="11363729" y="2420076"/>
            <a:ext cx="41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A5F877-3699-451D-9DC0-DEEFDE422F36}"/>
              </a:ext>
            </a:extLst>
          </p:cNvPr>
          <p:cNvSpPr txBox="1"/>
          <p:nvPr/>
        </p:nvSpPr>
        <p:spPr>
          <a:xfrm>
            <a:off x="11342740" y="3595915"/>
            <a:ext cx="35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7AE76-8941-4DAB-98EA-0F58264A4A81}"/>
              </a:ext>
            </a:extLst>
          </p:cNvPr>
          <p:cNvSpPr txBox="1"/>
          <p:nvPr/>
        </p:nvSpPr>
        <p:spPr>
          <a:xfrm>
            <a:off x="11340400" y="4999456"/>
            <a:ext cx="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6695AA-7510-497C-AAD8-7CA72D7F43E1}"/>
              </a:ext>
            </a:extLst>
          </p:cNvPr>
          <p:cNvCxnSpPr/>
          <p:nvPr/>
        </p:nvCxnSpPr>
        <p:spPr>
          <a:xfrm>
            <a:off x="8069209" y="5583510"/>
            <a:ext cx="273504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E4C10E-2C35-4214-8C17-27E7705A5F62}"/>
              </a:ext>
            </a:extLst>
          </p:cNvPr>
          <p:cNvCxnSpPr>
            <a:cxnSpLocks/>
          </p:cNvCxnSpPr>
          <p:nvPr/>
        </p:nvCxnSpPr>
        <p:spPr>
          <a:xfrm>
            <a:off x="11697587" y="3780013"/>
            <a:ext cx="0" cy="142410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50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7D9F-6CFF-4FD3-A82F-476879CC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Grid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73653-D515-461A-B6EE-AE06FF29F9EF}"/>
              </a:ext>
            </a:extLst>
          </p:cNvPr>
          <p:cNvSpPr/>
          <p:nvPr/>
        </p:nvSpPr>
        <p:spPr>
          <a:xfrm rot="19753488">
            <a:off x="599024" y="3035915"/>
            <a:ext cx="4387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Grid Container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CAD6C-05E9-466E-9CF3-C036CA0EAC7B}"/>
              </a:ext>
            </a:extLst>
          </p:cNvPr>
          <p:cNvSpPr/>
          <p:nvPr/>
        </p:nvSpPr>
        <p:spPr>
          <a:xfrm rot="1079325">
            <a:off x="4183206" y="3956198"/>
            <a:ext cx="2898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Grid Item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C340E-43C1-4337-B2AD-A4DEA86D9BA8}"/>
              </a:ext>
            </a:extLst>
          </p:cNvPr>
          <p:cNvSpPr/>
          <p:nvPr/>
        </p:nvSpPr>
        <p:spPr>
          <a:xfrm rot="20837445">
            <a:off x="6134331" y="2748135"/>
            <a:ext cx="27542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Grid 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D563-C979-4548-9667-EF0D198D1125}"/>
              </a:ext>
            </a:extLst>
          </p:cNvPr>
          <p:cNvSpPr/>
          <p:nvPr/>
        </p:nvSpPr>
        <p:spPr>
          <a:xfrm rot="21415649">
            <a:off x="7751917" y="5292019"/>
            <a:ext cx="31379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Grid Track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A43971-8D90-4E0B-A735-23D1136EA900}"/>
              </a:ext>
            </a:extLst>
          </p:cNvPr>
          <p:cNvSpPr/>
          <p:nvPr/>
        </p:nvSpPr>
        <p:spPr>
          <a:xfrm rot="286640">
            <a:off x="2005492" y="5125576"/>
            <a:ext cx="26260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Grid Cell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AE1DE-09BF-4E0F-B04F-70C912857BF2}"/>
              </a:ext>
            </a:extLst>
          </p:cNvPr>
          <p:cNvSpPr/>
          <p:nvPr/>
        </p:nvSpPr>
        <p:spPr>
          <a:xfrm rot="1326520">
            <a:off x="8649369" y="2058771"/>
            <a:ext cx="2919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Grid Area</a:t>
            </a:r>
          </a:p>
        </p:txBody>
      </p:sp>
    </p:spTree>
    <p:extLst>
      <p:ext uri="{BB962C8B-B14F-4D97-AF65-F5344CB8AC3E}">
        <p14:creationId xmlns:p14="http://schemas.microsoft.com/office/powerpoint/2010/main" val="21281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1E11-D86D-4370-AF83-0581B4AA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Grid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85881-5E12-440D-9E8D-2FFB1A1BA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1800" cy="4351338"/>
          </a:xfrm>
        </p:spPr>
        <p:txBody>
          <a:bodyPr/>
          <a:lstStyle/>
          <a:p>
            <a:r>
              <a:rPr lang="en-CA" dirty="0"/>
              <a:t>Similar to flex box's order property. This is set on the grid items</a:t>
            </a:r>
          </a:p>
          <a:p>
            <a:r>
              <a:rPr lang="en-CA" dirty="0"/>
              <a:t>Any numerical value is valid. Grid items order values with larger numbers go to the end of the grid </a:t>
            </a:r>
          </a:p>
        </p:txBody>
      </p:sp>
    </p:spTree>
    <p:extLst>
      <p:ext uri="{BB962C8B-B14F-4D97-AF65-F5344CB8AC3E}">
        <p14:creationId xmlns:p14="http://schemas.microsoft.com/office/powerpoint/2010/main" val="21394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0A6D-AB1F-466E-B7A7-608EDA9A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Grid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9817B-82B3-40D1-9E13-F97BB3A8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01" y="1564584"/>
            <a:ext cx="6469597" cy="3900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B0BA29-C91F-4094-BD42-1155E77AFFEA}"/>
              </a:ext>
            </a:extLst>
          </p:cNvPr>
          <p:cNvSpPr txBox="1"/>
          <p:nvPr/>
        </p:nvSpPr>
        <p:spPr>
          <a:xfrm>
            <a:off x="4719391" y="5881141"/>
            <a:ext cx="28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order property set to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80E3A-939F-4245-93C0-FE177B3641EF}"/>
              </a:ext>
            </a:extLst>
          </p:cNvPr>
          <p:cNvSpPr txBox="1"/>
          <p:nvPr/>
        </p:nvSpPr>
        <p:spPr>
          <a:xfrm>
            <a:off x="7483501" y="5881141"/>
            <a:ext cx="28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order property set to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8E4BF0-D093-4621-878D-10018F56069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6096000" y="5465464"/>
            <a:ext cx="31567" cy="4156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77CE92-CF67-4E6E-816E-F5D4E931681F}"/>
              </a:ext>
            </a:extLst>
          </p:cNvPr>
          <p:cNvCxnSpPr/>
          <p:nvPr/>
        </p:nvCxnSpPr>
        <p:spPr>
          <a:xfrm flipH="1" flipV="1">
            <a:off x="8425912" y="5465463"/>
            <a:ext cx="31567" cy="4156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7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8CD1-D92A-4E0A-A46E-2836525A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Grid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4A7F-3E44-4B19-9B87-1DFEF8C68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02580" cy="4540885"/>
          </a:xfrm>
        </p:spPr>
        <p:txBody>
          <a:bodyPr/>
          <a:lstStyle/>
          <a:p>
            <a:r>
              <a:rPr lang="en-CA" dirty="0"/>
              <a:t>The element that surrounds the grid items. </a:t>
            </a:r>
          </a:p>
          <a:p>
            <a:r>
              <a:rPr lang="en-CA" dirty="0"/>
              <a:t>This is the element that you apply "display: grid" to</a:t>
            </a:r>
          </a:p>
          <a:p>
            <a:r>
              <a:rPr lang="en-CA" dirty="0"/>
              <a:t>Once you apply "display: grid" to an element all its direct children become grid items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4FEAE-D78D-41C0-8B02-B21DDF04C54E}"/>
              </a:ext>
            </a:extLst>
          </p:cNvPr>
          <p:cNvSpPr/>
          <p:nvPr/>
        </p:nvSpPr>
        <p:spPr>
          <a:xfrm>
            <a:off x="6650182" y="1780023"/>
            <a:ext cx="5184084" cy="3955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A41C1-3309-4954-8F85-231974504FE9}"/>
              </a:ext>
            </a:extLst>
          </p:cNvPr>
          <p:cNvSpPr/>
          <p:nvPr/>
        </p:nvSpPr>
        <p:spPr>
          <a:xfrm>
            <a:off x="6906110" y="2646788"/>
            <a:ext cx="1394742" cy="203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A71E19-D98A-4FFE-932B-6957E129679B}"/>
              </a:ext>
            </a:extLst>
          </p:cNvPr>
          <p:cNvSpPr/>
          <p:nvPr/>
        </p:nvSpPr>
        <p:spPr>
          <a:xfrm>
            <a:off x="6906110" y="1962516"/>
            <a:ext cx="4731708" cy="483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53E776-1E20-4446-A82B-9184F4C23598}"/>
              </a:ext>
            </a:extLst>
          </p:cNvPr>
          <p:cNvSpPr/>
          <p:nvPr/>
        </p:nvSpPr>
        <p:spPr>
          <a:xfrm>
            <a:off x="8486531" y="2666793"/>
            <a:ext cx="1499616" cy="115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2B111-F528-4788-A87E-536C4141A7CD}"/>
              </a:ext>
            </a:extLst>
          </p:cNvPr>
          <p:cNvSpPr/>
          <p:nvPr/>
        </p:nvSpPr>
        <p:spPr>
          <a:xfrm>
            <a:off x="8489752" y="4039413"/>
            <a:ext cx="1499616" cy="63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E9030C-5A2D-4D12-BF9F-6404EFA4799E}"/>
              </a:ext>
            </a:extLst>
          </p:cNvPr>
          <p:cNvSpPr/>
          <p:nvPr/>
        </p:nvSpPr>
        <p:spPr>
          <a:xfrm>
            <a:off x="10138202" y="2666792"/>
            <a:ext cx="1499616" cy="201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463A6-90B8-4C56-BF59-BFBE5E7825EC}"/>
              </a:ext>
            </a:extLst>
          </p:cNvPr>
          <p:cNvSpPr/>
          <p:nvPr/>
        </p:nvSpPr>
        <p:spPr>
          <a:xfrm>
            <a:off x="6906110" y="4879349"/>
            <a:ext cx="4731708" cy="618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EFD684-CDA7-44FE-B51B-D8122223C2AF}"/>
              </a:ext>
            </a:extLst>
          </p:cNvPr>
          <p:cNvCxnSpPr/>
          <p:nvPr/>
        </p:nvCxnSpPr>
        <p:spPr>
          <a:xfrm flipV="1">
            <a:off x="5314950" y="5406390"/>
            <a:ext cx="1335232" cy="3291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0778A8-3B7E-4000-84E5-B6C57EF3B10A}"/>
              </a:ext>
            </a:extLst>
          </p:cNvPr>
          <p:cNvSpPr txBox="1"/>
          <p:nvPr/>
        </p:nvSpPr>
        <p:spPr>
          <a:xfrm>
            <a:off x="3783330" y="5550844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Grid container</a:t>
            </a:r>
          </a:p>
        </p:txBody>
      </p:sp>
    </p:spTree>
    <p:extLst>
      <p:ext uri="{BB962C8B-B14F-4D97-AF65-F5344CB8AC3E}">
        <p14:creationId xmlns:p14="http://schemas.microsoft.com/office/powerpoint/2010/main" val="66036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8CD1-D92A-4E0A-A46E-2836525A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Grid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4A7F-3E44-4B19-9B87-1DFEF8C68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2580" cy="1911986"/>
          </a:xfrm>
        </p:spPr>
        <p:txBody>
          <a:bodyPr/>
          <a:lstStyle/>
          <a:p>
            <a:r>
              <a:rPr lang="en-CA" dirty="0"/>
              <a:t>The HTML elements that are direct children of a parent element that has a display property set to grid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4FEAE-D78D-41C0-8B02-B21DDF04C54E}"/>
              </a:ext>
            </a:extLst>
          </p:cNvPr>
          <p:cNvSpPr/>
          <p:nvPr/>
        </p:nvSpPr>
        <p:spPr>
          <a:xfrm>
            <a:off x="6650182" y="1780023"/>
            <a:ext cx="5184084" cy="3955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A41C1-3309-4954-8F85-231974504FE9}"/>
              </a:ext>
            </a:extLst>
          </p:cNvPr>
          <p:cNvSpPr/>
          <p:nvPr/>
        </p:nvSpPr>
        <p:spPr>
          <a:xfrm>
            <a:off x="6906110" y="2646788"/>
            <a:ext cx="1394742" cy="203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A71E19-D98A-4FFE-932B-6957E129679B}"/>
              </a:ext>
            </a:extLst>
          </p:cNvPr>
          <p:cNvSpPr/>
          <p:nvPr/>
        </p:nvSpPr>
        <p:spPr>
          <a:xfrm>
            <a:off x="6906110" y="1962516"/>
            <a:ext cx="4731708" cy="483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53E776-1E20-4446-A82B-9184F4C23598}"/>
              </a:ext>
            </a:extLst>
          </p:cNvPr>
          <p:cNvSpPr/>
          <p:nvPr/>
        </p:nvSpPr>
        <p:spPr>
          <a:xfrm>
            <a:off x="8486531" y="2666793"/>
            <a:ext cx="1499616" cy="115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2B111-F528-4788-A87E-536C4141A7CD}"/>
              </a:ext>
            </a:extLst>
          </p:cNvPr>
          <p:cNvSpPr/>
          <p:nvPr/>
        </p:nvSpPr>
        <p:spPr>
          <a:xfrm>
            <a:off x="8489752" y="4039413"/>
            <a:ext cx="1499616" cy="63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E9030C-5A2D-4D12-BF9F-6404EFA4799E}"/>
              </a:ext>
            </a:extLst>
          </p:cNvPr>
          <p:cNvSpPr/>
          <p:nvPr/>
        </p:nvSpPr>
        <p:spPr>
          <a:xfrm>
            <a:off x="10138202" y="2666792"/>
            <a:ext cx="1499616" cy="201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463A6-90B8-4C56-BF59-BFBE5E7825EC}"/>
              </a:ext>
            </a:extLst>
          </p:cNvPr>
          <p:cNvSpPr/>
          <p:nvPr/>
        </p:nvSpPr>
        <p:spPr>
          <a:xfrm>
            <a:off x="6906110" y="4879349"/>
            <a:ext cx="4731708" cy="618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0778A8-3B7E-4000-84E5-B6C57EF3B10A}"/>
              </a:ext>
            </a:extLst>
          </p:cNvPr>
          <p:cNvSpPr txBox="1"/>
          <p:nvPr/>
        </p:nvSpPr>
        <p:spPr>
          <a:xfrm>
            <a:off x="8732312" y="2022367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Grid Item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DA85DA-51B3-479F-B7C8-547E5FE20429}"/>
              </a:ext>
            </a:extLst>
          </p:cNvPr>
          <p:cNvSpPr txBox="1"/>
          <p:nvPr/>
        </p:nvSpPr>
        <p:spPr>
          <a:xfrm>
            <a:off x="7083521" y="3375031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Grid Item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5E092-F90F-4874-A090-DC0B89356BD7}"/>
              </a:ext>
            </a:extLst>
          </p:cNvPr>
          <p:cNvSpPr txBox="1"/>
          <p:nvPr/>
        </p:nvSpPr>
        <p:spPr>
          <a:xfrm>
            <a:off x="8706581" y="3108835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Grid Item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C47D6C-39BB-4380-B14C-CF22324F4F3B}"/>
              </a:ext>
            </a:extLst>
          </p:cNvPr>
          <p:cNvSpPr txBox="1"/>
          <p:nvPr/>
        </p:nvSpPr>
        <p:spPr>
          <a:xfrm>
            <a:off x="8706581" y="4196122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Grid 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0743F2-ACB9-43D1-A574-69BDDB466EAE}"/>
              </a:ext>
            </a:extLst>
          </p:cNvPr>
          <p:cNvSpPr txBox="1"/>
          <p:nvPr/>
        </p:nvSpPr>
        <p:spPr>
          <a:xfrm>
            <a:off x="10353534" y="3366094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Grid Item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8A3BD8-AE91-4FB1-A06C-5A2C20B49E0A}"/>
              </a:ext>
            </a:extLst>
          </p:cNvPr>
          <p:cNvSpPr txBox="1"/>
          <p:nvPr/>
        </p:nvSpPr>
        <p:spPr>
          <a:xfrm>
            <a:off x="8730474" y="5053781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Grid Item</a:t>
            </a:r>
          </a:p>
        </p:txBody>
      </p:sp>
    </p:spTree>
    <p:extLst>
      <p:ext uri="{BB962C8B-B14F-4D97-AF65-F5344CB8AC3E}">
        <p14:creationId xmlns:p14="http://schemas.microsoft.com/office/powerpoint/2010/main" val="156144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8CD1-D92A-4E0A-A46E-2836525A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Grid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4A7F-3E44-4B19-9B87-1DFEF8C68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2580" cy="3672650"/>
          </a:xfrm>
        </p:spPr>
        <p:txBody>
          <a:bodyPr>
            <a:normAutofit/>
          </a:bodyPr>
          <a:lstStyle/>
          <a:p>
            <a:r>
              <a:rPr lang="en-US" dirty="0"/>
              <a:t>The dividing lines that make up the structure of the grid. They can be either vertical ("column grid lines") or horizontal ("row grid lines") and reside on either side of a row or column</a:t>
            </a:r>
          </a:p>
          <a:p>
            <a:r>
              <a:rPr lang="en-US" dirty="0"/>
              <a:t>Here the yellow line is an example of a column grid line</a:t>
            </a: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24258F-D854-4695-9918-03929E56E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431" y="2150670"/>
            <a:ext cx="3562350" cy="22669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910746-F4F2-48B4-BFB7-371DD5461540}"/>
              </a:ext>
            </a:extLst>
          </p:cNvPr>
          <p:cNvSpPr txBox="1"/>
          <p:nvPr/>
        </p:nvSpPr>
        <p:spPr>
          <a:xfrm>
            <a:off x="603504" y="6382512"/>
            <a:ext cx="105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1. Information on this slide from: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240014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2932</Words>
  <Application>Microsoft Office PowerPoint</Application>
  <PresentationFormat>Widescreen</PresentationFormat>
  <Paragraphs>277</Paragraphs>
  <Slides>61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COMP 1950 </vt:lpstr>
      <vt:lpstr>Day 07</vt:lpstr>
      <vt:lpstr>Agenda</vt:lpstr>
      <vt:lpstr>What is CSS Grid Layout?</vt:lpstr>
      <vt:lpstr>Browser Support for Grid</vt:lpstr>
      <vt:lpstr>Grid Terminology</vt:lpstr>
      <vt:lpstr>Grid Container</vt:lpstr>
      <vt:lpstr>Grid Item</vt:lpstr>
      <vt:lpstr>Grid Line</vt:lpstr>
      <vt:lpstr>Grid Track</vt:lpstr>
      <vt:lpstr>Grid Cell</vt:lpstr>
      <vt:lpstr>Grid Area</vt:lpstr>
      <vt:lpstr>Defining the Grid</vt:lpstr>
      <vt:lpstr>Defining the Grid</vt:lpstr>
      <vt:lpstr>Defining the Grid</vt:lpstr>
      <vt:lpstr>Defining the Grid – repeating items</vt:lpstr>
      <vt:lpstr>fr Units</vt:lpstr>
      <vt:lpstr>minmax() value</vt:lpstr>
      <vt:lpstr>Grid Template Areas</vt:lpstr>
      <vt:lpstr>Grid Template Areas</vt:lpstr>
      <vt:lpstr>Grid Gap</vt:lpstr>
      <vt:lpstr>Box Alignment Properties</vt:lpstr>
      <vt:lpstr>Justify Items</vt:lpstr>
      <vt:lpstr>Justify Items - start</vt:lpstr>
      <vt:lpstr>Justify Items - end</vt:lpstr>
      <vt:lpstr>Justify Items - center</vt:lpstr>
      <vt:lpstr>Justify Items - stretch</vt:lpstr>
      <vt:lpstr>Align Items</vt:lpstr>
      <vt:lpstr>Align Items - start</vt:lpstr>
      <vt:lpstr>Align Items - end</vt:lpstr>
      <vt:lpstr>Align Items - center</vt:lpstr>
      <vt:lpstr>Align Items - stretch</vt:lpstr>
      <vt:lpstr>Justify Content</vt:lpstr>
      <vt:lpstr>Justify Content - start</vt:lpstr>
      <vt:lpstr>Justify Content - end</vt:lpstr>
      <vt:lpstr>Justify Content - center</vt:lpstr>
      <vt:lpstr>Justify Content - stretch</vt:lpstr>
      <vt:lpstr>Justify Content – space-around</vt:lpstr>
      <vt:lpstr>Justify Content – space-between</vt:lpstr>
      <vt:lpstr>Justify Content – space-evenly</vt:lpstr>
      <vt:lpstr>Align Content</vt:lpstr>
      <vt:lpstr>Align Content - start</vt:lpstr>
      <vt:lpstr>Align Content - end</vt:lpstr>
      <vt:lpstr>Align Content - center</vt:lpstr>
      <vt:lpstr>Align Content - stretch</vt:lpstr>
      <vt:lpstr>Align Content – space-around</vt:lpstr>
      <vt:lpstr>Align Content – space-between</vt:lpstr>
      <vt:lpstr>Align Content – space-evenly</vt:lpstr>
      <vt:lpstr>Justify Self</vt:lpstr>
      <vt:lpstr>Justify Self</vt:lpstr>
      <vt:lpstr>Align Self</vt:lpstr>
      <vt:lpstr>Align Self</vt:lpstr>
      <vt:lpstr>Grid Auto Columns and Grid Auto Rows</vt:lpstr>
      <vt:lpstr>Grid Auto Columns and Grid Auto Rows</vt:lpstr>
      <vt:lpstr>Grid Auto Flow</vt:lpstr>
      <vt:lpstr>Grid Auto Flow - row</vt:lpstr>
      <vt:lpstr>Grid Auto Flow - column</vt:lpstr>
      <vt:lpstr>Grid Column and Grid Row</vt:lpstr>
      <vt:lpstr>Grid Column and Grid Row</vt:lpstr>
      <vt:lpstr>Grid Order</vt:lpstr>
      <vt:lpstr>Grid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2015-10-22T16:30:13Z</dcterms:created>
  <dcterms:modified xsi:type="dcterms:W3CDTF">2018-02-16T21:36:51Z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