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7" r:id="rId3"/>
    <p:sldId id="275" r:id="rId4"/>
    <p:sldId id="276" r:id="rId5"/>
    <p:sldId id="259" r:id="rId6"/>
    <p:sldId id="277" r:id="rId7"/>
    <p:sldId id="260" r:id="rId8"/>
    <p:sldId id="264" r:id="rId9"/>
    <p:sldId id="265" r:id="rId10"/>
    <p:sldId id="281" r:id="rId11"/>
    <p:sldId id="280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DEB1-C8C9-4F0A-9BBC-02FE0CCC3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E43CC-A7B3-BAB7-D673-09F0C6109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50C5-BA5D-CC50-0C87-4FB8E597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29C2-0800-4621-BB49-5854B45E728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9B651-E2BA-B197-FF44-F48E9A6E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41AF1-F16B-D66C-DC9E-27BCB496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1EBD-CD9C-4B1F-B33E-D2DD0B27B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7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C4BC-0B99-54F4-7F14-97B8C3BC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3ABE2-ADAE-47A1-7F17-FE864AB51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82511-9A00-28B1-1284-911B3546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29C2-0800-4621-BB49-5854B45E728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5C3A-8C7C-3B0B-BF5D-5DD691DC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F419-D9D7-0739-1A3F-5679ACB8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1EBD-CD9C-4B1F-B33E-D2DD0B27B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75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6ED89-65C9-BE3F-DB6D-C5C5CBF70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C067C-5E3D-CAD2-410A-49ED7F8C9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2D3E7-ADD6-9BD9-DC8A-5613357D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29C2-0800-4621-BB49-5854B45E728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A6E6A-F135-83C8-F213-42FB46D8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F98B6-5F78-7577-D1EF-E8A0F211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1EBD-CD9C-4B1F-B33E-D2DD0B27B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7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3E05-BF5E-0B13-BBD7-9D9E29F8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66A2-A854-E30E-A83A-A371DF49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F3E1-921E-925D-524D-3170583D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29C2-0800-4621-BB49-5854B45E728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34D9-BB2D-664B-DE45-00234E53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75ACA-48C1-8232-D084-3B69B578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1EBD-CD9C-4B1F-B33E-D2DD0B27B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9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D944-D3B7-CD7C-BE3C-CDA3DADE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1088F-2373-E779-C84E-872DEA95D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5023-C926-24D4-2D75-B18C9A52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29C2-0800-4621-BB49-5854B45E728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9CAB7-C427-73EF-5EEA-86A47EEB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E4D4-70D2-A9E4-BCDC-594A3617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1EBD-CD9C-4B1F-B33E-D2DD0B27B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87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2FEA-A82E-C2E8-EBAE-DB6D613B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7890-0D66-8338-FF58-2199E2DCF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01B1A-FD02-0B4B-2C15-7E674AF87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72295-15B4-5363-6B39-49064ED2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29C2-0800-4621-BB49-5854B45E728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F0BE8-ED23-65D5-DBD0-FCE48A1C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01264-5ABF-C11E-ED3C-7D480CB7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1EBD-CD9C-4B1F-B33E-D2DD0B27B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12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1B88-F5A5-2700-CEBE-2D0C7AA4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07146-4181-7B48-17ED-C7850751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75589-73FD-1990-CF93-E8518C60B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27A12-DB78-CD71-1455-E4FC62F4A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C1450-FF91-260F-EBB3-105256DB3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8465E-E1AC-21B4-3C41-98FD32DD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29C2-0800-4621-BB49-5854B45E728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EC323-52BD-9A4D-E6DD-D2479E2B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249F3-9E42-CC13-3A0B-70E3007F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1EBD-CD9C-4B1F-B33E-D2DD0B27B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2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3567-7886-F192-0606-7093FCE7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766CC-25E1-6E0C-6886-16846E93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29C2-0800-4621-BB49-5854B45E728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0529E-8BCB-9F3B-4B89-61811128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40D80-7361-F3FF-A7AA-2D04432A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1EBD-CD9C-4B1F-B33E-D2DD0B27B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99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C27E4-9DC6-81EC-864F-5E283D11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29C2-0800-4621-BB49-5854B45E728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80D72-8E20-2079-9F81-DF30A175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B98AF-E7D7-17DC-AFBB-B0329C85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1EBD-CD9C-4B1F-B33E-D2DD0B27B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3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45F8-A665-4F32-03E5-17E4A53E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F76A0-A23F-A07D-1A22-92DE81098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838E8-84BE-B841-0999-AAB94035F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F35AE-1E8C-C660-D37C-DB95967F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29C2-0800-4621-BB49-5854B45E728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8E586-48A0-B182-7E12-88A2DE3C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A0295-F137-DD23-9851-341DD6E6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1EBD-CD9C-4B1F-B33E-D2DD0B27B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85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1C29-E87A-7C16-45D1-2DDF1268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627F5-A205-08BB-3637-7214F9E56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68DE5-D8F5-0F04-6C89-1F891709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84886-84DA-C8E8-DC5A-21225A77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29C2-0800-4621-BB49-5854B45E728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2C7E5-63AB-268E-E646-77A6F63A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613E7-BD2C-411E-11C4-B2E89A92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1EBD-CD9C-4B1F-B33E-D2DD0B27B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00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F629B-E502-5983-1F08-54301556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607BD-C4E8-698C-3632-AB115386C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21A1-CF2E-D853-91BA-AD36E8870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829C2-0800-4621-BB49-5854B45E728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003B-E7EA-296E-1AAF-3D66F7FA1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E032E-AF30-9B87-8196-ECF06719C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1EBD-CD9C-4B1F-B33E-D2DD0B27B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4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5A5A-6C97-1A22-97C2-C33129989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7076" y="1582064"/>
            <a:ext cx="8191550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Lead Score –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FE072-35AC-A0E9-77C9-63B2FDC84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5" y="4140199"/>
            <a:ext cx="10905066" cy="200467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Submitted by: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Souvik</a:t>
            </a:r>
            <a:r>
              <a:rPr lang="en-US" sz="2000" dirty="0"/>
              <a:t> </a:t>
            </a:r>
            <a:r>
              <a:rPr lang="en-US" sz="2000" dirty="0" err="1"/>
              <a:t>haldar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Kaushtabh</a:t>
            </a:r>
            <a:r>
              <a:rPr lang="en-US" sz="2000" dirty="0"/>
              <a:t> </a:t>
            </a:r>
            <a:r>
              <a:rPr lang="en-US" sz="2000" dirty="0" err="1"/>
              <a:t>pasalkar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Greeshma </a:t>
            </a:r>
            <a:r>
              <a:rPr lang="en-US" sz="2000" dirty="0" err="1"/>
              <a:t>eliyan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8BE7-DE39-B73F-76E5-2B3990B1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906"/>
            <a:ext cx="10419272" cy="902958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Evaluation on Train Data – Precision and Recall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215BB-1EAE-AAAA-8C94-3786DEA7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8017" y="1247834"/>
            <a:ext cx="2741762" cy="451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Confusion Metrix</a:t>
            </a:r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826B05-4EBF-DC5A-849F-EB2AB9834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5260"/>
              </p:ext>
            </p:extLst>
          </p:nvPr>
        </p:nvGraphicFramePr>
        <p:xfrm>
          <a:off x="8458678" y="1782819"/>
          <a:ext cx="2160440" cy="89424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80220">
                  <a:extLst>
                    <a:ext uri="{9D8B030D-6E8A-4147-A177-3AD203B41FA5}">
                      <a16:colId xmlns:a16="http://schemas.microsoft.com/office/drawing/2014/main" val="1482021897"/>
                    </a:ext>
                  </a:extLst>
                </a:gridCol>
                <a:gridCol w="1080220">
                  <a:extLst>
                    <a:ext uri="{9D8B030D-6E8A-4147-A177-3AD203B41FA5}">
                      <a16:colId xmlns:a16="http://schemas.microsoft.com/office/drawing/2014/main" val="683387739"/>
                    </a:ext>
                  </a:extLst>
                </a:gridCol>
              </a:tblGrid>
              <a:tr h="447121">
                <a:tc>
                  <a:txBody>
                    <a:bodyPr/>
                    <a:lstStyle/>
                    <a:p>
                      <a:r>
                        <a:rPr lang="en-US" dirty="0"/>
                        <a:t>3289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68237"/>
                  </a:ext>
                </a:extLst>
              </a:tr>
              <a:tr h="447121">
                <a:tc>
                  <a:txBody>
                    <a:bodyPr/>
                    <a:lstStyle/>
                    <a:p>
                      <a:r>
                        <a:rPr lang="en-US" dirty="0"/>
                        <a:t>593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40282"/>
                  </a:ext>
                </a:extLst>
              </a:tr>
            </a:tbl>
          </a:graphicData>
        </a:graphic>
      </p:graphicFrame>
      <p:pic>
        <p:nvPicPr>
          <p:cNvPr id="6149" name="Picture 5">
            <a:extLst>
              <a:ext uri="{FF2B5EF4-FFF2-40B4-BE49-F238E27FC236}">
                <a16:creationId xmlns:a16="http://schemas.microsoft.com/office/drawing/2014/main" id="{44F866A1-880A-C30B-35C9-B8AF5D33F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712" y="2388498"/>
            <a:ext cx="4398124" cy="208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9CA23A-F657-B1AC-9EFB-F3E92812BE0B}"/>
              </a:ext>
            </a:extLst>
          </p:cNvPr>
          <p:cNvSpPr txBox="1"/>
          <p:nvPr/>
        </p:nvSpPr>
        <p:spPr>
          <a:xfrm flipH="1">
            <a:off x="7979529" y="3857774"/>
            <a:ext cx="274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– 75% </a:t>
            </a:r>
          </a:p>
          <a:p>
            <a:r>
              <a:rPr lang="en-US" dirty="0"/>
              <a:t>Recall – 76%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71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8BE7-DE39-B73F-76E5-2B3990B1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9272" cy="902958"/>
          </a:xfrm>
        </p:spPr>
        <p:txBody>
          <a:bodyPr>
            <a:normAutofit/>
          </a:bodyPr>
          <a:lstStyle/>
          <a:p>
            <a:r>
              <a:rPr lang="en-US" dirty="0"/>
              <a:t>Model Evaluation on Test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215BB-1EAE-AAAA-8C94-3786DEA7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49" y="1661902"/>
            <a:ext cx="2741762" cy="451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Confusion Metrix</a:t>
            </a:r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826B05-4EBF-DC5A-849F-EB2AB9834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50923"/>
              </p:ext>
            </p:extLst>
          </p:nvPr>
        </p:nvGraphicFramePr>
        <p:xfrm>
          <a:off x="1540293" y="2534758"/>
          <a:ext cx="2160440" cy="89424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80220">
                  <a:extLst>
                    <a:ext uri="{9D8B030D-6E8A-4147-A177-3AD203B41FA5}">
                      <a16:colId xmlns:a16="http://schemas.microsoft.com/office/drawing/2014/main" val="1482021897"/>
                    </a:ext>
                  </a:extLst>
                </a:gridCol>
                <a:gridCol w="1080220">
                  <a:extLst>
                    <a:ext uri="{9D8B030D-6E8A-4147-A177-3AD203B41FA5}">
                      <a16:colId xmlns:a16="http://schemas.microsoft.com/office/drawing/2014/main" val="683387739"/>
                    </a:ext>
                  </a:extLst>
                </a:gridCol>
              </a:tblGrid>
              <a:tr h="447121">
                <a:tc>
                  <a:txBody>
                    <a:bodyPr/>
                    <a:lstStyle/>
                    <a:p>
                      <a:r>
                        <a:rPr lang="en-US" dirty="0"/>
                        <a:t>1406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68237"/>
                  </a:ext>
                </a:extLst>
              </a:tr>
              <a:tr h="447121"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402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135F90-DE61-BCDD-4A65-CA06EBC52731}"/>
              </a:ext>
            </a:extLst>
          </p:cNvPr>
          <p:cNvSpPr txBox="1"/>
          <p:nvPr/>
        </p:nvSpPr>
        <p:spPr>
          <a:xfrm>
            <a:off x="1457864" y="3995769"/>
            <a:ext cx="3407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-  81%</a:t>
            </a:r>
          </a:p>
          <a:p>
            <a:r>
              <a:rPr lang="en-US" dirty="0"/>
              <a:t>Sensitivity – 82%</a:t>
            </a:r>
          </a:p>
          <a:p>
            <a:r>
              <a:rPr lang="en-US" dirty="0"/>
              <a:t>Specificity – 81%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CA23A-F657-B1AC-9EFB-F3E92812BE0B}"/>
              </a:ext>
            </a:extLst>
          </p:cNvPr>
          <p:cNvSpPr txBox="1"/>
          <p:nvPr/>
        </p:nvSpPr>
        <p:spPr>
          <a:xfrm flipH="1">
            <a:off x="8611750" y="4185550"/>
            <a:ext cx="220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– 73% </a:t>
            </a:r>
          </a:p>
          <a:p>
            <a:r>
              <a:rPr lang="en-US" dirty="0"/>
              <a:t>Recall – 75%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7E4906-5DC5-09F9-16B4-BAA772464BDC}"/>
              </a:ext>
            </a:extLst>
          </p:cNvPr>
          <p:cNvSpPr txBox="1">
            <a:spLocks/>
          </p:cNvSpPr>
          <p:nvPr/>
        </p:nvSpPr>
        <p:spPr>
          <a:xfrm>
            <a:off x="7776952" y="1730799"/>
            <a:ext cx="2741762" cy="4517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Confusion Metrix</a:t>
            </a:r>
            <a:endParaRPr lang="en-GB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D1A6205C-C8DE-B75A-83D2-DA47F6FF2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01882"/>
              </p:ext>
            </p:extLst>
          </p:nvPr>
        </p:nvGraphicFramePr>
        <p:xfrm>
          <a:off x="7938217" y="2552134"/>
          <a:ext cx="2160440" cy="89424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80220">
                  <a:extLst>
                    <a:ext uri="{9D8B030D-6E8A-4147-A177-3AD203B41FA5}">
                      <a16:colId xmlns:a16="http://schemas.microsoft.com/office/drawing/2014/main" val="1482021897"/>
                    </a:ext>
                  </a:extLst>
                </a:gridCol>
                <a:gridCol w="1080220">
                  <a:extLst>
                    <a:ext uri="{9D8B030D-6E8A-4147-A177-3AD203B41FA5}">
                      <a16:colId xmlns:a16="http://schemas.microsoft.com/office/drawing/2014/main" val="683387739"/>
                    </a:ext>
                  </a:extLst>
                </a:gridCol>
              </a:tblGrid>
              <a:tr h="447121">
                <a:tc>
                  <a:txBody>
                    <a:bodyPr/>
                    <a:lstStyle/>
                    <a:p>
                      <a:r>
                        <a:rPr lang="en-US" dirty="0"/>
                        <a:t>1472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68237"/>
                  </a:ext>
                </a:extLst>
              </a:tr>
              <a:tr h="447121">
                <a:tc>
                  <a:txBody>
                    <a:bodyPr/>
                    <a:lstStyle/>
                    <a:p>
                      <a:r>
                        <a:rPr lang="en-US" dirty="0"/>
                        <a:t>232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4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91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9E80A-48AD-1EAD-40A1-AE08263C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Conclusion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3161-9B5F-5C99-5F35-769B49ED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73192"/>
            <a:ext cx="10905066" cy="500377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000" dirty="0"/>
              <a:t>It was found that the variables that mattered the most in the potential buyers are (In descending order) :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The total time spend on the Website.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Total number of visits.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When the lead source was:</a:t>
            </a:r>
            <a:br>
              <a:rPr lang="en-GB" sz="2000" dirty="0"/>
            </a:br>
            <a:r>
              <a:rPr lang="en-GB" sz="2000" dirty="0"/>
              <a:t>a. Google</a:t>
            </a:r>
            <a:br>
              <a:rPr lang="en-GB" sz="2000" dirty="0"/>
            </a:br>
            <a:r>
              <a:rPr lang="en-GB" sz="2000" dirty="0"/>
              <a:t>b. Direct traffic</a:t>
            </a:r>
            <a:br>
              <a:rPr lang="en-GB" sz="2000" dirty="0"/>
            </a:br>
            <a:r>
              <a:rPr lang="en-GB" sz="2000" dirty="0"/>
              <a:t>c. Organic search</a:t>
            </a:r>
            <a:br>
              <a:rPr lang="en-GB" sz="2000" dirty="0"/>
            </a:br>
            <a:r>
              <a:rPr lang="en-GB" sz="2000" dirty="0"/>
              <a:t>d. </a:t>
            </a:r>
            <a:r>
              <a:rPr lang="en-GB" sz="2000" dirty="0" err="1"/>
              <a:t>Welingak</a:t>
            </a:r>
            <a:r>
              <a:rPr lang="en-GB" sz="2000" dirty="0"/>
              <a:t> website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When the last activity was:</a:t>
            </a:r>
            <a:br>
              <a:rPr lang="en-GB" sz="2000" dirty="0"/>
            </a:br>
            <a:r>
              <a:rPr lang="en-GB" sz="2000" dirty="0"/>
              <a:t>a. SMS</a:t>
            </a:r>
            <a:br>
              <a:rPr lang="en-GB" sz="2000" dirty="0"/>
            </a:br>
            <a:r>
              <a:rPr lang="en-GB" sz="2000" dirty="0"/>
              <a:t>b. Olark chat conversation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When the lead origin is Lead add format.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When their current occupation is as a working professional.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7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9E80A-48AD-1EAD-40A1-AE08263C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Problem statement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3161-9B5F-5C99-5F35-769B49ED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Helvetica Neue"/>
              </a:rPr>
              <a:t>An X Education company needs help to select the most promising leads, i.e. the leads that are most likely to convert into paying customers. The company requires us to build a model wherein you need to assign a lead score to each of the leads such that the customers with higher lead score have a higher conversion chance and the customers with lower lead score have a lower conversion chance. The CEO, in particular, has given a ballpark of the target lead conversion rate to be around 80%.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6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9E80A-48AD-1EAD-40A1-AE08263C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Case study approach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3161-9B5F-5C99-5F35-769B49ED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Data Loading &amp; Cleaning</a:t>
            </a:r>
          </a:p>
          <a:p>
            <a:r>
              <a:rPr lang="en-US" sz="2000" dirty="0"/>
              <a:t>Exploratory Data Analysis</a:t>
            </a:r>
          </a:p>
          <a:p>
            <a:r>
              <a:rPr lang="en-US" sz="2000" dirty="0"/>
              <a:t>Creating Dummy Variables</a:t>
            </a:r>
          </a:p>
          <a:p>
            <a:r>
              <a:rPr lang="en-US" sz="2000" dirty="0"/>
              <a:t>Train – Test Splitting of Data</a:t>
            </a:r>
          </a:p>
          <a:p>
            <a:r>
              <a:rPr lang="en-US" sz="2000" dirty="0"/>
              <a:t>Building a Logistic Regression Model </a:t>
            </a:r>
          </a:p>
          <a:p>
            <a:r>
              <a:rPr lang="en-US" sz="2000" dirty="0"/>
              <a:t>Evaluating the Model by different Measures and Metrices – Accuracy, Sensitivity,  Specificity,  Precision and Recall</a:t>
            </a:r>
          </a:p>
          <a:p>
            <a:r>
              <a:rPr lang="en-US" sz="2000" dirty="0"/>
              <a:t>Checking the Model Performance over Test Data by Confusion Metrix, Sensitivity, and Specificity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9E80A-48AD-1EAD-40A1-AE08263C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7079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Exploratory Data Analysis</a:t>
            </a: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3161-9B5F-5C99-5F35-769B49ED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61957"/>
            <a:ext cx="9322569" cy="722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is more than 35% Conversion rate in Total</a:t>
            </a:r>
            <a:endParaRPr lang="en-GB" sz="2000" dirty="0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95DB85E-B6C0-EB57-FD79-F13DD62AB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67" y="2649067"/>
            <a:ext cx="4901463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9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25454-9021-8EC8-9014-0DC8CA5C8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49" y="624898"/>
            <a:ext cx="10515600" cy="557357"/>
          </a:xfrm>
        </p:spPr>
        <p:txBody>
          <a:bodyPr/>
          <a:lstStyle/>
          <a:p>
            <a:r>
              <a:rPr lang="en-US" dirty="0"/>
              <a:t>More users converted when the last notable activity was ‘</a:t>
            </a:r>
            <a:r>
              <a:rPr lang="en-US" dirty="0" err="1"/>
              <a:t>sms</a:t>
            </a:r>
            <a:r>
              <a:rPr lang="en-US" dirty="0"/>
              <a:t> sent’.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55F34F3-C1D6-0449-6E1E-35E0B4A28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510448"/>
            <a:ext cx="5215514" cy="47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68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9C6A-271D-90DB-6F1D-7FFC3F5E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283153"/>
            <a:ext cx="10515600" cy="1325563"/>
          </a:xfrm>
        </p:spPr>
        <p:txBody>
          <a:bodyPr>
            <a:normAutofit fontScale="92500"/>
          </a:bodyPr>
          <a:lstStyle/>
          <a:p>
            <a:r>
              <a:rPr lang="en-US" dirty="0"/>
              <a:t>More conversion happened when Lead source was Google, Direct Traffic, Organic Search or </a:t>
            </a:r>
            <a:r>
              <a:rPr lang="en-GB" dirty="0" err="1"/>
              <a:t>Welingak</a:t>
            </a:r>
            <a:r>
              <a:rPr lang="en-GB" dirty="0"/>
              <a:t> website.</a:t>
            </a:r>
          </a:p>
          <a:p>
            <a:r>
              <a:rPr lang="en-GB" dirty="0"/>
              <a:t>Also, conversion rate was high when the lead origin is ‘lead add format’.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A23050-F7F8-2C7B-7611-17F295741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2072970"/>
            <a:ext cx="6615545" cy="478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3533-2451-2E04-5CD8-B70F809C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476347"/>
            <a:ext cx="10515600" cy="55735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More potential users are working professional. They have more conversion rate.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A1FC52-B348-41BA-AFDE-D0792590C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47" y="2294417"/>
            <a:ext cx="5886450" cy="352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48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5F03-F4A4-1ACA-8989-9B900281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– ROC Curve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09A95B6-8A0E-960C-6C8D-8BDE774DC1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68" y="1827742"/>
            <a:ext cx="4292063" cy="42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80751E-B2B5-BC77-17F5-29FBE55F044F}"/>
              </a:ext>
            </a:extLst>
          </p:cNvPr>
          <p:cNvSpPr txBox="1"/>
          <p:nvPr/>
        </p:nvSpPr>
        <p:spPr>
          <a:xfrm>
            <a:off x="6096000" y="2130723"/>
            <a:ext cx="366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area under ROC curve is 0.87 which is a very good value</a:t>
            </a:r>
          </a:p>
        </p:txBody>
      </p:sp>
    </p:spTree>
    <p:extLst>
      <p:ext uri="{BB962C8B-B14F-4D97-AF65-F5344CB8AC3E}">
        <p14:creationId xmlns:p14="http://schemas.microsoft.com/office/powerpoint/2010/main" val="416296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8BE7-DE39-B73F-76E5-2B3990B1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9272" cy="902958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Evaluation on Train Data – Sensitivity and Specificity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215BB-1EAE-AAAA-8C94-3786DEA7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258" y="1656626"/>
            <a:ext cx="2741762" cy="451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Confusion Metrix</a:t>
            </a:r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98E55E3-E7CF-674C-E388-CABBFD9B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931" y="2277396"/>
            <a:ext cx="5286849" cy="287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826B05-4EBF-DC5A-849F-EB2AB9834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6816"/>
              </p:ext>
            </p:extLst>
          </p:nvPr>
        </p:nvGraphicFramePr>
        <p:xfrm>
          <a:off x="8337908" y="2345692"/>
          <a:ext cx="2160440" cy="89424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80220">
                  <a:extLst>
                    <a:ext uri="{9D8B030D-6E8A-4147-A177-3AD203B41FA5}">
                      <a16:colId xmlns:a16="http://schemas.microsoft.com/office/drawing/2014/main" val="1482021897"/>
                    </a:ext>
                  </a:extLst>
                </a:gridCol>
                <a:gridCol w="1080220">
                  <a:extLst>
                    <a:ext uri="{9D8B030D-6E8A-4147-A177-3AD203B41FA5}">
                      <a16:colId xmlns:a16="http://schemas.microsoft.com/office/drawing/2014/main" val="683387739"/>
                    </a:ext>
                  </a:extLst>
                </a:gridCol>
              </a:tblGrid>
              <a:tr h="447121">
                <a:tc>
                  <a:txBody>
                    <a:bodyPr/>
                    <a:lstStyle/>
                    <a:p>
                      <a:r>
                        <a:rPr lang="en-US" dirty="0"/>
                        <a:t>3438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68237"/>
                  </a:ext>
                </a:extLst>
              </a:tr>
              <a:tr h="447121">
                <a:tc>
                  <a:txBody>
                    <a:bodyPr/>
                    <a:lstStyle/>
                    <a:p>
                      <a:r>
                        <a:rPr lang="en-US" dirty="0"/>
                        <a:t>748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402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135F90-DE61-BCDD-4A65-CA06EBC52731}"/>
              </a:ext>
            </a:extLst>
          </p:cNvPr>
          <p:cNvSpPr txBox="1"/>
          <p:nvPr/>
        </p:nvSpPr>
        <p:spPr>
          <a:xfrm>
            <a:off x="8272732" y="3886045"/>
            <a:ext cx="3407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-  81%</a:t>
            </a:r>
          </a:p>
          <a:p>
            <a:r>
              <a:rPr lang="en-US" dirty="0"/>
              <a:t>Sensitivity – 70%</a:t>
            </a:r>
          </a:p>
          <a:p>
            <a:r>
              <a:rPr lang="en-US" dirty="0"/>
              <a:t>Specificity – 88%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19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443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Lead Score – Case Study</vt:lpstr>
      <vt:lpstr>Problem statement</vt:lpstr>
      <vt:lpstr>Case study approach</vt:lpstr>
      <vt:lpstr>Exploratory Data Analysis</vt:lpstr>
      <vt:lpstr>PowerPoint Presentation</vt:lpstr>
      <vt:lpstr>PowerPoint Presentation</vt:lpstr>
      <vt:lpstr>PowerPoint Presentation</vt:lpstr>
      <vt:lpstr>Model Evaluation – ROC Curve</vt:lpstr>
      <vt:lpstr>Model Evaluation on Train Data – Sensitivity and Specificity</vt:lpstr>
      <vt:lpstr>Model Evaluation on Train Data – Precision and Recall</vt:lpstr>
      <vt:lpstr>Model Evaluation on Test Data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– Case Study</dc:title>
  <dc:creator>Greeshma Eliyan</dc:creator>
  <cp:lastModifiedBy>Greeshma Eliyan</cp:lastModifiedBy>
  <cp:revision>11</cp:revision>
  <dcterms:created xsi:type="dcterms:W3CDTF">2022-11-14T02:02:23Z</dcterms:created>
  <dcterms:modified xsi:type="dcterms:W3CDTF">2022-11-14T18:06:21Z</dcterms:modified>
</cp:coreProperties>
</file>