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3" r:id="rId5"/>
    <p:sldId id="291" r:id="rId6"/>
    <p:sldId id="312" r:id="rId7"/>
    <p:sldId id="292" r:id="rId8"/>
    <p:sldId id="297" r:id="rId9"/>
    <p:sldId id="298" r:id="rId10"/>
    <p:sldId id="299" r:id="rId11"/>
    <p:sldId id="293" r:id="rId12"/>
    <p:sldId id="300" r:id="rId13"/>
    <p:sldId id="301" r:id="rId14"/>
    <p:sldId id="302" r:id="rId15"/>
    <p:sldId id="294" r:id="rId16"/>
    <p:sldId id="307" r:id="rId17"/>
    <p:sldId id="303" r:id="rId18"/>
    <p:sldId id="306" r:id="rId19"/>
    <p:sldId id="295" r:id="rId20"/>
    <p:sldId id="304" r:id="rId21"/>
    <p:sldId id="296" r:id="rId22"/>
    <p:sldId id="305" r:id="rId23"/>
    <p:sldId id="310" r:id="rId24"/>
    <p:sldId id="309" r:id="rId25"/>
    <p:sldId id="311" r:id="rId26"/>
    <p:sldId id="30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A77"/>
    <a:srgbClr val="2453FF"/>
    <a:srgbClr val="90EBCD"/>
    <a:srgbClr val="FE7C3F"/>
    <a:srgbClr val="175D51"/>
    <a:srgbClr val="3138A7"/>
    <a:srgbClr val="0C322C"/>
    <a:srgbClr val="12E8DD"/>
    <a:srgbClr val="19207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5850"/>
  </p:normalViewPr>
  <p:slideViewPr>
    <p:cSldViewPr snapToGrid="0" showGuide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7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1FE79-833D-554D-9BBC-E63CCD6E5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E16E6-97C7-EE42-896D-D3C3D0156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415ED-264F-FF46-958E-562BDBE3B62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8B7D7-9C57-9F49-AC9E-907366F6F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9A464-AC6E-2642-95D4-DC7E78E23B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3B10-583C-B94D-B167-AB1123A9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5CFFD-C28E-4F99-A0AE-37E23A3D8A38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9A10-C191-488C-8380-88750C29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FD07-6F43-9541-8D75-668BA877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5682-059E-FA45-B40C-50D2B4D47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FFD7-9EAA-EE4E-9C53-3451E675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A1753-0F2C-D844-98D1-A04CE6DE5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19E1A-DA30-5D4B-BE65-99D6C1F04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6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0C0-9A6E-D047-86C4-CE0B86E1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9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294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6C3-7D79-574D-B190-52F9BC87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8780-F9B4-A04A-AD27-10501E10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DBE7-E924-A24E-AB3A-00A5B1774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9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4F5F-CE53-B848-8D83-B348501B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4F8A1-6D4E-ED41-8501-91BEA3B9A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CC4D-47AC-314F-A4CA-41F6C6C0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39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DC84-BE73-BF48-A86B-C835C9FB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8C7F-43B3-A746-9F1B-58168AAC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814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586C5-9C3F-9547-9FFE-BE5EE8957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11AEF-18F2-144E-A25E-85D707B22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18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Side-by-side Agenda layout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70FD760-3AF5-1845-8F30-F679CCC6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F6067BA-5D20-6346-8A7B-41D873C6C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EAA18613-A8C9-F645-A452-420108D0E4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tabLst/>
              <a:defRPr sz="1800" b="0" baseline="0">
                <a:solidFill>
                  <a:schemeClr val="tx1"/>
                </a:solidFill>
                <a:latin typeface="+mn-lt"/>
                <a:cs typeface="Poppins Light" panose="00000400000000000000" pitchFamily="2" charset="0"/>
              </a:defRPr>
            </a:lvl1pPr>
          </a:lstStyle>
          <a:p>
            <a:pPr lvl="0"/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AU" dirty="0"/>
              <a:t>Section title here</a:t>
            </a:r>
            <a:br>
              <a:rPr lang="en-AU" dirty="0"/>
            </a:br>
            <a:r>
              <a:rPr lang="en-AU" dirty="0"/>
              <a:t>Short description of content.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2933AE-9BF7-364A-BA3B-0CBBCB7570B1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A364FC-B075-F940-AAE3-5FEDEEF42698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28103-8409-7B40-A616-C80A728C5A3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9863A6-262D-9840-B063-90128559E1D6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1196DD-6ECB-8E4F-91BD-F3A029342EBE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02263-82C0-7B40-A526-2ED046EFD5D3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193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g | Subheadline |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544286"/>
            <a:ext cx="7108825" cy="24844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B2268D1-19DC-EF46-AD5A-3EA96AF76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81EEE17-1A6A-B247-B8A5-B462B4B1F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3D83A36-7091-E445-90BB-3EE0E0CD18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Title Placeholder 22">
            <a:extLst>
              <a:ext uri="{FF2B5EF4-FFF2-40B4-BE49-F238E27FC236}">
                <a16:creationId xmlns:a16="http://schemas.microsoft.com/office/drawing/2014/main" id="{57ED2DA4-AB58-104B-857F-AF0DD0028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F6BD71-32BC-CB42-874E-1DB181338303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4B675C-898F-4C4D-8CA8-652AB2B99F3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B16719-BE10-A64E-B19B-BE391DFEB84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B04ACA-F307-7E47-A70A-94B756A52B3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55343-7A2F-884E-956E-95E4B53F863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E13884-F730-0448-A086-18EFE8CAA9D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31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AE321-CE49-ED42-9F99-A205040B0D94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D60C14-C096-EC49-9FB4-565E3C3444CF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00B45A-E557-3540-A1A6-A0243A2712B0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B31EA0-5B2F-FC42-B939-23B3B1B61EA8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E63EA0-4ABC-6A48-A232-11A6435B092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015EE5-E4DD-7E48-84F8-6924C7F778B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1">
            <a:extLst>
              <a:ext uri="{FF2B5EF4-FFF2-40B4-BE49-F238E27FC236}">
                <a16:creationId xmlns:a16="http://schemas.microsoft.com/office/drawing/2014/main" id="{97293713-1722-2042-B825-2B2A76A1FB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4063153"/>
            <a:ext cx="3840162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9FC7CE-03BB-DA4E-ACE0-B402AE056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84F60-8CCB-8245-AC10-2749636B6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348A4B9-FB3C-E04B-B0B0-380A6D99F5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>
            <a:extLst>
              <a:ext uri="{FF2B5EF4-FFF2-40B4-BE49-F238E27FC236}">
                <a16:creationId xmlns:a16="http://schemas.microsoft.com/office/drawing/2014/main" id="{26A206AF-6ADC-1B45-ABE2-345C48B44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29DE2F-5411-3B49-9741-465C60CA9540}"/>
              </a:ext>
            </a:extLst>
          </p:cNvPr>
          <p:cNvGrpSpPr/>
          <p:nvPr userDrawn="1"/>
        </p:nvGrpSpPr>
        <p:grpSpPr>
          <a:xfrm rot="54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34D3DD-0B22-E34D-9C52-E89913F7223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3C3644-D795-E444-A577-9E99E2064472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AD3A9-946C-394D-962D-CF8C98135DB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9B94DB-EFA2-6F4A-ADD5-890D9FA3C53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8E58E5-EA95-F447-B5E5-9F14977440E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58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Lef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D48DF-D540-0748-A77F-8A417C48F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B5C6AEC-61D0-1944-B166-4CB1178EB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3CCCA8A-97A8-EA40-BEAA-C515C96D14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8ABC229A-2235-234C-806B-3587ACF1F6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51A4E-A92E-B84C-8D80-9BC30C163F0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C56CD0-5D8A-D648-B94A-70B22A6F584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B0C295-DB47-374E-8D56-FD0A77462E95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B32121-66AA-3443-A9FB-20B804FF8FC1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9745DA-08BE-B54A-8F35-E65AE6E4F493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9411FF-0947-9149-A3E3-68ABB6663B3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890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08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5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740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 | Subheading |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3352149"/>
            <a:ext cx="3490914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5556250" y="68685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9BE9BB7-40AE-D74D-BE56-B7D350CBC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A379D-B4CA-5A40-ADDC-8C436975ECC8}"/>
              </a:ext>
            </a:extLst>
          </p:cNvPr>
          <p:cNvGrpSpPr/>
          <p:nvPr userDrawn="1"/>
        </p:nvGrpSpPr>
        <p:grpSpPr>
          <a:xfrm rot="16200000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9DF7F8-A97A-E64D-91E0-418704153373}"/>
                </a:ext>
              </a:extLst>
            </p:cNvPr>
            <p:cNvSpPr/>
            <p:nvPr userDrawn="1"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7F2E7-2B58-284A-A791-110E799CC2A8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7C053E-9190-E647-8E94-7C94C4D6A603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F353C7-6F77-1142-AE30-EDB93C9485DF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535577-EEBF-4D4B-BE99-8C154F206454}"/>
                </a:ext>
              </a:extLst>
            </p:cNvPr>
            <p:cNvSpPr/>
            <p:nvPr userDrawn="1"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44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wo Columns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C7CF9425-5972-274D-ABF4-EEC2542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F5E24032-F81C-744B-8878-B00BE5F3C6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7F09915-946D-DE4A-B72F-F252C91F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84C9FCD-935B-534B-90DD-DE87D25000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5F88ED82-711E-1A41-BFAD-BCC8CBC633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1DE737F9-6553-3A45-94BB-6DB09998C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88C-F366-CC41-B16D-2E2F8ADBF0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526E9A-E9B8-1E44-BF0C-CE26C0F4606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BBBE56-1FAA-3D4A-A973-220FFB6B01A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BBE41-C14C-5D4B-A493-BA34D074B82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D8454A-894A-7244-8662-81513ED895F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F43E4-85CE-6C4B-B040-B278515D9158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34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5ACBF0"/>
          </p15:clr>
        </p15:guide>
        <p15:guide id="2" pos="3885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Three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856AF3E-B090-5F45-9D26-46D031177A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1839" y="2527171"/>
            <a:ext cx="2959848" cy="3054177"/>
          </a:xfr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D95CDF08-3C0A-8545-9972-CA8FFF8F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F9734DB7-4573-E54D-99BE-47F24BC6743C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F2EF161-0BA0-2E48-8AD5-D36E7673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A04627E-F37D-BF44-9D1F-603A7F508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>
            <a:extLst>
              <a:ext uri="{FF2B5EF4-FFF2-40B4-BE49-F238E27FC236}">
                <a16:creationId xmlns:a16="http://schemas.microsoft.com/office/drawing/2014/main" id="{40D362BD-4BB0-FC4F-971A-AE2F42313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B73E471E-1FA7-B940-AB4D-88E101EBC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EBD28-D523-5A40-B1CB-2F02BB96B5E3}"/>
              </a:ext>
            </a:extLst>
          </p:cNvPr>
          <p:cNvGrpSpPr/>
          <p:nvPr userDrawn="1"/>
        </p:nvGrpSpPr>
        <p:grpSpPr>
          <a:xfrm rot="54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B2DD-2466-5D40-BF6C-3DAB7B935B89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0382D6-CD43-DA42-80AA-BCAC120ACEA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3285E52-5F07-A642-B78D-E7D00CEA88A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A49EE8-39FD-1D49-8855-79FF60AC6E4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0DB2C3-15E6-9E4E-AC44-45635000F48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34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Four Colum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46DEE2DA-84D2-6941-8A88-E29564D3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9FC0674-D651-4342-A16B-262495BB36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E574FEA-87A3-684A-91B0-8FCC1CBE513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84AD2305-29FE-4C4A-84B2-BBC5E2FBBEF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2DEDF1B-7DBE-8F40-8A83-8C7EA6CE4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AB8396F-B144-C54D-BA6D-07FEFFACE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>
            <a:extLst>
              <a:ext uri="{FF2B5EF4-FFF2-40B4-BE49-F238E27FC236}">
                <a16:creationId xmlns:a16="http://schemas.microsoft.com/office/drawing/2014/main" id="{EBFD46A8-9883-7C44-9A78-21940658D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871005AC-5496-CE40-96A2-5FD7E23868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9C4EA-4F41-2A4E-90FD-8C19C47C783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2C90D2-14D6-E74F-B847-79DD96575917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1EF5F-0E4E-084C-9B87-A23971104C7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00B8B-9975-014A-8D85-65557693E9B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C822ED-38B8-DC42-BE76-0AAF30BA4C72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CACB01-72D3-3842-AD99-9EB854120F0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68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 userDrawn="1">
          <p15:clr>
            <a:srgbClr val="5ACBF0"/>
          </p15:clr>
        </p15:guide>
        <p15:guide id="4" pos="2170" userDrawn="1">
          <p15:clr>
            <a:srgbClr val="5ACBF0"/>
          </p15:clr>
        </p15:guide>
        <p15:guide id="5" pos="5505" userDrawn="1">
          <p15:clr>
            <a:srgbClr val="5ACBF0"/>
          </p15:clr>
        </p15:guide>
        <p15:guide id="6" pos="5609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39E62-F70C-A449-8D2A-5459F7AD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3C02C6-113D-9E4E-BD99-9B84A39544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CE95A-0992-0B43-BF72-5C4EB5BADEBF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55BC6-E198-9946-8204-16650F34D9F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A008C7-DD5B-094B-9EAC-348AAD8C0359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7392C6-93EA-0E4F-9928-FC3365B41C14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5F69D1-816F-684E-9382-EA92549B781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B9D97-51F8-564F-9429-07B4186168FC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249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43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556251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69250" y="1808164"/>
            <a:ext cx="2284412" cy="2619616"/>
          </a:xfr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949C644F-0BDF-644F-99DF-183820E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E813C9D-B971-0C47-9C8C-B78ABB099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>
            <a:extLst>
              <a:ext uri="{FF2B5EF4-FFF2-40B4-BE49-F238E27FC236}">
                <a16:creationId xmlns:a16="http://schemas.microsoft.com/office/drawing/2014/main" id="{D819DAA4-B81B-D048-95D4-65888EC35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ECA150-7FC3-7B45-A279-815358DB657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3531A0-673F-C64C-BF8A-A42B2BDBC35A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D97B87-3190-B747-B95E-593F783F8131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6659-2791-E848-A7AF-D8164B3CD2B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2DA73A-00C5-5A44-8880-D46A97AAF1F7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EC1A8E-3363-064D-97F0-F7661FC0017B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6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3968750"/>
            <a:ext cx="12192000" cy="2889250"/>
            <a:chOff x="0" y="3249046"/>
            <a:chExt cx="12192000" cy="3592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31838" y="2475302"/>
            <a:ext cx="5101071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8001227" y="2590616"/>
            <a:ext cx="3458936" cy="72072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0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hotos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D771A0-4162-AF42-A7E2-19E42D407FD2}"/>
              </a:ext>
            </a:extLst>
          </p:cNvPr>
          <p:cNvCxnSpPr/>
          <p:nvPr userDrawn="1"/>
        </p:nvCxnSpPr>
        <p:spPr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1838" y="2166939"/>
            <a:ext cx="1079500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2630" y="3608389"/>
            <a:ext cx="1078707" cy="1081086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31838" y="5047164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351647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E5668-D381-A943-8EB5-CDF43C036E1C}"/>
              </a:ext>
            </a:extLst>
          </p:cNvPr>
          <p:cNvSpPr/>
          <p:nvPr userDrawn="1"/>
        </p:nvSpPr>
        <p:spPr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DAA05B5-C592-6E42-80FC-2545BFCB349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A9AE1183-D579-174B-9D84-5245C493B75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2379BFFE-E70F-7644-8A23-40284CD467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D51072-C470-564D-A995-C548C57BB592}"/>
              </a:ext>
            </a:extLst>
          </p:cNvPr>
          <p:cNvSpPr/>
          <p:nvPr userDrawn="1"/>
        </p:nvSpPr>
        <p:spPr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060DFA1A-67F0-6E45-B7CB-0AAE07B6ED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4A05ED43-E7D0-7248-9C39-A6E15C41DF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9D142D52-B588-B242-BEEE-80954D89F4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C15D9CA6-2E5A-E04E-8F48-393E3C67483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351647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21C53622-9EFF-7F44-9879-2A2BAA24917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351647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A0A0D9-4F63-1347-A485-D48CB5FCE08E}"/>
              </a:ext>
            </a:extLst>
          </p:cNvPr>
          <p:cNvSpPr/>
          <p:nvPr userDrawn="1"/>
        </p:nvSpPr>
        <p:spPr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FE73530-0F23-7C47-B980-CB5D4FC303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2C20F2BC-7D0A-9C41-A26D-FF2723EDE5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F73FE073-C169-1C42-A33B-4CDA6E8F5B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CB98DF-9B1C-FF48-8093-AB8D801C3965}"/>
              </a:ext>
            </a:extLst>
          </p:cNvPr>
          <p:cNvSpPr/>
          <p:nvPr userDrawn="1"/>
        </p:nvSpPr>
        <p:spPr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8B803A65-AD20-5F4F-915B-BE35709930A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37DB8250-C63D-8142-BD2B-A6747168987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F55826CD-F145-FC46-A4A8-3209D7BDAA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453EF9-715F-C54A-AE6F-44306514D06B}"/>
              </a:ext>
            </a:extLst>
          </p:cNvPr>
          <p:cNvSpPr/>
          <p:nvPr userDrawn="1"/>
        </p:nvSpPr>
        <p:spPr>
          <a:xfrm>
            <a:off x="5431647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C0B919D-90D3-3642-AC62-00F989DE8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AA8DAEC8-1BE6-774C-816B-D7F36321B36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2794AB15-E47B-F842-BBE7-B0E71B2EDBF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67" name="Picture Placeholder 2">
            <a:extLst>
              <a:ext uri="{FF2B5EF4-FFF2-40B4-BE49-F238E27FC236}">
                <a16:creationId xmlns:a16="http://schemas.microsoft.com/office/drawing/2014/main" id="{406585DE-F3A7-B74B-9B09-055E0913B23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63194" y="216693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8" name="Picture Placeholder 2">
            <a:extLst>
              <a:ext uri="{FF2B5EF4-FFF2-40B4-BE49-F238E27FC236}">
                <a16:creationId xmlns:a16="http://schemas.microsoft.com/office/drawing/2014/main" id="{E7003D66-A009-A64D-AA0C-958C7D84D9D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963194" y="3608389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FC9CD05F-9104-C449-A9F9-677DB214D8E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963194" y="5048251"/>
            <a:ext cx="1080000" cy="1080000"/>
          </a:xfr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480D7-2AAE-7F4A-965B-ACBEF03C2E1C}"/>
              </a:ext>
            </a:extLst>
          </p:cNvPr>
          <p:cNvSpPr/>
          <p:nvPr userDrawn="1"/>
        </p:nvSpPr>
        <p:spPr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44C1EC-C398-AF46-ABB9-6CC05A6F6CE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A4E4AA8-E703-4141-B05C-D3D6FA14D8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9D8F0763-AC7D-B94E-97A8-C620D54150B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AECAD8-56B4-B44A-AED9-0C26D4D98C92}"/>
              </a:ext>
            </a:extLst>
          </p:cNvPr>
          <p:cNvSpPr/>
          <p:nvPr userDrawn="1"/>
        </p:nvSpPr>
        <p:spPr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2B24786B-9D7C-3E4C-9841-1F71E6F0648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A8126B9E-F37F-CB4B-9FCC-7A3A2456CFE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6B5E1E12-48FA-1D42-BC70-AF7FA42006C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54F88-C795-6248-9F15-4AD3F3EECD20}"/>
              </a:ext>
            </a:extLst>
          </p:cNvPr>
          <p:cNvSpPr/>
          <p:nvPr userDrawn="1"/>
        </p:nvSpPr>
        <p:spPr>
          <a:xfrm>
            <a:off x="9043194" y="5048251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3C4D0961-64E4-7E47-BBE5-C8C8206B672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E51F8781-5EFF-4C44-B3BA-B5D9B665110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B1D598ED-FF71-5045-81B1-EBB579969EF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err="1"/>
              <a:t>name.surename@suse.com</a:t>
            </a:r>
            <a:endParaRPr lang="en-US" noProof="0" dirty="0"/>
          </a:p>
          <a:p>
            <a:pPr lvl="0"/>
            <a:r>
              <a:rPr lang="en-US" noProof="0" dirty="0"/>
              <a:t>+49 123 456 789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5A1DF-3F53-0B42-BF73-DE55C795DE7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92576" y="1682897"/>
            <a:ext cx="1362006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Leadership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5EBE28-D1E8-4E4A-8840-5AA60F92A86C}"/>
              </a:ext>
            </a:extLst>
          </p:cNvPr>
          <p:cNvCxnSpPr>
            <a:cxnSpLocks/>
          </p:cNvCxnSpPr>
          <p:nvPr userDrawn="1"/>
        </p:nvCxnSpPr>
        <p:spPr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8F30C5BE-16C7-C540-BC7B-360C6B3F5D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552691" y="1682896"/>
            <a:ext cx="764050" cy="264688"/>
          </a:xfr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/>
            <a:r>
              <a:rPr lang="en-GB" dirty="0"/>
              <a:t>Staff</a:t>
            </a:r>
            <a:endParaRPr lang="en-US" dirty="0"/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8476600C-F1CA-A047-9BD0-B2F3C22CA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F42A3D1E-E150-7249-85E8-1E590F44D4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>
            <a:extLst>
              <a:ext uri="{FF2B5EF4-FFF2-40B4-BE49-F238E27FC236}">
                <a16:creationId xmlns:a16="http://schemas.microsoft.com/office/drawing/2014/main" id="{D366AD1F-3B81-7D4A-9502-B18BDFB3F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headline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B7C57E-A6B9-174D-AA70-6CE5EEB6165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1EC47E-2F31-8940-9ED0-777B287D87C5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FA22B02-61F5-B04E-94B0-B5FD6265F5D4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24F8B3-7A16-9045-A2CD-4862AB03FBB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C5BA13-76FF-7E4A-B402-1BFAB2170F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A5BC3DA-E470-9B44-B244-E9F3C8FA0940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26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Green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1EE5D5-02E9-2C40-A48B-2FEF7B721A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4FC823-BAA7-0D47-BD6B-FC0633B2CFEC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6D6CF-A1C1-0644-80F6-0E805D6C541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58D322-A3C0-B74B-9931-C3C558C74CDD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EE8A09-B263-1F4C-9278-E7366AED8C0F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E98E5-F478-8046-A456-89F96D4D2B99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696992-D6C2-BC42-A230-BACBEE2D5712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13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| Imag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72072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59" name="Text Placeholder 20">
            <a:extLst>
              <a:ext uri="{FF2B5EF4-FFF2-40B4-BE49-F238E27FC236}">
                <a16:creationId xmlns:a16="http://schemas.microsoft.com/office/drawing/2014/main" id="{E88A184D-33F6-7C41-AA71-C8EC8B8D6F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divider.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8A0F2B-072F-6E4D-985C-5DEB7871510F}"/>
              </a:ext>
            </a:extLst>
          </p:cNvPr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63" name="Picture Placeholder 15">
            <a:extLst>
              <a:ext uri="{FF2B5EF4-FFF2-40B4-BE49-F238E27FC236}">
                <a16:creationId xmlns:a16="http://schemas.microsoft.com/office/drawing/2014/main" id="{9F99AB39-9FBC-4245-A63A-A398A9B371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Insert Image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72FD3EB-F020-9940-8638-69B1978F10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872BC-0328-B848-AC94-36997AEDEFFD}"/>
              </a:ext>
            </a:extLst>
          </p:cNvPr>
          <p:cNvGrpSpPr/>
          <p:nvPr userDrawn="1"/>
        </p:nvGrpSpPr>
        <p:grpSpPr>
          <a:xfrm rot="16200000">
            <a:off x="6061665" y="-6061660"/>
            <a:ext cx="68678" cy="12192005"/>
            <a:chOff x="4713353" y="-1"/>
            <a:chExt cx="73891" cy="68580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2DA6DD-ECB8-074E-8601-E6B0DDC8DC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2DEEF6-1772-184E-B1B4-24417226B923}"/>
                </a:ext>
              </a:extLst>
            </p:cNvPr>
            <p:cNvSpPr/>
            <p:nvPr userDrawn="1"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74FDD9-529D-C149-A292-A87D341E274A}"/>
                </a:ext>
              </a:extLst>
            </p:cNvPr>
            <p:cNvSpPr/>
            <p:nvPr userDrawn="1"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E12924-619C-6848-97CF-C7D9E14DBCC6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2D7B70-8913-A646-BD21-C7822A85CD07}"/>
                </a:ext>
              </a:extLst>
            </p:cNvPr>
            <p:cNvSpPr/>
            <p:nvPr userDrawn="1"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530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0FDCF5C-86B3-F440-A893-470B69F0D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AF8D14F-4AC9-3A47-A623-75AEACF02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4D376-7D0D-F54B-A54B-A2161EA74C36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4BC7B6-F0F9-C14D-A791-D1117243008E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5AF68-C4D3-C244-A93B-AC3F3D323B8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8CE747-C46B-E149-B655-6698F061B6A3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218257-A5D8-BA41-BC14-710D89AE8F8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1290B9-94EE-AA43-A219-FDCC171A6C35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437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Divider Slide |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sub divider.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7F32885-17BE-BB4C-BC30-A4F388E5ED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B20EB30-CB43-734C-8DF0-DAB944A2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DCBA6-2AB6-C440-8E88-1FB782E4B7F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9F473-B9AC-7E4C-9A8E-A9A21229351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4A3BF4-F103-0C45-A5B2-DAA83B5C852E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F7BF4F-0E05-A24A-A408-EBB78BEF68BC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B792C-FE6C-F745-95E1-DAAE8F155065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B63EDA-9273-864F-865D-7F36E87027EA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88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073F0B2-9AF4-5E48-B8BF-82F834079F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2C813E8-C658-124C-9153-E30C9CE32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C953B-1085-7D4E-8BAF-9520C2CDA52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BC6A8-0D3D-C448-963A-A211C6C5B8B4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2ADC63-4B7D-3345-BACF-34B283038F0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3E77D-70C4-EE48-9C1D-4765F69FAC70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79999E-C896-7C4A-8A5B-E72A99E1C461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48FD0-B8D6-6946-9DDC-0A0152A8D80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67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Mi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2328F1-1C37-0049-BCEA-CF949B09B43C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333F68-F2E8-B04C-B97F-3CB79F4A78B2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8711FC-3E65-E54C-9003-C4B34105F3EB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46E9D-D654-0A43-AE6E-DBE782E6EDCB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B307F5-D582-044A-8833-37D83E22C72C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395FA-F20E-4B4B-8E13-15D5886585F6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Sub Divider Slide | Fo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2703006-D2CE-4446-8BD4-FCFA4AF880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 baseline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super sub divider.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874D51-45CD-2C42-A5B5-201966148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18442F-EC75-DC47-A96E-6254B0D4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BCCB6-B073-0246-A9DF-ADDD8F47E9D7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6AD4B7-A774-524B-A5C5-99E73FFB9F2C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6A36F3-2C8D-194F-AEFC-5735C3E76D4F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3F599B-F5A1-C44B-90BC-29D18F73CD8E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75D019-F165-B34E-8815-6002B2FECED8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580E27-2FC6-9F45-A7F5-ED76E4EDB20F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727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Subheadline |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5D67BAC3-7D92-43E0-B541-3CD20D3B1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62750" y="1388787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67D7F198-E709-415B-BE81-7F4E9163A6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62750" y="5373338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CB952A7B-F5FC-400A-9984-9EEA1CE60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2750" y="2384925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BD031F10-54AE-47EF-96AC-9FA4867FC2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62750" y="3381063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79C348CD-775B-4614-8743-2F23633010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62750" y="4377201"/>
            <a:ext cx="756000" cy="756000"/>
          </a:xfr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platzhalter 16">
            <a:extLst>
              <a:ext uri="{FF2B5EF4-FFF2-40B4-BE49-F238E27FC236}">
                <a16:creationId xmlns:a16="http://schemas.microsoft.com/office/drawing/2014/main" id="{86DAC2C3-E842-461C-881D-FF7387D486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FB69FC29-E567-7D44-A95F-434E7F0ECF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 baseline="0">
                <a:solidFill>
                  <a:schemeClr val="tx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9DA4685-36AF-6644-AB4D-7D4F71A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DAA501D-CE63-134E-B5A2-2D805BF40F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>
            <a:extLst>
              <a:ext uri="{FF2B5EF4-FFF2-40B4-BE49-F238E27FC236}">
                <a16:creationId xmlns:a16="http://schemas.microsoft.com/office/drawing/2014/main" id="{F08F6046-6A30-CF4F-8543-B62419904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This is a multi line headline with icons.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B955-20E0-0343-B55F-213BAA9C473D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E45FAA-2983-8A4F-8447-E44C824E213B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FEA4BD-F5AC-F94E-9507-DBD2F5CDD827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29AD22-5897-9E40-A2EA-43B0B20F01CD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0AF76A-66B4-1341-8959-F21D1667A8ED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EAAEF3-672D-E244-907F-BB17124FF67D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73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68684"/>
            <a:ext cx="12192000" cy="6060653"/>
          </a:xfr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6DC174-441B-514C-BAE8-66392B60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D08C252-6903-3346-8480-F8CB574FE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6DCDF1-5CD4-8F44-B902-FE36545C208E}"/>
              </a:ext>
            </a:extLst>
          </p:cNvPr>
          <p:cNvGrpSpPr/>
          <p:nvPr userDrawn="1"/>
        </p:nvGrpSpPr>
        <p:grpSpPr>
          <a:xfrm rot="16200000">
            <a:off x="6061664" y="-6061660"/>
            <a:ext cx="68678" cy="12192005"/>
            <a:chOff x="4713353" y="-1"/>
            <a:chExt cx="73891" cy="68580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47074-9E7B-F849-B149-B99A0B117323}"/>
                </a:ext>
              </a:extLst>
            </p:cNvPr>
            <p:cNvSpPr/>
            <p:nvPr userDrawn="1"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9C2E36-22DE-8B42-9E46-3FEE19270B46}"/>
                </a:ext>
              </a:extLst>
            </p:cNvPr>
            <p:cNvSpPr/>
            <p:nvPr userDrawn="1"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B9AA92-F220-8147-8C44-E5DC8F064A97}"/>
                </a:ext>
              </a:extLst>
            </p:cNvPr>
            <p:cNvSpPr/>
            <p:nvPr userDrawn="1"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C24BAA-595F-3445-8A95-056F3C41CDC0}"/>
                </a:ext>
              </a:extLst>
            </p:cNvPr>
            <p:cNvSpPr/>
            <p:nvPr userDrawn="1"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D1E9D-3168-5C40-AFF3-B628B99C4E41}"/>
                </a:ext>
              </a:extLst>
            </p:cNvPr>
            <p:cNvSpPr/>
            <p:nvPr userDrawn="1"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9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219200"/>
            <a:ext cx="12192000" cy="5638800"/>
            <a:chOff x="0" y="3249046"/>
            <a:chExt cx="12192000" cy="359222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6" name="Rectangle 45"/>
            <p:cNvSpPr/>
            <p:nvPr userDrawn="1"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5" name="Rectangle 54"/>
            <p:cNvSpPr/>
            <p:nvPr userDrawn="1"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6" name="Rectangle 55"/>
            <p:cNvSpPr/>
            <p:nvPr userDrawn="1"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1" name="Rectangle 60"/>
            <p:cNvSpPr/>
            <p:nvPr userDrawn="1"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9E3B8F8-BE6C-0B41-8B99-7BFA79BF8F8F}"/>
              </a:ext>
            </a:extLst>
          </p:cNvPr>
          <p:cNvSpPr/>
          <p:nvPr userDrawn="1"/>
        </p:nvSpPr>
        <p:spPr>
          <a:xfrm>
            <a:off x="342458" y="2161402"/>
            <a:ext cx="5101071" cy="20212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31838" y="2953096"/>
            <a:ext cx="5101071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 baseline="0">
                <a:solidFill>
                  <a:srgbClr val="0C322C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CF789-A688-AB46-BD7B-3BB15E2BEA4A}"/>
              </a:ext>
            </a:extLst>
          </p:cNvPr>
          <p:cNvSpPr/>
          <p:nvPr userDrawn="1"/>
        </p:nvSpPr>
        <p:spPr>
          <a:xfrm>
            <a:off x="7611847" y="2171048"/>
            <a:ext cx="3848315" cy="1450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31838" y="2419180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7806536" y="2436130"/>
            <a:ext cx="3458936" cy="90717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rgbClr val="0C322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311632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20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37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56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| Infinity Image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3" descr="A picture containing light, blur, night sky&#10;&#10;Description automatically generated">
            <a:extLst>
              <a:ext uri="{FF2B5EF4-FFF2-40B4-BE49-F238E27FC236}">
                <a16:creationId xmlns:a16="http://schemas.microsoft.com/office/drawing/2014/main" id="{571D06E4-9E4A-8742-82EF-D432CAB1B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5450"/>
          <a:stretch>
            <a:fillRect/>
          </a:stretch>
        </p:blipFill>
        <p:spPr>
          <a:xfrm flipH="1"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CC082-A99B-3449-8CA4-F3A0D6BE410C}"/>
              </a:ext>
            </a:extLst>
          </p:cNvPr>
          <p:cNvSpPr txBox="1"/>
          <p:nvPr userDrawn="1"/>
        </p:nvSpPr>
        <p:spPr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</a:pPr>
            <a:r>
              <a:rPr lang="en-US" sz="800" noProof="0" dirty="0">
                <a:solidFill>
                  <a:schemeClr val="bg1"/>
                </a:solidFill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DF57D-FF80-1347-8E0E-B23D401BB2E2}"/>
              </a:ext>
            </a:extLst>
          </p:cNvPr>
          <p:cNvSpPr/>
          <p:nvPr userDrawn="1"/>
        </p:nvSpPr>
        <p:spPr>
          <a:xfrm>
            <a:off x="4351338" y="2660564"/>
            <a:ext cx="2352675" cy="37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more information, contact SUSE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+1 800 796 3700 (U.S./Canada)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F4126A-7F46-E940-A968-BF81BD0AC8F1}"/>
              </a:ext>
            </a:extLst>
          </p:cNvPr>
          <p:cNvSpPr/>
          <p:nvPr userDrawn="1"/>
        </p:nvSpPr>
        <p:spPr>
          <a:xfrm>
            <a:off x="6796087" y="2660564"/>
            <a:ext cx="1044576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Maxfeldstrasse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90409 Nuremberg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www.suse.com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E5AF68-33F6-524E-9983-774F5EE73286}"/>
              </a:ext>
            </a:extLst>
          </p:cNvPr>
          <p:cNvSpPr/>
          <p:nvPr userDrawn="1"/>
        </p:nvSpPr>
        <p:spPr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772750-C7C0-2D41-890B-8821CB413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977" y="525818"/>
            <a:ext cx="1907339" cy="6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| Infinity Stream">
    <p:bg>
      <p:bgPr>
        <a:solidFill>
          <a:srgbClr val="0C3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2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97655" y="1476443"/>
            <a:ext cx="8266248" cy="16850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6000" baseline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lvl="0"/>
            <a:r>
              <a:rPr lang="en-US" dirty="0"/>
              <a:t>This is a multi line heading for the title.</a:t>
            </a:r>
          </a:p>
        </p:txBody>
      </p:sp>
      <p:sp>
        <p:nvSpPr>
          <p:cNvPr id="70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97198" y="460949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1000" cap="all" spc="150" baseline="0">
                <a:solidFill>
                  <a:srgbClr val="30BA77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lvl="0"/>
            <a:r>
              <a:rPr lang="en-AU" dirty="0"/>
              <a:t>00 MONTH 2022</a:t>
            </a:r>
            <a:endParaRPr lang="en-US" dirty="0"/>
          </a:p>
        </p:txBody>
      </p:sp>
      <p:sp>
        <p:nvSpPr>
          <p:cNvPr id="60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597655" y="3168577"/>
            <a:ext cx="4999581" cy="907171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en-US" dirty="0"/>
              <a:t>This is a subheading.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6F9FC-7D33-8D44-A963-E3356064AD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977" y="311632"/>
            <a:ext cx="1907339" cy="632632"/>
          </a:xfrm>
          <a:prstGeom prst="rect">
            <a:avLst/>
          </a:prstGeom>
        </p:spPr>
      </p:pic>
      <p:sp>
        <p:nvSpPr>
          <p:cNvPr id="43" name="Picture Placeholder 71">
            <a:extLst>
              <a:ext uri="{FF2B5EF4-FFF2-40B4-BE49-F238E27FC236}">
                <a16:creationId xmlns:a16="http://schemas.microsoft.com/office/drawing/2014/main" id="{7B7AB71B-8FBB-4948-9093-2893EE9E86C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21427"/>
            <a:ext cx="12192000" cy="2236572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AU" dirty="0"/>
              <a:t>Click to insert zoom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88CB-62E0-A845-B7BF-823C62FCC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F440-ECFA-D341-BCC1-A12D88EF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23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FFC-D14F-BE4C-A0AA-5BDEC990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1915-D9C5-C442-9808-265987AF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539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6BAD-2328-9D41-89E3-0694F4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2C1E-783E-0F45-9B02-CE993162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2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7C55-8404-6C4A-AF57-53D3DB54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94F4-C81B-604F-ADBC-1A4AB033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5443-FD52-124B-8FEA-8AD908DE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0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AU" sz="800" dirty="0">
                <a:latin typeface="Poppins" panose="00000500000000000000" pitchFamily="2" charset="0"/>
                <a:cs typeface="Poppins" panose="00000500000000000000" pitchFamily="2" charset="0"/>
              </a:rPr>
              <a:t>Copyright © SUSE 2022 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algn="r"/>
            <a:fld id="{866D8E11-A83D-46AC-BA35-C493C365A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3" r:id="rId4"/>
    <p:sldLayoutId id="2147483694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55" r:id="rId17"/>
    <p:sldLayoutId id="2147483654" r:id="rId18"/>
    <p:sldLayoutId id="2147483670" r:id="rId19"/>
    <p:sldLayoutId id="2147483697" r:id="rId20"/>
    <p:sldLayoutId id="2147483668" r:id="rId21"/>
    <p:sldLayoutId id="2147483653" r:id="rId22"/>
    <p:sldLayoutId id="2147483695" r:id="rId23"/>
    <p:sldLayoutId id="2147483696" r:id="rId24"/>
    <p:sldLayoutId id="2147483657" r:id="rId25"/>
    <p:sldLayoutId id="2147483658" r:id="rId26"/>
    <p:sldLayoutId id="2147483659" r:id="rId27"/>
    <p:sldLayoutId id="2147483663" r:id="rId28"/>
    <p:sldLayoutId id="2147483656" r:id="rId29"/>
    <p:sldLayoutId id="2147483673" r:id="rId30"/>
    <p:sldLayoutId id="2147483650" r:id="rId31"/>
    <p:sldLayoutId id="2147483678" r:id="rId32"/>
    <p:sldLayoutId id="2147483662" r:id="rId33"/>
    <p:sldLayoutId id="2147483672" r:id="rId34"/>
    <p:sldLayoutId id="2147483676" r:id="rId35"/>
    <p:sldLayoutId id="2147483677" r:id="rId36"/>
    <p:sldLayoutId id="2147483679" r:id="rId37"/>
    <p:sldLayoutId id="2147483666" r:id="rId38"/>
    <p:sldLayoutId id="2147483661" r:id="rId39"/>
    <p:sldLayoutId id="2147483674" r:id="rId40"/>
    <p:sldLayoutId id="2147483698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0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 panose="00000A00000000000000" pitchFamily="2" charset="0"/>
        <a:buChar char="—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 panose="000007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 panose="00000400000000000000" pitchFamily="2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1" userDrawn="1">
          <p15:clr>
            <a:srgbClr val="F26B43"/>
          </p15:clr>
        </p15:guide>
        <p15:guide id="2" orient="horz" pos="459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  <p15:guide id="5" pos="1141" userDrawn="1">
          <p15:clr>
            <a:srgbClr val="F26B43"/>
          </p15:clr>
        </p15:guide>
        <p15:guide id="6" pos="1220" userDrawn="1">
          <p15:clr>
            <a:srgbClr val="F26B43"/>
          </p15:clr>
        </p15:guide>
        <p15:guide id="7" pos="3419" userDrawn="1">
          <p15:clr>
            <a:srgbClr val="F26B43"/>
          </p15:clr>
        </p15:guide>
        <p15:guide id="8" pos="3500" userDrawn="1">
          <p15:clr>
            <a:srgbClr val="F26B43"/>
          </p15:clr>
        </p15:guide>
        <p15:guide id="9" pos="4179" userDrawn="1">
          <p15:clr>
            <a:srgbClr val="F26B43"/>
          </p15:clr>
        </p15:guide>
        <p15:guide id="10" pos="4260" userDrawn="1">
          <p15:clr>
            <a:srgbClr val="F26B43"/>
          </p15:clr>
        </p15:guide>
        <p15:guide id="11" pos="2741" userDrawn="1">
          <p15:clr>
            <a:srgbClr val="F26B43"/>
          </p15:clr>
        </p15:guide>
        <p15:guide id="12" pos="2660" userDrawn="1">
          <p15:clr>
            <a:srgbClr val="F26B43"/>
          </p15:clr>
        </p15:guide>
        <p15:guide id="13" pos="1980" userDrawn="1">
          <p15:clr>
            <a:srgbClr val="F26B43"/>
          </p15:clr>
        </p15:guide>
        <p15:guide id="14" pos="1900" userDrawn="1">
          <p15:clr>
            <a:srgbClr val="F26B43"/>
          </p15:clr>
        </p15:guide>
        <p15:guide id="15" pos="5020" userDrawn="1">
          <p15:clr>
            <a:srgbClr val="F26B43"/>
          </p15:clr>
        </p15:guide>
        <p15:guide id="16" pos="4939" userDrawn="1">
          <p15:clr>
            <a:srgbClr val="F26B43"/>
          </p15:clr>
        </p15:guide>
        <p15:guide id="17" pos="5700" userDrawn="1">
          <p15:clr>
            <a:srgbClr val="F26B43"/>
          </p15:clr>
        </p15:guide>
        <p15:guide id="18" pos="5777" userDrawn="1">
          <p15:clr>
            <a:srgbClr val="F26B43"/>
          </p15:clr>
        </p15:guide>
        <p15:guide id="19" pos="6457" userDrawn="1">
          <p15:clr>
            <a:srgbClr val="F26B43"/>
          </p15:clr>
        </p15:guide>
        <p15:guide id="20" pos="6537" userDrawn="1">
          <p15:clr>
            <a:srgbClr val="F26B43"/>
          </p15:clr>
        </p15:guide>
        <p15:guide id="21" orient="horz" pos="799" userDrawn="1">
          <p15:clr>
            <a:srgbClr val="F26B43"/>
          </p15:clr>
        </p15:guide>
        <p15:guide id="22" orient="horz" pos="1593" userDrawn="1">
          <p15:clr>
            <a:srgbClr val="F26B43"/>
          </p15:clr>
        </p15:guide>
        <p15:guide id="23" orient="horz" pos="1139" userDrawn="1">
          <p15:clr>
            <a:srgbClr val="F26B43"/>
          </p15:clr>
        </p15:guide>
        <p15:guide id="24" orient="horz" pos="2500" userDrawn="1">
          <p15:clr>
            <a:srgbClr val="F26B43"/>
          </p15:clr>
        </p15:guide>
        <p15:guide id="25" orient="horz" pos="2954" userDrawn="1">
          <p15:clr>
            <a:srgbClr val="F26B43"/>
          </p15:clr>
        </p15:guide>
        <p15:guide id="26" orient="horz" pos="3385" userDrawn="1">
          <p15:clr>
            <a:srgbClr val="F26B43"/>
          </p15:clr>
        </p15:guide>
        <p15:guide id="27" orient="horz" pos="2047" userDrawn="1">
          <p15:clr>
            <a:srgbClr val="F26B43"/>
          </p15:clr>
        </p15:guide>
        <p15:guide id="28" orient="horz" pos="1820" userDrawn="1">
          <p15:clr>
            <a:srgbClr val="F26B43"/>
          </p15:clr>
        </p15:guide>
        <p15:guide id="29" orient="horz" pos="22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st.github.com/shpwrck/ccd495a4943e8b677086342ca6060ab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fremont.rancherlabs.com/k8s/clusters/c-sjfvh/api/v1/namespaces/default/services/http:frontend:80/proxy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et.rancher.io/webhook/" TargetMode="External"/><Relationship Id="rId2" Type="http://schemas.openxmlformats.org/officeDocument/2006/relationships/hyperlink" Target="https://fleet.rancher.io/imagescan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son-patch-builder-online.github.io/" TargetMode="External"/><Relationship Id="rId4" Type="http://schemas.openxmlformats.org/officeDocument/2006/relationships/hyperlink" Target="https://fleet.rancher.io/bundle-diff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" TargetMode="External"/><Relationship Id="rId2" Type="http://schemas.openxmlformats.org/officeDocument/2006/relationships/hyperlink" Target="https://github.com/ahmetb/kubectl-alia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st.github.com/shpwrck/845722d408884be2c762ee1b47a82e3d" TargetMode="External"/><Relationship Id="rId5" Type="http://schemas.openxmlformats.org/officeDocument/2006/relationships/hyperlink" Target="https://github.com/starship/starship" TargetMode="External"/><Relationship Id="rId4" Type="http://schemas.openxmlformats.org/officeDocument/2006/relationships/hyperlink" Target="https://github.com/sbstp/kubi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ncher.com/docs/rancher/v2.6/en/quick-start-guide/deployment/quickstart-manual-setup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light, blur, night sky&#10;&#10;Description automatically generated">
            <a:extLst>
              <a:ext uri="{FF2B5EF4-FFF2-40B4-BE49-F238E27FC236}">
                <a16:creationId xmlns:a16="http://schemas.microsoft.com/office/drawing/2014/main" id="{9B55CD4C-4AB8-EA41-8961-05228AE934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r="5450"/>
          <a:stretch>
            <a:fillRect/>
          </a:stretch>
        </p:blipFill>
        <p:spPr>
          <a:xfrm flipH="1">
            <a:off x="0" y="1"/>
            <a:ext cx="12192000" cy="685799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44358-CA0C-C345-A3D7-9DA42677E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8" y="2483510"/>
            <a:ext cx="6335533" cy="890500"/>
          </a:xfrm>
        </p:spPr>
        <p:txBody>
          <a:bodyPr/>
          <a:lstStyle/>
          <a:p>
            <a:r>
              <a:rPr lang="en-AU" dirty="0"/>
              <a:t>Master Class:</a:t>
            </a:r>
            <a:br>
              <a:rPr lang="en-AU" dirty="0"/>
            </a:br>
            <a:r>
              <a:rPr lang="en-AU" dirty="0"/>
              <a:t>5 Rancher Tricks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86B1-1529-2F42-80A7-D7128E2FD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838" y="719695"/>
            <a:ext cx="4695825" cy="169277"/>
          </a:xfrm>
        </p:spPr>
        <p:txBody>
          <a:bodyPr/>
          <a:lstStyle/>
          <a:p>
            <a:r>
              <a:rPr lang="en-AU"/>
              <a:t>March 8</a:t>
            </a:r>
            <a:r>
              <a:rPr lang="en-AU" baseline="30000"/>
              <a:t>th</a:t>
            </a:r>
            <a:r>
              <a:rPr lang="en-AU"/>
              <a:t> 2022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C393-E9FB-B946-A8A2-5FBED74CC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3676139"/>
            <a:ext cx="3840162" cy="1107739"/>
          </a:xfrm>
        </p:spPr>
        <p:txBody>
          <a:bodyPr/>
          <a:lstStyle/>
          <a:p>
            <a:r>
              <a:rPr lang="en-US" dirty="0"/>
              <a:t>Tips to optimize common Rancher/Kubernetes workflows</a:t>
            </a:r>
          </a:p>
          <a:p>
            <a:r>
              <a:rPr lang="en-US" dirty="0"/>
              <a:t>--Jason Skrzypek</a:t>
            </a:r>
          </a:p>
        </p:txBody>
      </p:sp>
    </p:spTree>
    <p:extLst>
      <p:ext uri="{BB962C8B-B14F-4D97-AF65-F5344CB8AC3E}">
        <p14:creationId xmlns:p14="http://schemas.microsoft.com/office/powerpoint/2010/main" val="29342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7CB-2953-4160-9838-2D94BFA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pPr algn="ctr"/>
            <a:r>
              <a:rPr lang="en-US" dirty="0"/>
              <a:t>Example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4698C-AE4C-4C94-BD35-8187C800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40" y="1825625"/>
            <a:ext cx="9673520" cy="4351338"/>
          </a:xfrm>
        </p:spPr>
      </p:pic>
    </p:spTree>
    <p:extLst>
      <p:ext uri="{BB962C8B-B14F-4D97-AF65-F5344CB8AC3E}">
        <p14:creationId xmlns:p14="http://schemas.microsoft.com/office/powerpoint/2010/main" val="173343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pplication, shape&#10;&#10;Description automatically generated">
            <a:extLst>
              <a:ext uri="{FF2B5EF4-FFF2-40B4-BE49-F238E27FC236}">
                <a16:creationId xmlns:a16="http://schemas.microsoft.com/office/drawing/2014/main" id="{80D09EE1-685F-44C0-ACC6-282DD9714C0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17" t="-67465" r="-11635" b="-67465"/>
          <a:stretch/>
        </p:blipFill>
        <p:spPr>
          <a:xfrm>
            <a:off x="731838" y="1808164"/>
            <a:ext cx="2284412" cy="26196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804ED-8D79-416D-885A-565D8D6C2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238" y="4629005"/>
            <a:ext cx="2030818" cy="1343958"/>
          </a:xfrm>
        </p:spPr>
        <p:txBody>
          <a:bodyPr/>
          <a:lstStyle/>
          <a:p>
            <a:r>
              <a:rPr lang="en-US" dirty="0" err="1"/>
              <a:t>KinD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Other solutions could work, but </a:t>
            </a:r>
            <a:r>
              <a:rPr lang="en-US" dirty="0" err="1"/>
              <a:t>KinD</a:t>
            </a:r>
            <a:r>
              <a:rPr lang="en-US" dirty="0"/>
              <a:t> has an action.</a:t>
            </a:r>
          </a:p>
        </p:txBody>
      </p:sp>
      <p:pic>
        <p:nvPicPr>
          <p:cNvPr id="24" name="Picture Placeholder 23" descr="Icon&#10;&#10;Description automatically generated">
            <a:extLst>
              <a:ext uri="{FF2B5EF4-FFF2-40B4-BE49-F238E27FC236}">
                <a16:creationId xmlns:a16="http://schemas.microsoft.com/office/drawing/2014/main" id="{1299C7D8-7CE0-44BF-968C-9D6C0B16262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23" t="-36744" r="-36627" b="-36744"/>
          <a:stretch/>
        </p:blipFill>
        <p:spPr>
          <a:xfrm>
            <a:off x="3143250" y="1808164"/>
            <a:ext cx="2284412" cy="261961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B5DDD7-FCE7-46A5-B348-665164BD45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72650" y="4629005"/>
            <a:ext cx="2030818" cy="1073114"/>
          </a:xfrm>
        </p:spPr>
        <p:txBody>
          <a:bodyPr/>
          <a:lstStyle/>
          <a:p>
            <a:r>
              <a:rPr lang="en-US" dirty="0"/>
              <a:t>Ingress Controller: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chose NGINX for parity reasons.</a:t>
            </a:r>
          </a:p>
        </p:txBody>
      </p:sp>
      <p:pic>
        <p:nvPicPr>
          <p:cNvPr id="26" name="Picture Placeholder 25" descr="Icon&#10;&#10;Description automatically generated">
            <a:extLst>
              <a:ext uri="{FF2B5EF4-FFF2-40B4-BE49-F238E27FC236}">
                <a16:creationId xmlns:a16="http://schemas.microsoft.com/office/drawing/2014/main" id="{A03CA798-110F-432E-B095-C32882389F7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4" t="-97210" r="-7043" b="-97210"/>
          <a:stretch/>
        </p:blipFill>
        <p:spPr>
          <a:xfrm>
            <a:off x="5556251" y="1808164"/>
            <a:ext cx="2284412" cy="261961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BD3267-091F-4D75-87F8-5EF392F980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5651" y="4629005"/>
            <a:ext cx="2030818" cy="1343958"/>
          </a:xfrm>
        </p:spPr>
        <p:txBody>
          <a:bodyPr/>
          <a:lstStyle/>
          <a:p>
            <a:r>
              <a:rPr lang="en-US" dirty="0"/>
              <a:t>Rancher Settings: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Bypassing the bootstrap screen &amp; credentials is tricky.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D40CA7F1-545F-4CCA-B088-725939E90F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0211" t="-20950" r="-9938" b="-20936"/>
          <a:stretch/>
        </p:blipFill>
        <p:spPr>
          <a:xfrm>
            <a:off x="7969250" y="1808163"/>
            <a:ext cx="2284413" cy="261937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1FDCADE-7D50-40CD-8A9D-E610D58B28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8650" y="4629005"/>
            <a:ext cx="2030818" cy="1343958"/>
          </a:xfrm>
        </p:spPr>
        <p:txBody>
          <a:bodyPr/>
          <a:lstStyle/>
          <a:p>
            <a:r>
              <a:rPr lang="en-US" dirty="0"/>
              <a:t>CLI Tooling: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ultimately need to run/test something.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976D3-688C-4EB9-85DE-B625E24B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497033"/>
            <a:ext cx="10728326" cy="722762"/>
          </a:xfrm>
        </p:spPr>
        <p:txBody>
          <a:bodyPr/>
          <a:lstStyle/>
          <a:p>
            <a:r>
              <a:rPr lang="en-US" dirty="0"/>
              <a:t>Key Ingredients:</a:t>
            </a:r>
            <a:br>
              <a:rPr lang="en-US" dirty="0"/>
            </a:br>
            <a:r>
              <a:rPr lang="en-US" sz="2000" dirty="0">
                <a:hlinkClick r:id="rId7"/>
              </a:rPr>
              <a:t>https://gist.github.com/shpwrck/ccd495a4943e8b677086342ca6060abc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73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C1851-4608-4434-8891-F37A794E3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There’s some magic in the UI to reduce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00B0-763F-49A5-A8F8-BA5FD465C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867" y="2318952"/>
            <a:ext cx="3490912" cy="2220095"/>
          </a:xfrm>
        </p:spPr>
        <p:txBody>
          <a:bodyPr/>
          <a:lstStyle/>
          <a:p>
            <a:r>
              <a:rPr lang="en-US" dirty="0"/>
              <a:t>How do you automatically generate a hostname in the new UI?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1A12249-285B-4CCB-9DCB-83A1062887B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2394" r="11271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3210166"/>
            <a:ext cx="3490912" cy="1333698"/>
          </a:xfrm>
        </p:spPr>
        <p:txBody>
          <a:bodyPr/>
          <a:lstStyle/>
          <a:p>
            <a:r>
              <a:rPr lang="en-US" dirty="0"/>
              <a:t>For those who want both a GUI and a TUI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1714844-694A-4F09-91B2-4DB916FC36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7348" t="1012" r="9174" b="-1012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DACBE-A2BE-47ED-9CB3-7B0D7DE4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096" y="2540551"/>
            <a:ext cx="3490912" cy="1776897"/>
          </a:xfrm>
        </p:spPr>
        <p:txBody>
          <a:bodyPr/>
          <a:lstStyle/>
          <a:p>
            <a:r>
              <a:rPr lang="en-US" dirty="0"/>
              <a:t>Taking advantage of Rancher 2.6’s UI flexibility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F1B9C59-A92B-4710-9AB3-3780599AD0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496" t="506" r="41186" b="-506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33E56-180E-40E6-BD4F-3894CD874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0612-14A6-4F6C-9397-80890AA9F1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312154"/>
            <a:ext cx="3765733" cy="1776897"/>
          </a:xfrm>
        </p:spPr>
        <p:txBody>
          <a:bodyPr/>
          <a:lstStyle/>
          <a:p>
            <a:r>
              <a:rPr lang="en-US" dirty="0"/>
              <a:t>Easily access services using known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E10E-6AA3-4284-A8C6-C2A8AC46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3AA936-F392-453C-8455-1D5ED158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Proxy Services Through Rancher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441946-165F-4C24-B5A5-5F78EB0D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5720"/>
          </a:xfrm>
        </p:spPr>
        <p:txBody>
          <a:bodyPr/>
          <a:lstStyle/>
          <a:p>
            <a:r>
              <a:rPr lang="en-US" dirty="0"/>
              <a:t>Have you ever looked at the included Grafana dashboard?</a:t>
            </a:r>
          </a:p>
          <a:p>
            <a:r>
              <a:rPr lang="en-US" dirty="0"/>
              <a:t>It’s a hint to how to access cluster services through Rancher!</a:t>
            </a:r>
          </a:p>
          <a:p>
            <a:r>
              <a:rPr lang="en-US" dirty="0">
                <a:hlinkClick r:id="rId2"/>
              </a:rPr>
              <a:t>https://demo.fremont.rancherlabs.com/k8s/clusters/c-sjfvh/api/v1/namespaces/default/services/http:frontend:80/proxy/</a:t>
            </a:r>
            <a:endParaRPr lang="en-US" dirty="0"/>
          </a:p>
          <a:p>
            <a:pPr lvl="1"/>
            <a:r>
              <a:rPr lang="en-US" dirty="0"/>
              <a:t>https://demo.fremont.rancherlabs.com – Rancher Server URL</a:t>
            </a:r>
          </a:p>
          <a:p>
            <a:pPr lvl="1"/>
            <a:r>
              <a:rPr lang="en-US" dirty="0"/>
              <a:t>/k8s/clusters/c-</a:t>
            </a:r>
            <a:r>
              <a:rPr lang="en-US" dirty="0" err="1"/>
              <a:t>sjfvh</a:t>
            </a:r>
            <a:r>
              <a:rPr lang="en-US" dirty="0"/>
              <a:t> – Cluster Identifier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/v1/namespaces/default – Namespace Identifier (default is the namespace)</a:t>
            </a:r>
          </a:p>
          <a:p>
            <a:pPr lvl="1"/>
            <a:r>
              <a:rPr lang="en-US" dirty="0"/>
              <a:t>/services/http:frontend:80 – Service Identifier (protocol, name, port)</a:t>
            </a:r>
          </a:p>
          <a:p>
            <a:pPr lvl="1"/>
            <a:r>
              <a:rPr lang="en-US" dirty="0"/>
              <a:t>/proxy</a:t>
            </a:r>
          </a:p>
          <a:p>
            <a:r>
              <a:rPr lang="en-US" dirty="0"/>
              <a:t>Try it with a service of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9E918-BFB4-4C64-AEAA-6CE6C9D0FE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ADBB07-2A4A-46CC-BB95-A083016789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3641749"/>
            <a:ext cx="3765733" cy="447302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6F65-C1ED-4487-BD9E-FBF3E797E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9F3A8-CED8-4616-ADD0-5786F56FD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044" y="2540551"/>
            <a:ext cx="5259376" cy="1776897"/>
          </a:xfrm>
        </p:spPr>
        <p:txBody>
          <a:bodyPr/>
          <a:lstStyle/>
          <a:p>
            <a:r>
              <a:rPr lang="en-US" dirty="0"/>
              <a:t>Rancher can Helm, </a:t>
            </a:r>
            <a:br>
              <a:rPr lang="en-US" dirty="0"/>
            </a:br>
            <a:r>
              <a:rPr lang="en-US" dirty="0"/>
              <a:t>and Helm can Rancher, so can Rancher </a:t>
            </a:r>
            <a:r>
              <a:rPr lang="en-US" dirty="0" err="1"/>
              <a:t>Rancher</a:t>
            </a:r>
            <a:r>
              <a:rPr lang="en-US" dirty="0"/>
              <a:t>?</a:t>
            </a:r>
          </a:p>
        </p:txBody>
      </p:sp>
      <p:pic>
        <p:nvPicPr>
          <p:cNvPr id="11" name="Picture Placeholder 10" descr="A person drawing on a piece of paper&#10;&#10;Description automatically generated with low confidence">
            <a:extLst>
              <a:ext uri="{FF2B5EF4-FFF2-40B4-BE49-F238E27FC236}">
                <a16:creationId xmlns:a16="http://schemas.microsoft.com/office/drawing/2014/main" id="{EF3F28C8-D630-4FBC-B2F1-8F23BCC0F77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8626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Tools with solid fill">
            <a:extLst>
              <a:ext uri="{FF2B5EF4-FFF2-40B4-BE49-F238E27FC236}">
                <a16:creationId xmlns:a16="http://schemas.microsoft.com/office/drawing/2014/main" id="{5E6F58D9-2536-41CA-B166-98858ADFA7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 descr="Factory with solid fill">
            <a:extLst>
              <a:ext uri="{FF2B5EF4-FFF2-40B4-BE49-F238E27FC236}">
                <a16:creationId xmlns:a16="http://schemas.microsoft.com/office/drawing/2014/main" id="{799BB570-FC53-4B39-8BBC-C1D5DB0DF57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5" r="105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C5ABA0-D9F9-4A44-AA93-9A1C768D08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K8S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51FD13-06BC-4DB9-B870-86C805E739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90B614-BB8E-48E1-B2EF-CDA80F94BB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5D7CC6C-18C3-4372-8459-F7BE85660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16DD6-E446-43A8-9E99-AF24C38D27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4DDB3F-F08A-4B3C-8459-6D2A1E47F6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6" y="2198922"/>
            <a:ext cx="5364164" cy="2952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&lt;Disclaimer&gt;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Use at your own risk.</a:t>
            </a:r>
            <a:br>
              <a:rPr lang="en-US" dirty="0"/>
            </a:br>
            <a:r>
              <a:rPr lang="en-US" dirty="0"/>
              <a:t>These are examples, not “plug and play” solutions.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&lt;/Disclaimer&gt;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B2935B-FFAA-4260-A332-815C9DFB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725293"/>
            <a:ext cx="4695825" cy="44730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33" name="Picture Placeholder 32" descr="Sunglasses with solid fill">
            <a:extLst>
              <a:ext uri="{FF2B5EF4-FFF2-40B4-BE49-F238E27FC236}">
                <a16:creationId xmlns:a16="http://schemas.microsoft.com/office/drawing/2014/main" id="{F89FFE59-AC55-46E7-8379-8F9479AAE82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43" name="Picture Placeholder 42" descr="Mailbox with solid fill">
            <a:extLst>
              <a:ext uri="{FF2B5EF4-FFF2-40B4-BE49-F238E27FC236}">
                <a16:creationId xmlns:a16="http://schemas.microsoft.com/office/drawing/2014/main" id="{50DBC5BA-B11A-4853-9998-8B432AB635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05" r="105"/>
          <a:stretch>
            <a:fillRect/>
          </a:stretch>
        </p:blipFill>
        <p:spPr/>
      </p:pic>
      <p:pic>
        <p:nvPicPr>
          <p:cNvPr id="47" name="Picture Placeholder 46" descr="Box with solid fill">
            <a:extLst>
              <a:ext uri="{FF2B5EF4-FFF2-40B4-BE49-F238E27FC236}">
                <a16:creationId xmlns:a16="http://schemas.microsoft.com/office/drawing/2014/main" id="{ADFB8244-F506-4F80-8B35-36C90BA0AD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030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341E14-C67D-4365-8326-73FB1F4F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714A-70C4-41F1-B8C3-267CC170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2781"/>
          </a:xfrm>
        </p:spPr>
        <p:txBody>
          <a:bodyPr/>
          <a:lstStyle/>
          <a:p>
            <a:r>
              <a:rPr lang="en-US" dirty="0"/>
              <a:t>Use Rancher to manage it’s own helm chart installation.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Install Rancher</a:t>
            </a:r>
          </a:p>
          <a:p>
            <a:pPr lvl="1"/>
            <a:r>
              <a:rPr lang="en-US" dirty="0"/>
              <a:t>Add Rancher Repository</a:t>
            </a:r>
          </a:p>
          <a:p>
            <a:pPr lvl="1"/>
            <a:r>
              <a:rPr lang="en-US" dirty="0"/>
              <a:t>Modify Bootstrap Secret with required keys</a:t>
            </a:r>
          </a:p>
          <a:p>
            <a:pPr lvl="1"/>
            <a:r>
              <a:rPr lang="en-US" dirty="0"/>
              <a:t>Modify installation as necessary</a:t>
            </a:r>
          </a:p>
          <a:p>
            <a:r>
              <a:rPr lang="en-US" dirty="0"/>
              <a:t>Precautions:</a:t>
            </a:r>
          </a:p>
          <a:p>
            <a:pPr lvl="1"/>
            <a:r>
              <a:rPr lang="en-US" dirty="0"/>
              <a:t>Don’t lose track of the original Rancher/Helm configuration.</a:t>
            </a:r>
          </a:p>
          <a:p>
            <a:pPr lvl="1"/>
            <a:r>
              <a:rPr lang="en-US" dirty="0"/>
              <a:t>Be aware of the access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28482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070519-10D8-4D5D-8ACE-8E4D84CB4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329" y="2852201"/>
            <a:ext cx="5265683" cy="1333698"/>
          </a:xfrm>
        </p:spPr>
        <p:txBody>
          <a:bodyPr/>
          <a:lstStyle/>
          <a:p>
            <a:r>
              <a:rPr lang="en-US" dirty="0"/>
              <a:t>Rancher can Fleet, </a:t>
            </a:r>
            <a:br>
              <a:rPr lang="en-US" dirty="0"/>
            </a:br>
            <a:r>
              <a:rPr lang="en-US" dirty="0"/>
              <a:t>and Fleet can Rancher, so can Rancher </a:t>
            </a:r>
            <a:r>
              <a:rPr lang="en-US" dirty="0" err="1"/>
              <a:t>Rancher</a:t>
            </a:r>
            <a:r>
              <a:rPr lang="en-US" dirty="0"/>
              <a:t>?</a:t>
            </a:r>
          </a:p>
        </p:txBody>
      </p:sp>
      <p:pic>
        <p:nvPicPr>
          <p:cNvPr id="7" name="Picture Placeholder 6" descr="A picture containing light, dark, bright&#10;&#10;Description automatically generated">
            <a:extLst>
              <a:ext uri="{FF2B5EF4-FFF2-40B4-BE49-F238E27FC236}">
                <a16:creationId xmlns:a16="http://schemas.microsoft.com/office/drawing/2014/main" id="{97DF2AA3-E30C-43C8-A1D7-1EB3B922D95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8" r="13368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3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67BFD-EC4B-4336-A99A-52BF4994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75725-7A05-4EFD-9767-E50FD17DB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7480"/>
          </a:xfrm>
        </p:spPr>
        <p:txBody>
          <a:bodyPr/>
          <a:lstStyle/>
          <a:p>
            <a:r>
              <a:rPr lang="en-US" dirty="0"/>
              <a:t>Use a Rancher instance to manage several Rancher instances using fleet.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Provision Rancher normally.</a:t>
            </a:r>
          </a:p>
          <a:p>
            <a:pPr lvl="1"/>
            <a:r>
              <a:rPr lang="en-US" dirty="0"/>
              <a:t>Create some number of additional clusters.</a:t>
            </a:r>
          </a:p>
          <a:p>
            <a:pPr lvl="1"/>
            <a:r>
              <a:rPr lang="en-US" dirty="0"/>
              <a:t>Install Fleet on each cluster.</a:t>
            </a:r>
          </a:p>
          <a:p>
            <a:pPr lvl="1"/>
            <a:r>
              <a:rPr lang="en-US" dirty="0"/>
              <a:t>Create ‘</a:t>
            </a:r>
            <a:r>
              <a:rPr lang="en-US" dirty="0" err="1"/>
              <a:t>GitRepo</a:t>
            </a:r>
            <a:r>
              <a:rPr lang="en-US" dirty="0"/>
              <a:t>’ object with Rancher configuration.</a:t>
            </a:r>
          </a:p>
          <a:p>
            <a:pPr lvl="1"/>
            <a:r>
              <a:rPr lang="en-US" dirty="0"/>
              <a:t>Maintain ‘Leaf’ Rancher through </a:t>
            </a:r>
            <a:r>
              <a:rPr lang="en-US" dirty="0" err="1"/>
              <a:t>GitOps</a:t>
            </a:r>
            <a:endParaRPr lang="en-US" dirty="0"/>
          </a:p>
          <a:p>
            <a:r>
              <a:rPr lang="en-US" dirty="0"/>
              <a:t>Precautions:</a:t>
            </a:r>
          </a:p>
          <a:p>
            <a:pPr lvl="1"/>
            <a:r>
              <a:rPr lang="en-US" dirty="0"/>
              <a:t>Fleet is leveraged internally for Rancher as well, be aware that deployment changes in subsequent releases may require additional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8892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B09F-802C-4305-A729-E633CB99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Fleet can do more outside of Rancher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DE49-F8E4-4EC8-A8DF-E35C39E4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0306"/>
          </a:xfrm>
        </p:spPr>
        <p:txBody>
          <a:bodyPr/>
          <a:lstStyle/>
          <a:p>
            <a:r>
              <a:rPr lang="en-US" dirty="0"/>
              <a:t>Image Scan</a:t>
            </a:r>
            <a:br>
              <a:rPr lang="en-US" dirty="0"/>
            </a:br>
            <a:r>
              <a:rPr lang="en-US" dirty="0">
                <a:hlinkClick r:id="rId2"/>
              </a:rPr>
              <a:t>https://fleet.rancher.io/imagescan/</a:t>
            </a:r>
            <a:endParaRPr lang="en-US" dirty="0"/>
          </a:p>
          <a:p>
            <a:r>
              <a:rPr lang="en-US" dirty="0"/>
              <a:t>Webhook (Push Model)</a:t>
            </a:r>
            <a:br>
              <a:rPr lang="en-US" dirty="0"/>
            </a:br>
            <a:r>
              <a:rPr lang="en-US" dirty="0">
                <a:hlinkClick r:id="rId3"/>
              </a:rPr>
              <a:t>https://fleet.rancher.io/webhook/</a:t>
            </a:r>
            <a:endParaRPr lang="en-US" dirty="0"/>
          </a:p>
          <a:p>
            <a:r>
              <a:rPr lang="en-US" dirty="0">
                <a:hlinkClick r:id="rId4"/>
              </a:rPr>
              <a:t>Bundle diffs</a:t>
            </a:r>
            <a:r>
              <a:rPr lang="en-US" dirty="0"/>
              <a:t> are hard to generate. </a:t>
            </a:r>
          </a:p>
          <a:p>
            <a:pPr lvl="1"/>
            <a:r>
              <a:rPr lang="en-US" dirty="0"/>
              <a:t>There’s </a:t>
            </a:r>
            <a:r>
              <a:rPr lang="en-US" dirty="0">
                <a:hlinkClick r:id="rId5"/>
              </a:rPr>
              <a:t>JSON Patch Builder Online (json-patch-builder-online.github.io)</a:t>
            </a:r>
            <a:endParaRPr lang="en-US" dirty="0"/>
          </a:p>
          <a:p>
            <a:pPr lvl="1"/>
            <a:r>
              <a:rPr lang="en-US" dirty="0"/>
              <a:t>As well as some CLI solutions.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A9632-B42C-4F87-9A60-A118BA7413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9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48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3CCA3B-1E9F-400A-8284-AFDD38047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2563926"/>
            <a:ext cx="3490912" cy="447302"/>
          </a:xfrm>
        </p:spPr>
        <p:txBody>
          <a:bodyPr/>
          <a:lstStyle/>
          <a:p>
            <a:r>
              <a:rPr lang="en-US" dirty="0"/>
              <a:t>Rodeo Level 2?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F07691-7D30-4B8B-9BB3-11ECE3874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8" y="3352149"/>
            <a:ext cx="3490914" cy="1002839"/>
          </a:xfrm>
        </p:spPr>
        <p:txBody>
          <a:bodyPr/>
          <a:lstStyle/>
          <a:p>
            <a:r>
              <a:rPr lang="en-US" dirty="0"/>
              <a:t>What to do after you have mastered the Rancher Rodeo.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6AD0F9-8E52-44F7-A5AA-B3DCD78076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8717" t="-5113" r="-84058" b="-54733"/>
          <a:stretch/>
        </p:blipFill>
        <p:spPr>
          <a:xfrm>
            <a:off x="5556250" y="68684"/>
            <a:ext cx="6635750" cy="6789315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7615E6-210F-479F-BE66-30AD2EA997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7E89C7-4275-4D01-A095-5814558F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81" y="1046506"/>
            <a:ext cx="3161384" cy="39294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69F950-67E0-4D64-8D06-3A210E03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413" y="1723621"/>
            <a:ext cx="3253094" cy="39107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335ADD-4DEA-4681-AA86-4AD0612A9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034" y="2426907"/>
            <a:ext cx="3272205" cy="39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38FC8B2-30F5-4DF7-A65B-DCF99C1212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Reduce the complexity of your console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FBD8C1-C704-4171-BFB2-3FB73FBFE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E686C9-1B4A-4085-97D6-524E4A56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6900"/>
            <a:ext cx="3932237" cy="890500"/>
          </a:xfrm>
        </p:spPr>
        <p:txBody>
          <a:bodyPr/>
          <a:lstStyle/>
          <a:p>
            <a:r>
              <a:rPr lang="en-US" dirty="0"/>
              <a:t>How many tools do you use?</a:t>
            </a:r>
          </a:p>
        </p:txBody>
      </p:sp>
      <p:pic>
        <p:nvPicPr>
          <p:cNvPr id="9" name="Content Placeholder 8" descr="Several books of different sizes and thickness stacked high">
            <a:extLst>
              <a:ext uri="{FF2B5EF4-FFF2-40B4-BE49-F238E27FC236}">
                <a16:creationId xmlns:a16="http://schemas.microsoft.com/office/drawing/2014/main" id="{6794F61D-9FD7-453A-BF18-A2C2FB50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36" y="987425"/>
            <a:ext cx="3783103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333009-862B-489E-9AF4-0396FB001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875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</a:t>
            </a:r>
            <a:r>
              <a:rPr lang="en-US" dirty="0" err="1"/>
              <a:t>Provioning</a:t>
            </a:r>
            <a:r>
              <a:rPr lang="en-US" dirty="0"/>
              <a:t> (</a:t>
            </a:r>
            <a:r>
              <a:rPr lang="en-US" dirty="0" err="1"/>
              <a:t>AWS,Azure,GCP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Provisioning (</a:t>
            </a:r>
            <a:r>
              <a:rPr lang="en-US" dirty="0" err="1"/>
              <a:t>Terraform,Pulumi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Containers (</a:t>
            </a:r>
            <a:r>
              <a:rPr lang="en-US" dirty="0" err="1"/>
              <a:t>Docker,Nerdctl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Kubernetes (</a:t>
            </a:r>
            <a:r>
              <a:rPr lang="en-US" dirty="0" err="1"/>
              <a:t>helm,kubectl,krew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Rancher (</a:t>
            </a:r>
            <a:r>
              <a:rPr lang="en-US" dirty="0" err="1"/>
              <a:t>rancher,istioctl,helm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0DE9-A12A-4911-9A95-2AE91C675E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83021-2553-4838-B9CE-DA7C7D39187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455367" y="2528888"/>
            <a:ext cx="2566644" cy="2127505"/>
          </a:xfrm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ASDF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asdf-vm</a:t>
            </a:r>
            <a:r>
              <a:rPr lang="en-US" dirty="0"/>
              <a:t>/</a:t>
            </a:r>
            <a:r>
              <a:rPr lang="en-US" dirty="0" err="1"/>
              <a:t>asdf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13.4k Stars</a:t>
            </a:r>
          </a:p>
          <a:p>
            <a:pPr marL="0" indent="0" algn="ctr">
              <a:buNone/>
            </a:pPr>
            <a:r>
              <a:rPr lang="en-US" dirty="0"/>
              <a:t>Written in Shell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E60A6B-A895-4508-A1D4-F11E7FEAFA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9991" y="2528888"/>
            <a:ext cx="2569197" cy="2127505"/>
          </a:xfrm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ARKADE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allexellis</a:t>
            </a:r>
            <a:r>
              <a:rPr lang="en-US" dirty="0"/>
              <a:t>/arcade</a:t>
            </a:r>
          </a:p>
          <a:p>
            <a:pPr marL="0" indent="0" algn="ctr">
              <a:buNone/>
            </a:pPr>
            <a:r>
              <a:rPr lang="en-US" dirty="0"/>
              <a:t>2.5k Stars</a:t>
            </a:r>
          </a:p>
          <a:p>
            <a:pPr marL="0" indent="0" algn="ctr">
              <a:buNone/>
            </a:pPr>
            <a:r>
              <a:rPr lang="en-US" dirty="0"/>
              <a:t>Written in Golang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9DE23E-1BEA-4E90-B7B7-4E616E64A8A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904288" y="2528888"/>
            <a:ext cx="2569197" cy="2127505"/>
          </a:xfrm>
          <a:ln>
            <a:solidFill>
              <a:schemeClr val="bg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NIX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nixos</a:t>
            </a:r>
            <a:r>
              <a:rPr lang="en-US" dirty="0"/>
              <a:t>/nix</a:t>
            </a:r>
          </a:p>
          <a:p>
            <a:pPr marL="0" indent="0" algn="ctr">
              <a:buNone/>
            </a:pPr>
            <a:r>
              <a:rPr lang="en-US" dirty="0"/>
              <a:t>5.7k Stars</a:t>
            </a:r>
          </a:p>
          <a:p>
            <a:pPr marL="0" indent="0" algn="ctr">
              <a:buNone/>
            </a:pPr>
            <a:r>
              <a:rPr lang="en-US" dirty="0"/>
              <a:t>Written in C++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6425E7-88B2-439B-A448-0ED6F00A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E5E7C8-CEDC-4A58-8EAA-E84A82AE3D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837" y="1157783"/>
            <a:ext cx="10728325" cy="325730"/>
          </a:xfrm>
          <a:ln>
            <a:noFill/>
          </a:ln>
        </p:spPr>
        <p:txBody>
          <a:bodyPr/>
          <a:lstStyle/>
          <a:p>
            <a:r>
              <a:rPr lang="en-US" dirty="0"/>
              <a:t>In no particular 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238FE-371D-4D3A-8C0D-28D0A966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66" y="2528888"/>
            <a:ext cx="2552699" cy="2127505"/>
          </a:xfr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HUBER</a:t>
            </a:r>
          </a:p>
          <a:p>
            <a:pPr marL="0" indent="0" algn="ctr">
              <a:buNone/>
            </a:pPr>
            <a:r>
              <a:rPr lang="en-US" dirty="0"/>
              <a:t>github.com/</a:t>
            </a:r>
            <a:br>
              <a:rPr lang="en-US" dirty="0"/>
            </a:br>
            <a:r>
              <a:rPr lang="en-US" dirty="0" err="1"/>
              <a:t>innobead</a:t>
            </a:r>
            <a:r>
              <a:rPr lang="en-US" dirty="0"/>
              <a:t>/</a:t>
            </a:r>
            <a:r>
              <a:rPr lang="en-US" dirty="0" err="1"/>
              <a:t>huber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80 Stars</a:t>
            </a:r>
          </a:p>
          <a:p>
            <a:pPr marL="0" indent="0" algn="ctr">
              <a:buNone/>
            </a:pPr>
            <a:r>
              <a:rPr lang="en-US" dirty="0"/>
              <a:t>Written in Rust</a:t>
            </a:r>
          </a:p>
        </p:txBody>
      </p:sp>
    </p:spTree>
    <p:extLst>
      <p:ext uri="{BB962C8B-B14F-4D97-AF65-F5344CB8AC3E}">
        <p14:creationId xmlns:p14="http://schemas.microsoft.com/office/powerpoint/2010/main" val="203796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AF0160-6505-4382-93A0-CC20B76E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General Tips for Kubernetes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FACD08B-F30D-401D-A1B7-A4602B11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0999"/>
          </a:xfrm>
        </p:spPr>
        <p:txBody>
          <a:bodyPr/>
          <a:lstStyle/>
          <a:p>
            <a:r>
              <a:rPr lang="en-US" dirty="0"/>
              <a:t>If you’re not using aliases, then you’re typing too much.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https://github.com/ahmetb/kubectl-aliases</a:t>
            </a:r>
            <a:endParaRPr lang="en-US" dirty="0"/>
          </a:p>
          <a:p>
            <a:r>
              <a:rPr lang="en-US" dirty="0"/>
              <a:t>Running `</a:t>
            </a:r>
            <a:r>
              <a:rPr lang="en-US" dirty="0" err="1"/>
              <a:t>kubie</a:t>
            </a:r>
            <a:r>
              <a:rPr lang="en-US" dirty="0"/>
              <a:t>` or `</a:t>
            </a:r>
            <a:r>
              <a:rPr lang="en-US" dirty="0" err="1"/>
              <a:t>kubectx</a:t>
            </a:r>
            <a:r>
              <a:rPr lang="en-US" dirty="0"/>
              <a:t> &amp; </a:t>
            </a:r>
            <a:r>
              <a:rPr lang="en-US" dirty="0" err="1"/>
              <a:t>kubens</a:t>
            </a:r>
            <a:r>
              <a:rPr lang="en-US" dirty="0"/>
              <a:t>` will be much easier than managing disparate </a:t>
            </a:r>
            <a:r>
              <a:rPr lang="en-US" dirty="0" err="1"/>
              <a:t>kubeconfigs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https://github.com/ahmetb/kubectx</a:t>
            </a:r>
            <a:br>
              <a:rPr lang="en-US" dirty="0"/>
            </a:br>
            <a:r>
              <a:rPr lang="en-US" dirty="0">
                <a:hlinkClick r:id="rId4"/>
              </a:rPr>
              <a:t>https://github.com/sbstp/kubie</a:t>
            </a:r>
            <a:endParaRPr lang="en-US" dirty="0"/>
          </a:p>
          <a:p>
            <a:r>
              <a:rPr lang="en-US" dirty="0"/>
              <a:t>Make your prompt Kubernetes aware.</a:t>
            </a:r>
            <a:br>
              <a:rPr lang="en-US" dirty="0"/>
            </a:br>
            <a:r>
              <a:rPr lang="en-US" dirty="0">
                <a:hlinkClick r:id="rId5"/>
              </a:rPr>
              <a:t>https://github.com/starship/starship</a:t>
            </a:r>
            <a:endParaRPr lang="en-US" dirty="0"/>
          </a:p>
          <a:p>
            <a:r>
              <a:rPr lang="en-US" dirty="0"/>
              <a:t>Easily pull down </a:t>
            </a:r>
            <a:r>
              <a:rPr lang="en-US" dirty="0" err="1"/>
              <a:t>kubeconfigs</a:t>
            </a:r>
            <a:r>
              <a:rPr lang="en-US" dirty="0"/>
              <a:t> from Rancher.</a:t>
            </a:r>
            <a:br>
              <a:rPr lang="en-US" dirty="0"/>
            </a:br>
            <a:r>
              <a:rPr lang="en-US" dirty="0">
                <a:hlinkClick r:id="rId6"/>
              </a:rPr>
              <a:t>https://gist.github.com/shpwrck/845722d408884be2c762ee1b47a82e3d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BF1D-EF2B-4F23-9B33-DD148B468F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pPr algn="r"/>
            <a:fld id="{866D8E11-A83D-46AC-BA35-C493C365AC69}" type="slidenum">
              <a:rPr lang="en-US" smtClean="0"/>
              <a:pPr algn="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8BF628-AE8B-4F30-8BAC-B7F288352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838" y="2755353"/>
            <a:ext cx="3765733" cy="1333698"/>
          </a:xfrm>
        </p:spPr>
        <p:txBody>
          <a:bodyPr/>
          <a:lstStyle/>
          <a:p>
            <a:r>
              <a:rPr lang="en-US" dirty="0"/>
              <a:t>Testing Rancher Configurations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8F5F-F621-4B4E-813C-8714074F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6D8E11-A83D-46AC-BA35-C493C365A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7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438D31-09A6-4257-AB3F-DF6A2DD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255"/>
            <a:ext cx="10515600" cy="447302"/>
          </a:xfrm>
        </p:spPr>
        <p:txBody>
          <a:bodyPr/>
          <a:lstStyle/>
          <a:p>
            <a:r>
              <a:rPr lang="en-US" dirty="0"/>
              <a:t>Deploying Rancher in your CI/CD 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2122C-2696-4DE9-A301-30ACE3B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2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“Manual Quick Start” (standalone container installation) works in a pinch, but we can do better.</a:t>
            </a:r>
            <a:br>
              <a:rPr lang="en-US" dirty="0"/>
            </a:br>
            <a:r>
              <a:rPr lang="en-US" dirty="0">
                <a:hlinkClick r:id="rId2"/>
              </a:rPr>
              <a:t>https://rancher.com/docs/rancher/v2.6/en/quick-start-guide/deployment/quickstart-manual-setup/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0A27-DA2C-4B62-9C35-34DD028AB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294438"/>
            <a:ext cx="288925" cy="123825"/>
          </a:xfrm>
        </p:spPr>
        <p:txBody>
          <a:bodyPr/>
          <a:lstStyle/>
          <a:p>
            <a:fld id="{866D8E11-A83D-46AC-BA35-C493C365AC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A1B5B-C044-439A-8887-081271B47A0D}"/>
              </a:ext>
            </a:extLst>
          </p:cNvPr>
          <p:cNvSpPr txBox="1"/>
          <p:nvPr/>
        </p:nvSpPr>
        <p:spPr>
          <a:xfrm>
            <a:off x="838199" y="3429000"/>
            <a:ext cx="475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23656-6EF6-4F23-AC6B-E6A2DA582924}"/>
              </a:ext>
            </a:extLst>
          </p:cNvPr>
          <p:cNvSpPr txBox="1"/>
          <p:nvPr/>
        </p:nvSpPr>
        <p:spPr>
          <a:xfrm>
            <a:off x="6603124" y="3455999"/>
            <a:ext cx="4750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Container runtimes in most CI/CD platforms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9F3E0-8ECF-411C-9856-98621F5EC84D}"/>
              </a:ext>
            </a:extLst>
          </p:cNvPr>
          <p:cNvSpPr txBox="1"/>
          <p:nvPr/>
        </p:nvSpPr>
        <p:spPr>
          <a:xfrm>
            <a:off x="838199" y="4379329"/>
            <a:ext cx="475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distribution should it run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Either a generic upstream distribution, or the same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46A42-4A66-4539-BD30-98EFE8110B3C}"/>
              </a:ext>
            </a:extLst>
          </p:cNvPr>
          <p:cNvSpPr txBox="1"/>
          <p:nvPr/>
        </p:nvSpPr>
        <p:spPr>
          <a:xfrm>
            <a:off x="6603123" y="4379329"/>
            <a:ext cx="475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limitations do we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will be no manual intervention or pre/post setup available</a:t>
            </a:r>
          </a:p>
        </p:txBody>
      </p:sp>
    </p:spTree>
    <p:extLst>
      <p:ext uri="{BB962C8B-B14F-4D97-AF65-F5344CB8AC3E}">
        <p14:creationId xmlns:p14="http://schemas.microsoft.com/office/powerpoint/2010/main" val="4046252205"/>
      </p:ext>
    </p:extLst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E-PPT-Template-2022.pptx" id="{6324DF12-05A2-B146-8816-A41DE468A011}" vid="{5E9D4F3F-4071-B247-B89A-EEB80390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5C0C18C362341AC2F2BB5F0B2550A" ma:contentTypeVersion="12" ma:contentTypeDescription="Create a new document." ma:contentTypeScope="" ma:versionID="eece9639a049ccadbd4aa76dd2cbff65">
  <xsd:schema xmlns:xsd="http://www.w3.org/2001/XMLSchema" xmlns:xs="http://www.w3.org/2001/XMLSchema" xmlns:p="http://schemas.microsoft.com/office/2006/metadata/properties" xmlns:ns2="0b5d8ded-b735-461b-b806-278bf9fb68ec" xmlns:ns3="8c1a99d6-bff1-4c62-8955-980e3f8dfa86" targetNamespace="http://schemas.microsoft.com/office/2006/metadata/properties" ma:root="true" ma:fieldsID="334b5296cfc8643cfb4d18bd24c44595" ns2:_="" ns3:_="">
    <xsd:import namespace="0b5d8ded-b735-461b-b806-278bf9fb68ec"/>
    <xsd:import namespace="8c1a99d6-bff1-4c62-8955-980e3f8df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d8ded-b735-461b-b806-278bf9fb68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a99d6-bff1-4c62-8955-980e3f8dfa8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C6682-A717-4DEF-A002-EA59B5040EB5}">
  <ds:schemaRefs>
    <ds:schemaRef ds:uri="http://purl.org/dc/dcmitype/"/>
    <ds:schemaRef ds:uri="8c1a99d6-bff1-4c62-8955-980e3f8dfa86"/>
    <ds:schemaRef ds:uri="http://schemas.microsoft.com/office/infopath/2007/PartnerControls"/>
    <ds:schemaRef ds:uri="http://schemas.microsoft.com/office/2006/metadata/properties"/>
    <ds:schemaRef ds:uri="0b5d8ded-b735-461b-b806-278bf9fb68e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3D228E4-0704-48AB-A5B4-085B844E4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2D5C24-A00D-4195-BCC3-19BDD818B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5d8ded-b735-461b-b806-278bf9fb68ec"/>
    <ds:schemaRef ds:uri="8c1a99d6-bff1-4c62-8955-980e3f8df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SUSE-PPT-Template-2022 (1)</Template>
  <TotalTime>438</TotalTime>
  <Words>871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SUSE Infinity</vt:lpstr>
      <vt:lpstr>PowerPoint Presentation</vt:lpstr>
      <vt:lpstr>Agenda</vt:lpstr>
      <vt:lpstr>PowerPoint Presentation</vt:lpstr>
      <vt:lpstr>PowerPoint Presentation</vt:lpstr>
      <vt:lpstr>How many tools do you use?</vt:lpstr>
      <vt:lpstr>Solutions</vt:lpstr>
      <vt:lpstr>General Tips for Kubernetes</vt:lpstr>
      <vt:lpstr>PowerPoint Presentation</vt:lpstr>
      <vt:lpstr>Deploying Rancher in your CI/CD workflow</vt:lpstr>
      <vt:lpstr>Example Implementation</vt:lpstr>
      <vt:lpstr>Key Ingredients: https://gist.github.com/shpwrck/ccd495a4943e8b677086342ca6060abc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Proxy Services Through Rancher</vt:lpstr>
      <vt:lpstr>PowerPoint Presentation</vt:lpstr>
      <vt:lpstr>PowerPoint Presentation</vt:lpstr>
      <vt:lpstr>Concept</vt:lpstr>
      <vt:lpstr>PowerPoint Presentation</vt:lpstr>
      <vt:lpstr>Concept</vt:lpstr>
      <vt:lpstr>Fleet can do more outside of Rancher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Arnetta Holt</dc:creator>
  <cp:lastModifiedBy>Jason Skrzypek</cp:lastModifiedBy>
  <cp:revision>4</cp:revision>
  <dcterms:created xsi:type="dcterms:W3CDTF">2022-02-08T14:57:59Z</dcterms:created>
  <dcterms:modified xsi:type="dcterms:W3CDTF">2022-03-08T15:59:20Z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</Properties>
</file>