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DM Sans Bold" charset="1" panose="00000000000000000000"/>
      <p:regular r:id="rId22"/>
    </p:embeddedFont>
    <p:embeddedFont>
      <p:font typeface="DM Sans" charset="1" panose="00000000000000000000"/>
      <p:regular r:id="rId23"/>
    </p:embeddedFont>
    <p:embeddedFont>
      <p:font typeface="Rosario Bold" charset="1" panose="02000503060000020004"/>
      <p:regular r:id="rId24"/>
    </p:embeddedFont>
    <p:embeddedFont>
      <p:font typeface="Rosario" charset="1" panose="020005030400000200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31" Target="../media/image30.jpe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png" Type="http://schemas.openxmlformats.org/officeDocument/2006/relationships/image"/><Relationship Id="rId11" Target="../media/image39.svg" Type="http://schemas.openxmlformats.org/officeDocument/2006/relationships/image"/><Relationship Id="rId12" Target="../media/image40.png" Type="http://schemas.openxmlformats.org/officeDocument/2006/relationships/image"/><Relationship Id="rId13" Target="../media/image41.svg" Type="http://schemas.openxmlformats.org/officeDocument/2006/relationships/image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Relationship Id="rId6" Target="../media/image42.png" Type="http://schemas.openxmlformats.org/officeDocument/2006/relationships/image"/><Relationship Id="rId7" Target="../media/image43.svg" Type="http://schemas.openxmlformats.org/officeDocument/2006/relationships/image"/><Relationship Id="rId8" Target="../media/image36.png" Type="http://schemas.openxmlformats.org/officeDocument/2006/relationships/image"/><Relationship Id="rId9" Target="../media/image3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png" Type="http://schemas.openxmlformats.org/officeDocument/2006/relationships/image"/><Relationship Id="rId11" Target="../media/image39.svg" Type="http://schemas.openxmlformats.org/officeDocument/2006/relationships/image"/><Relationship Id="rId12" Target="../media/image40.png" Type="http://schemas.openxmlformats.org/officeDocument/2006/relationships/image"/><Relationship Id="rId13" Target="../media/image41.svg" Type="http://schemas.openxmlformats.org/officeDocument/2006/relationships/image"/><Relationship Id="rId14" Target="../media/image44.jpeg" Type="http://schemas.openxmlformats.org/officeDocument/2006/relationships/image"/><Relationship Id="rId15" Target="../media/image45.jpeg" Type="http://schemas.openxmlformats.org/officeDocument/2006/relationships/image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Relationship Id="rId6" Target="../media/image42.png" Type="http://schemas.openxmlformats.org/officeDocument/2006/relationships/image"/><Relationship Id="rId7" Target="../media/image43.svg" Type="http://schemas.openxmlformats.org/officeDocument/2006/relationships/image"/><Relationship Id="rId8" Target="../media/image36.png" Type="http://schemas.openxmlformats.org/officeDocument/2006/relationships/image"/><Relationship Id="rId9" Target="../media/image37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6.jpeg" Type="http://schemas.openxmlformats.org/officeDocument/2006/relationships/image"/><Relationship Id="rId3" Target="../media/image47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png" Type="http://schemas.openxmlformats.org/officeDocument/2006/relationships/image"/><Relationship Id="rId11" Target="../media/image39.svg" Type="http://schemas.openxmlformats.org/officeDocument/2006/relationships/image"/><Relationship Id="rId12" Target="../media/image40.png" Type="http://schemas.openxmlformats.org/officeDocument/2006/relationships/image"/><Relationship Id="rId13" Target="../media/image41.svg" Type="http://schemas.openxmlformats.org/officeDocument/2006/relationships/image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Relationship Id="rId6" Target="../media/image42.png" Type="http://schemas.openxmlformats.org/officeDocument/2006/relationships/image"/><Relationship Id="rId7" Target="../media/image43.svg" Type="http://schemas.openxmlformats.org/officeDocument/2006/relationships/image"/><Relationship Id="rId8" Target="../media/image36.png" Type="http://schemas.openxmlformats.org/officeDocument/2006/relationships/image"/><Relationship Id="rId9" Target="../media/image37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png" Type="http://schemas.openxmlformats.org/officeDocument/2006/relationships/image"/><Relationship Id="rId11" Target="../media/image39.svg" Type="http://schemas.openxmlformats.org/officeDocument/2006/relationships/image"/><Relationship Id="rId12" Target="../media/image40.png" Type="http://schemas.openxmlformats.org/officeDocument/2006/relationships/image"/><Relationship Id="rId13" Target="../media/image41.svg" Type="http://schemas.openxmlformats.org/officeDocument/2006/relationships/image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Relationship Id="rId6" Target="../media/image42.png" Type="http://schemas.openxmlformats.org/officeDocument/2006/relationships/image"/><Relationship Id="rId7" Target="../media/image43.svg" Type="http://schemas.openxmlformats.org/officeDocument/2006/relationships/image"/><Relationship Id="rId8" Target="../media/image36.png" Type="http://schemas.openxmlformats.org/officeDocument/2006/relationships/image"/><Relationship Id="rId9" Target="../media/image37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png" Type="http://schemas.openxmlformats.org/officeDocument/2006/relationships/image"/><Relationship Id="rId11" Target="../media/image39.svg" Type="http://schemas.openxmlformats.org/officeDocument/2006/relationships/image"/><Relationship Id="rId12" Target="../media/image40.png" Type="http://schemas.openxmlformats.org/officeDocument/2006/relationships/image"/><Relationship Id="rId13" Target="../media/image41.svg" Type="http://schemas.openxmlformats.org/officeDocument/2006/relationships/image"/><Relationship Id="rId14" Target="../media/image48.jpeg" Type="http://schemas.openxmlformats.org/officeDocument/2006/relationships/image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Relationship Id="rId6" Target="../media/image42.png" Type="http://schemas.openxmlformats.org/officeDocument/2006/relationships/image"/><Relationship Id="rId7" Target="../media/image43.svg" Type="http://schemas.openxmlformats.org/officeDocument/2006/relationships/image"/><Relationship Id="rId8" Target="../media/image36.png" Type="http://schemas.openxmlformats.org/officeDocument/2006/relationships/image"/><Relationship Id="rId9" Target="../media/image37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png" Type="http://schemas.openxmlformats.org/officeDocument/2006/relationships/image"/><Relationship Id="rId11" Target="../media/image39.svg" Type="http://schemas.openxmlformats.org/officeDocument/2006/relationships/image"/><Relationship Id="rId12" Target="../media/image40.png" Type="http://schemas.openxmlformats.org/officeDocument/2006/relationships/image"/><Relationship Id="rId13" Target="../media/image41.svg" Type="http://schemas.openxmlformats.org/officeDocument/2006/relationships/image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Relationship Id="rId6" Target="../media/image42.png" Type="http://schemas.openxmlformats.org/officeDocument/2006/relationships/image"/><Relationship Id="rId7" Target="../media/image43.svg" Type="http://schemas.openxmlformats.org/officeDocument/2006/relationships/image"/><Relationship Id="rId8" Target="../media/image36.png" Type="http://schemas.openxmlformats.org/officeDocument/2006/relationships/image"/><Relationship Id="rId9" Target="../media/image3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0.png" Type="http://schemas.openxmlformats.org/officeDocument/2006/relationships/image"/><Relationship Id="rId11" Target="../media/image41.svg" Type="http://schemas.openxmlformats.org/officeDocument/2006/relationships/image"/><Relationship Id="rId12" Target="../media/image42.png" Type="http://schemas.openxmlformats.org/officeDocument/2006/relationships/image"/><Relationship Id="rId13" Target="../media/image43.svg" Type="http://schemas.openxmlformats.org/officeDocument/2006/relationships/image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Relationship Id="rId6" Target="../media/image36.png" Type="http://schemas.openxmlformats.org/officeDocument/2006/relationships/image"/><Relationship Id="rId7" Target="../media/image37.svg" Type="http://schemas.openxmlformats.org/officeDocument/2006/relationships/image"/><Relationship Id="rId8" Target="../media/image38.png" Type="http://schemas.openxmlformats.org/officeDocument/2006/relationships/image"/><Relationship Id="rId9" Target="../media/image3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0.png" Type="http://schemas.openxmlformats.org/officeDocument/2006/relationships/image"/><Relationship Id="rId11" Target="../media/image41.svg" Type="http://schemas.openxmlformats.org/officeDocument/2006/relationships/image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42.png" Type="http://schemas.openxmlformats.org/officeDocument/2006/relationships/image"/><Relationship Id="rId5" Target="../media/image43.svg" Type="http://schemas.openxmlformats.org/officeDocument/2006/relationships/image"/><Relationship Id="rId6" Target="../media/image36.png" Type="http://schemas.openxmlformats.org/officeDocument/2006/relationships/image"/><Relationship Id="rId7" Target="../media/image37.svg" Type="http://schemas.openxmlformats.org/officeDocument/2006/relationships/image"/><Relationship Id="rId8" Target="../media/image38.png" Type="http://schemas.openxmlformats.org/officeDocument/2006/relationships/image"/><Relationship Id="rId9" Target="../media/image3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3371645" y="1729215"/>
            <a:ext cx="10910396" cy="2706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56"/>
              </a:lnSpc>
            </a:pPr>
            <a:r>
              <a:rPr lang="en-US" sz="1069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Personal TO-DO</a:t>
            </a:r>
          </a:p>
          <a:p>
            <a:pPr algn="ctr">
              <a:lnSpc>
                <a:spcPts val="10620"/>
              </a:lnSpc>
            </a:pPr>
            <a:r>
              <a:rPr lang="en-US" b="true" sz="1129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Application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028700" y="5700499"/>
            <a:ext cx="4308850" cy="4308850"/>
          </a:xfrm>
          <a:custGeom>
            <a:avLst/>
            <a:gdLst/>
            <a:ahLst/>
            <a:cxnLst/>
            <a:rect r="r" b="b" t="t" l="l"/>
            <a:pathLst>
              <a:path h="4308850" w="4308850">
                <a:moveTo>
                  <a:pt x="0" y="0"/>
                </a:moveTo>
                <a:lnTo>
                  <a:pt x="4308850" y="0"/>
                </a:lnTo>
                <a:lnTo>
                  <a:pt x="4308850" y="4308850"/>
                </a:lnTo>
                <a:lnTo>
                  <a:pt x="0" y="4308850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4914102" y="6624033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Presented by Shravya 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86032" y="4737392"/>
            <a:ext cx="17515936" cy="722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66"/>
              </a:lnSpc>
              <a:spcBef>
                <a:spcPct val="0"/>
              </a:spcBef>
            </a:pPr>
            <a:r>
              <a:rPr lang="en-US" b="true" sz="426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A Command-Line Based Task Management System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5470" y="-2376191"/>
            <a:ext cx="5272633" cy="52726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9046803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457937" y="20636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4164001" y="98201"/>
            <a:ext cx="11079426" cy="1450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47"/>
              </a:lnSpc>
            </a:pPr>
            <a:r>
              <a:rPr lang="en-US" b="true" sz="8462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EXAMPLE USE CASES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798899" y="1876572"/>
            <a:ext cx="11029860" cy="7379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1"/>
              </a:lnSpc>
            </a:pPr>
            <a:r>
              <a:rPr lang="en-US" sz="2800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-</a:t>
            </a:r>
            <a:r>
              <a:rPr lang="en-US" sz="2800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 Adding a task:</a:t>
            </a:r>
          </a:p>
          <a:p>
            <a:pPr algn="l">
              <a:lnSpc>
                <a:spcPts val="3921"/>
              </a:lnSpc>
            </a:pPr>
            <a:r>
              <a:rPr lang="en-US" sz="2800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    - Enter task title: Buy groceries</a:t>
            </a:r>
          </a:p>
          <a:p>
            <a:pPr algn="l">
              <a:lnSpc>
                <a:spcPts val="3921"/>
              </a:lnSpc>
            </a:pPr>
            <a:r>
              <a:rPr lang="en-US" sz="2800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    - Enter task description: Buy milk and eggs</a:t>
            </a:r>
          </a:p>
          <a:p>
            <a:pPr algn="l">
              <a:lnSpc>
                <a:spcPts val="3921"/>
              </a:lnSpc>
            </a:pPr>
            <a:r>
              <a:rPr lang="en-US" sz="2800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    - Enter task category (Work/Personal/Urgent): Personal</a:t>
            </a:r>
          </a:p>
          <a:p>
            <a:pPr algn="l">
              <a:lnSpc>
                <a:spcPts val="3921"/>
              </a:lnSpc>
            </a:pPr>
            <a:r>
              <a:rPr lang="en-US" sz="2800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- Marking a task completed:</a:t>
            </a:r>
          </a:p>
          <a:p>
            <a:pPr algn="l">
              <a:lnSpc>
                <a:spcPts val="3921"/>
              </a:lnSpc>
            </a:pPr>
            <a:r>
              <a:rPr lang="en-US" sz="2800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    - Enter task number to mark as completed: 1</a:t>
            </a:r>
          </a:p>
          <a:p>
            <a:pPr algn="l">
              <a:lnSpc>
                <a:spcPts val="3921"/>
              </a:lnSpc>
            </a:pPr>
          </a:p>
          <a:p>
            <a:pPr algn="l">
              <a:lnSpc>
                <a:spcPts val="3921"/>
              </a:lnSpc>
            </a:pPr>
            <a:r>
              <a:rPr lang="en-US" sz="2800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CLI Output Examples</a:t>
            </a:r>
          </a:p>
          <a:p>
            <a:pPr algn="l">
              <a:lnSpc>
                <a:spcPts val="3921"/>
              </a:lnSpc>
            </a:pPr>
          </a:p>
          <a:p>
            <a:pPr algn="l">
              <a:lnSpc>
                <a:spcPts val="3921"/>
              </a:lnSpc>
            </a:pPr>
            <a:r>
              <a:rPr lang="en-US" sz="2800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- Viewing tasks:</a:t>
            </a:r>
          </a:p>
          <a:p>
            <a:pPr algn="l">
              <a:lnSpc>
                <a:spcPts val="3921"/>
              </a:lnSpc>
            </a:pPr>
            <a:r>
              <a:rPr lang="en-US" sz="2800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    -         1. Buy groceries - Personal (Not Completed)</a:t>
            </a:r>
          </a:p>
          <a:p>
            <a:pPr algn="l">
              <a:lnSpc>
                <a:spcPts val="3921"/>
              </a:lnSpc>
            </a:pPr>
            <a:r>
              <a:rPr lang="en-US" sz="2800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    -         1. Finish project - Work (Completed)</a:t>
            </a:r>
          </a:p>
          <a:p>
            <a:pPr algn="l">
              <a:lnSpc>
                <a:spcPts val="3921"/>
              </a:lnSpc>
            </a:pPr>
            <a:r>
              <a:rPr lang="en-US" sz="2800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- Successful task addition:</a:t>
            </a:r>
          </a:p>
          <a:p>
            <a:pPr algn="l">
              <a:lnSpc>
                <a:spcPts val="3921"/>
              </a:lnSpc>
            </a:pPr>
            <a:r>
              <a:rPr lang="en-US" sz="2800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    - Task added successfully!</a:t>
            </a:r>
          </a:p>
          <a:p>
            <a:pPr algn="l">
              <a:lnSpc>
                <a:spcPts val="3641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5470" y="-2376191"/>
            <a:ext cx="5272633" cy="52726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9046803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457937" y="20636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9020312" y="0"/>
            <a:ext cx="8482182" cy="8149400"/>
          </a:xfrm>
          <a:custGeom>
            <a:avLst/>
            <a:gdLst/>
            <a:ahLst/>
            <a:cxnLst/>
            <a:rect r="r" b="b" t="t" l="l"/>
            <a:pathLst>
              <a:path h="8149400" w="8482182">
                <a:moveTo>
                  <a:pt x="0" y="0"/>
                </a:moveTo>
                <a:lnTo>
                  <a:pt x="8482182" y="0"/>
                </a:lnTo>
                <a:lnTo>
                  <a:pt x="8482182" y="8149400"/>
                </a:lnTo>
                <a:lnTo>
                  <a:pt x="0" y="814940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1500" t="0" r="-150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-273210" y="6238125"/>
            <a:ext cx="8874422" cy="3825479"/>
          </a:xfrm>
          <a:custGeom>
            <a:avLst/>
            <a:gdLst/>
            <a:ahLst/>
            <a:cxnLst/>
            <a:rect r="r" b="b" t="t" l="l"/>
            <a:pathLst>
              <a:path h="3825479" w="8874422">
                <a:moveTo>
                  <a:pt x="0" y="0"/>
                </a:moveTo>
                <a:lnTo>
                  <a:pt x="8874422" y="0"/>
                </a:lnTo>
                <a:lnTo>
                  <a:pt x="8874422" y="3825479"/>
                </a:lnTo>
                <a:lnTo>
                  <a:pt x="0" y="3825479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617562" y="131934"/>
            <a:ext cx="8424863" cy="1450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47"/>
              </a:lnSpc>
            </a:pPr>
            <a:r>
              <a:rPr lang="en-US" b="true" sz="8462">
                <a:solidFill>
                  <a:srgbClr val="59C5F1"/>
                </a:solidFill>
                <a:latin typeface="Rosario Bold"/>
                <a:ea typeface="Rosario Bold"/>
                <a:cs typeface="Rosario Bold"/>
                <a:sym typeface="Rosario Bold"/>
              </a:rPr>
              <a:t>SNAPSHOTS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50025" y="1859856"/>
            <a:ext cx="7409275" cy="6644916"/>
          </a:xfrm>
          <a:custGeom>
            <a:avLst/>
            <a:gdLst/>
            <a:ahLst/>
            <a:cxnLst/>
            <a:rect r="r" b="b" t="t" l="l"/>
            <a:pathLst>
              <a:path h="6644916" w="7409275">
                <a:moveTo>
                  <a:pt x="0" y="0"/>
                </a:moveTo>
                <a:lnTo>
                  <a:pt x="7409275" y="0"/>
                </a:lnTo>
                <a:lnTo>
                  <a:pt x="7409275" y="6644916"/>
                </a:lnTo>
                <a:lnTo>
                  <a:pt x="0" y="66449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7" t="0" r="-832" b="-52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88259" y="758657"/>
            <a:ext cx="7634287" cy="4780497"/>
          </a:xfrm>
          <a:custGeom>
            <a:avLst/>
            <a:gdLst/>
            <a:ahLst/>
            <a:cxnLst/>
            <a:rect r="r" b="b" t="t" l="l"/>
            <a:pathLst>
              <a:path h="4780497" w="7634287">
                <a:moveTo>
                  <a:pt x="0" y="0"/>
                </a:moveTo>
                <a:lnTo>
                  <a:pt x="7634287" y="0"/>
                </a:lnTo>
                <a:lnTo>
                  <a:pt x="7634287" y="4780497"/>
                </a:lnTo>
                <a:lnTo>
                  <a:pt x="0" y="47804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9963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5470" y="-2376191"/>
            <a:ext cx="5272633" cy="52726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9046803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457937" y="20636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5217765" y="285495"/>
            <a:ext cx="8424863" cy="1450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47"/>
              </a:lnSpc>
            </a:pPr>
            <a:r>
              <a:rPr lang="en-US" b="true" sz="8462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BENEFITS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616966" y="2993005"/>
            <a:ext cx="11925337" cy="466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sz="4656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   </a:t>
            </a:r>
            <a:r>
              <a:rPr lang="en-US" sz="4656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 - Easy to use and intuitive interface</a:t>
            </a:r>
          </a:p>
          <a:p>
            <a:pPr algn="l">
              <a:lnSpc>
                <a:spcPts val="6518"/>
              </a:lnSpc>
            </a:pPr>
            <a:r>
              <a:rPr lang="en-US" sz="4656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    - Effective task management and organization</a:t>
            </a:r>
          </a:p>
          <a:p>
            <a:pPr algn="l">
              <a:lnSpc>
                <a:spcPts val="6518"/>
              </a:lnSpc>
            </a:pPr>
            <a:r>
              <a:rPr lang="en-US" sz="4656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    - Local data storage for security and privacy</a:t>
            </a:r>
          </a:p>
          <a:p>
            <a:pPr algn="l">
              <a:lnSpc>
                <a:spcPts val="4418"/>
              </a:lnSpc>
            </a:pPr>
          </a:p>
          <a:p>
            <a:pPr algn="l">
              <a:lnSpc>
                <a:spcPts val="4418"/>
              </a:lnSpc>
            </a:pPr>
          </a:p>
          <a:p>
            <a:pPr algn="l">
              <a:lnSpc>
                <a:spcPts val="4418"/>
              </a:lnSpc>
            </a:pPr>
          </a:p>
          <a:p>
            <a:pPr algn="l">
              <a:lnSpc>
                <a:spcPts val="4418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5470" y="-2376191"/>
            <a:ext cx="5272633" cy="52726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9046803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457937" y="20636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3796478" y="612933"/>
            <a:ext cx="12840971" cy="1450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47"/>
              </a:lnSpc>
            </a:pPr>
            <a:r>
              <a:rPr lang="en-US" b="true" sz="8462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FUTURE ENHANCEMENTS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596351" y="3311164"/>
            <a:ext cx="11939439" cy="3556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27"/>
              </a:lnSpc>
            </a:pPr>
            <a:r>
              <a:rPr lang="en-US" sz="4234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    - Implement user authentication and authorization</a:t>
            </a:r>
          </a:p>
          <a:p>
            <a:pPr algn="l">
              <a:lnSpc>
                <a:spcPts val="5927"/>
              </a:lnSpc>
            </a:pPr>
            <a:r>
              <a:rPr lang="en-US" sz="4234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    - Add due dates and reminders</a:t>
            </a:r>
          </a:p>
          <a:p>
            <a:pPr algn="l">
              <a:lnSpc>
                <a:spcPts val="5927"/>
              </a:lnSpc>
            </a:pPr>
            <a:r>
              <a:rPr lang="en-US" sz="4234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    - Integrate with calendar or email services</a:t>
            </a:r>
          </a:p>
          <a:p>
            <a:pPr algn="l">
              <a:lnSpc>
                <a:spcPts val="5227"/>
              </a:lnSpc>
            </a:pPr>
          </a:p>
          <a:p>
            <a:pPr algn="l">
              <a:lnSpc>
                <a:spcPts val="5227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5470" y="-2376191"/>
            <a:ext cx="5272633" cy="52726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9046803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457937" y="20636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2660814" y="5826692"/>
            <a:ext cx="3502288" cy="3502288"/>
          </a:xfrm>
          <a:custGeom>
            <a:avLst/>
            <a:gdLst/>
            <a:ahLst/>
            <a:cxnLst/>
            <a:rect r="r" b="b" t="t" l="l"/>
            <a:pathLst>
              <a:path h="3502288" w="3502288">
                <a:moveTo>
                  <a:pt x="0" y="0"/>
                </a:moveTo>
                <a:lnTo>
                  <a:pt x="3502288" y="0"/>
                </a:lnTo>
                <a:lnTo>
                  <a:pt x="3502288" y="3502288"/>
                </a:lnTo>
                <a:lnTo>
                  <a:pt x="0" y="350228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4931568" y="2238292"/>
            <a:ext cx="8424863" cy="1450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47"/>
              </a:lnSpc>
            </a:pPr>
            <a:r>
              <a:rPr lang="en-US" b="true" sz="8462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CONCLUSION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288159" y="4128887"/>
            <a:ext cx="11626461" cy="1953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27"/>
              </a:lnSpc>
            </a:pPr>
            <a:r>
              <a:rPr lang="en-US" sz="3734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The Personal To-Do List Application is a simple yet effective tool for managing tasks and to-do lists.</a:t>
            </a:r>
          </a:p>
          <a:p>
            <a:pPr algn="l">
              <a:lnSpc>
                <a:spcPts val="5227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5470" y="-2376191"/>
            <a:ext cx="5272633" cy="52726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9046803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457937" y="20636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4931568" y="752410"/>
            <a:ext cx="8424863" cy="1450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47"/>
              </a:lnSpc>
            </a:pPr>
            <a:r>
              <a:rPr lang="en-US" b="true" sz="8462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REFERENCES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124896" y="2658730"/>
            <a:ext cx="11626461" cy="3651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14156" indent="-457078" lvl="1">
              <a:lnSpc>
                <a:spcPts val="5927"/>
              </a:lnSpc>
              <a:buFont typeface="Arial"/>
              <a:buChar char="•"/>
            </a:pPr>
            <a:r>
              <a:rPr lang="en-US" b="true" sz="4234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www.google.com</a:t>
            </a:r>
          </a:p>
          <a:p>
            <a:pPr algn="l" marL="914156" indent="-457078" lvl="1">
              <a:lnSpc>
                <a:spcPts val="5927"/>
              </a:lnSpc>
              <a:buFont typeface="Arial"/>
              <a:buChar char="•"/>
            </a:pPr>
            <a:r>
              <a:rPr lang="en-US" b="true" sz="4234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ChatGpt</a:t>
            </a:r>
          </a:p>
          <a:p>
            <a:pPr algn="l" marL="914156" indent="-457078" lvl="1">
              <a:lnSpc>
                <a:spcPts val="5927"/>
              </a:lnSpc>
              <a:buFont typeface="Arial"/>
              <a:buChar char="•"/>
            </a:pPr>
            <a:r>
              <a:rPr lang="en-US" b="true" sz="4234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You tube</a:t>
            </a:r>
          </a:p>
          <a:p>
            <a:pPr algn="l" marL="914156" indent="-457078" lvl="1">
              <a:lnSpc>
                <a:spcPts val="5927"/>
              </a:lnSpc>
              <a:buFont typeface="Arial"/>
              <a:buChar char="•"/>
            </a:pPr>
            <a:r>
              <a:rPr lang="en-US" b="true" sz="4234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Git Hub</a:t>
            </a:r>
          </a:p>
          <a:p>
            <a:pPr algn="l">
              <a:lnSpc>
                <a:spcPts val="5227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04950" y="2539929"/>
            <a:ext cx="5682319" cy="2731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61"/>
              </a:lnSpc>
            </a:pPr>
            <a:r>
              <a:rPr lang="en-US" sz="727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Problem Statement</a:t>
            </a:r>
          </a:p>
          <a:p>
            <a:pPr algn="l">
              <a:lnSpc>
                <a:spcPts val="7061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212040" y="4871300"/>
            <a:ext cx="7025086" cy="2167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9"/>
              </a:lnSpc>
            </a:pPr>
            <a:r>
              <a:rPr lang="en-US" sz="3199" spc="19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Managing tasks and to-do lists can be overwhelming and disorganized.</a:t>
            </a:r>
          </a:p>
          <a:p>
            <a:pPr algn="l" marL="0" indent="0" lvl="0">
              <a:lnSpc>
                <a:spcPts val="4319"/>
              </a:lnSpc>
              <a:spcBef>
                <a:spcPct val="0"/>
              </a:spcBef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9975489" y="1170261"/>
            <a:ext cx="6998061" cy="2561528"/>
            <a:chOff x="0" y="0"/>
            <a:chExt cx="2342659" cy="85749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491672" y="2024301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01.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975489" y="3862348"/>
            <a:ext cx="6998061" cy="2561528"/>
            <a:chOff x="0" y="0"/>
            <a:chExt cx="2342659" cy="85749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975489" y="6557226"/>
            <a:ext cx="6998061" cy="2561528"/>
            <a:chOff x="0" y="0"/>
            <a:chExt cx="2342659" cy="85749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491672" y="4717783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02.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491672" y="7411266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03.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733070" y="1805226"/>
            <a:ext cx="4617965" cy="1216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2844" spc="4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Difficulty keeping track of multiple tasks.</a:t>
            </a:r>
          </a:p>
          <a:p>
            <a:pPr algn="just" marL="0" indent="0" lvl="0">
              <a:lnSpc>
                <a:spcPts val="1987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1975989" y="4582536"/>
            <a:ext cx="4132127" cy="1169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4"/>
              </a:lnSpc>
            </a:pPr>
            <a:r>
              <a:rPr lang="en-US" sz="2699" spc="4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Lack of categorization and prioritization.</a:t>
            </a:r>
          </a:p>
          <a:p>
            <a:pPr algn="just" marL="0" indent="0" lvl="0">
              <a:lnSpc>
                <a:spcPts val="2025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1975989" y="7256968"/>
            <a:ext cx="4132127" cy="1188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799" spc="4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No centralized storage for tasks</a:t>
            </a:r>
          </a:p>
          <a:p>
            <a:pPr algn="just" marL="0" indent="0" lvl="0">
              <a:lnSpc>
                <a:spcPts val="1890"/>
              </a:lnSpc>
              <a:spcBef>
                <a:spcPct val="0"/>
              </a:spcBef>
            </a:pP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04950" y="1494958"/>
            <a:ext cx="7025086" cy="553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Project Overview</a:t>
            </a:r>
          </a:p>
          <a:p>
            <a:pPr algn="l">
              <a:lnSpc>
                <a:spcPts val="8730"/>
              </a:lnSpc>
            </a:pPr>
          </a:p>
          <a:p>
            <a:pPr algn="l">
              <a:lnSpc>
                <a:spcPts val="8245"/>
              </a:lnSpc>
            </a:pPr>
          </a:p>
          <a:p>
            <a:pPr algn="l">
              <a:lnSpc>
                <a:spcPts val="8730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9975489" y="1170261"/>
            <a:ext cx="6998061" cy="2561528"/>
            <a:chOff x="0" y="0"/>
            <a:chExt cx="2342659" cy="85749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491672" y="2024301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01.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975489" y="3862348"/>
            <a:ext cx="6998061" cy="2561528"/>
            <a:chOff x="0" y="0"/>
            <a:chExt cx="2342659" cy="85749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975489" y="6557226"/>
            <a:ext cx="6998061" cy="2561528"/>
            <a:chOff x="0" y="0"/>
            <a:chExt cx="2342659" cy="8574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491672" y="4717783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02.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491672" y="7411266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03.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915602" y="1944299"/>
            <a:ext cx="4132127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9"/>
              </a:lnSpc>
            </a:pPr>
            <a:r>
              <a:rPr lang="en-US" sz="2599" spc="4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Create, view, edit, and delete tasks</a:t>
            </a:r>
          </a:p>
          <a:p>
            <a:pPr algn="just" marL="0" indent="0" lvl="0">
              <a:lnSpc>
                <a:spcPts val="1890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1915602" y="4484427"/>
            <a:ext cx="4132127" cy="1188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799" spc="4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Categorize tasks (Work, Personal, Urgent)</a:t>
            </a:r>
          </a:p>
          <a:p>
            <a:pPr algn="just" marL="0" indent="0" lvl="0">
              <a:lnSpc>
                <a:spcPts val="1890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2070625" y="7192191"/>
            <a:ext cx="4132127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9"/>
              </a:lnSpc>
            </a:pPr>
            <a:r>
              <a:rPr lang="en-US" sz="2599" spc="4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Store tasks locally in a JSON file</a:t>
            </a:r>
          </a:p>
          <a:p>
            <a:pPr algn="just" marL="0" indent="0" lvl="0">
              <a:lnSpc>
                <a:spcPts val="1890"/>
              </a:lnSpc>
              <a:spcBef>
                <a:spcPct val="0"/>
              </a:spcBef>
            </a:pP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3" id="23"/>
          <p:cNvSpPr txBox="true"/>
          <p:nvPr/>
        </p:nvSpPr>
        <p:spPr>
          <a:xfrm rot="0">
            <a:off x="187268" y="4451083"/>
            <a:ext cx="9480723" cy="1625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42"/>
              </a:lnSpc>
              <a:spcBef>
                <a:spcPct val="0"/>
              </a:spcBef>
            </a:pPr>
            <a:r>
              <a:rPr lang="en-US" sz="4673" spc="-38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 command-line based application to manage tasks and to-do lists.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886757" y="5074942"/>
            <a:ext cx="20061513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5930165" y="4823914"/>
            <a:ext cx="502056" cy="50205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227066" y="4823914"/>
            <a:ext cx="502056" cy="50205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402599" y="4892472"/>
            <a:ext cx="502056" cy="50205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3396139" y="4823914"/>
            <a:ext cx="502056" cy="50205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4732501" y="1897914"/>
            <a:ext cx="7953712" cy="2048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69"/>
              </a:lnSpc>
            </a:pPr>
            <a:r>
              <a:rPr lang="en-US" sz="8113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Features</a:t>
            </a:r>
          </a:p>
          <a:p>
            <a:pPr algn="ctr" marL="0" indent="0" lvl="1">
              <a:lnSpc>
                <a:spcPts val="7869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2227066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948468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38078" y="6506565"/>
            <a:ext cx="2646492" cy="1894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1"/>
              </a:lnSpc>
            </a:pPr>
            <a:r>
              <a:rPr lang="en-US" sz="2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Add tasks with title, description, and category</a:t>
            </a:r>
          </a:p>
          <a:p>
            <a:pPr algn="l">
              <a:lnSpc>
                <a:spcPts val="2340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5240754" y="6516090"/>
            <a:ext cx="2732862" cy="234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5"/>
              </a:lnSpc>
            </a:pPr>
            <a:r>
              <a:rPr lang="en-US" sz="25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View all tasks with status (completed/not completed)</a:t>
            </a:r>
          </a:p>
          <a:p>
            <a:pPr algn="l">
              <a:lnSpc>
                <a:spcPts val="2340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9671930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320033" y="6506565"/>
            <a:ext cx="2747991" cy="1361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1"/>
              </a:lnSpc>
            </a:pPr>
            <a:r>
              <a:rPr lang="en-US" sz="2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Mark tasks as completed</a:t>
            </a:r>
          </a:p>
          <a:p>
            <a:pPr algn="l">
              <a:lnSpc>
                <a:spcPts val="2340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3414442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04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616463" y="6212433"/>
            <a:ext cx="2646492" cy="1949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7"/>
              </a:lnSpc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Delete tasks,</a:t>
            </a:r>
          </a:p>
          <a:p>
            <a:pPr algn="l">
              <a:lnSpc>
                <a:spcPts val="4367"/>
              </a:lnSpc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Exit and save tasks</a:t>
            </a:r>
          </a:p>
          <a:p>
            <a:pPr algn="l">
              <a:lnSpc>
                <a:spcPts val="2340"/>
              </a:lnSpc>
            </a:pP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7" id="27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8" id="28"/>
          <p:cNvSpPr/>
          <p:nvPr/>
        </p:nvSpPr>
        <p:spPr>
          <a:xfrm flipH="false" flipV="false" rot="0">
            <a:off x="11101574" y="9473794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9" id="29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0" id="30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1" id="31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2" id="32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18512" y="607518"/>
            <a:ext cx="9481691" cy="1377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Technical Requirements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85704" y="2954341"/>
            <a:ext cx="13823459" cy="451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13"/>
              </a:lnSpc>
              <a:spcBef>
                <a:spcPct val="0"/>
              </a:spcBef>
            </a:pPr>
            <a:r>
              <a:rPr lang="en-US" sz="8581" spc="-70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- Python programming language</a:t>
            </a:r>
          </a:p>
          <a:p>
            <a:pPr algn="ctr">
              <a:lnSpc>
                <a:spcPts val="12013"/>
              </a:lnSpc>
              <a:spcBef>
                <a:spcPct val="0"/>
              </a:spcBef>
            </a:pPr>
            <a:r>
              <a:rPr lang="en-US" sz="8581" spc="-70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 JSON file for data storage</a:t>
            </a:r>
          </a:p>
          <a:p>
            <a:pPr algn="ctr">
              <a:lnSpc>
                <a:spcPts val="12013"/>
              </a:lnSpc>
              <a:spcBef>
                <a:spcPct val="0"/>
              </a:spcBef>
            </a:pPr>
            <a:r>
              <a:rPr lang="en-US" sz="8581" spc="-70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- Command-line interface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18490" y="1838913"/>
            <a:ext cx="8597724" cy="7912874"/>
          </a:xfrm>
          <a:custGeom>
            <a:avLst/>
            <a:gdLst/>
            <a:ahLst/>
            <a:cxnLst/>
            <a:rect r="r" b="b" t="t" l="l"/>
            <a:pathLst>
              <a:path h="7912874" w="8597724">
                <a:moveTo>
                  <a:pt x="0" y="0"/>
                </a:moveTo>
                <a:lnTo>
                  <a:pt x="8597724" y="0"/>
                </a:lnTo>
                <a:lnTo>
                  <a:pt x="8597724" y="7912874"/>
                </a:lnTo>
                <a:lnTo>
                  <a:pt x="0" y="79128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327" r="0" b="-432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89566" y="258766"/>
            <a:ext cx="6091238" cy="1377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System Design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134689" y="506416"/>
            <a:ext cx="4097685" cy="1377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Task Class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323689" y="2126067"/>
            <a:ext cx="7719685" cy="6647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53"/>
              </a:lnSpc>
              <a:spcBef>
                <a:spcPct val="0"/>
              </a:spcBef>
            </a:pPr>
            <a:r>
              <a:rPr lang="en-US" b="true" sz="2681" spc="-21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class Task:</a:t>
            </a:r>
          </a:p>
          <a:p>
            <a:pPr algn="ctr">
              <a:lnSpc>
                <a:spcPts val="3753"/>
              </a:lnSpc>
              <a:spcBef>
                <a:spcPct val="0"/>
              </a:spcBef>
            </a:pPr>
            <a:r>
              <a:rPr lang="en-US" b="true" sz="2681" spc="-21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def __init__(self, title, description, category):</a:t>
            </a:r>
          </a:p>
          <a:p>
            <a:pPr algn="ctr">
              <a:lnSpc>
                <a:spcPts val="3753"/>
              </a:lnSpc>
              <a:spcBef>
                <a:spcPct val="0"/>
              </a:spcBef>
            </a:pPr>
            <a:r>
              <a:rPr lang="en-US" b="true" sz="2681" spc="-21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    self.title = title</a:t>
            </a:r>
          </a:p>
          <a:p>
            <a:pPr algn="ctr">
              <a:lnSpc>
                <a:spcPts val="3753"/>
              </a:lnSpc>
              <a:spcBef>
                <a:spcPct val="0"/>
              </a:spcBef>
            </a:pPr>
            <a:r>
              <a:rPr lang="en-US" b="true" sz="2681" spc="-21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    self.description = description</a:t>
            </a:r>
          </a:p>
          <a:p>
            <a:pPr algn="ctr">
              <a:lnSpc>
                <a:spcPts val="3753"/>
              </a:lnSpc>
              <a:spcBef>
                <a:spcPct val="0"/>
              </a:spcBef>
            </a:pPr>
            <a:r>
              <a:rPr lang="en-US" b="true" sz="2681" spc="-21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    self.category = category</a:t>
            </a:r>
          </a:p>
          <a:p>
            <a:pPr algn="ctr">
              <a:lnSpc>
                <a:spcPts val="3753"/>
              </a:lnSpc>
              <a:spcBef>
                <a:spcPct val="0"/>
              </a:spcBef>
            </a:pPr>
            <a:r>
              <a:rPr lang="en-US" b="true" sz="2681" spc="-21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    self.completed = False</a:t>
            </a:r>
          </a:p>
          <a:p>
            <a:pPr algn="ctr">
              <a:lnSpc>
                <a:spcPts val="3753"/>
              </a:lnSpc>
              <a:spcBef>
                <a:spcPct val="0"/>
              </a:spcBef>
            </a:pPr>
          </a:p>
          <a:p>
            <a:pPr algn="ctr">
              <a:lnSpc>
                <a:spcPts val="3753"/>
              </a:lnSpc>
              <a:spcBef>
                <a:spcPct val="0"/>
              </a:spcBef>
            </a:pPr>
            <a:r>
              <a:rPr lang="en-US" b="true" sz="2681" spc="-21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def mark_completed(self):</a:t>
            </a:r>
          </a:p>
          <a:p>
            <a:pPr algn="ctr">
              <a:lnSpc>
                <a:spcPts val="3753"/>
              </a:lnSpc>
              <a:spcBef>
                <a:spcPct val="0"/>
              </a:spcBef>
            </a:pPr>
            <a:r>
              <a:rPr lang="en-US" b="true" sz="2681" spc="-21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    self.completed = True</a:t>
            </a:r>
          </a:p>
          <a:p>
            <a:pPr algn="ctr">
              <a:lnSpc>
                <a:spcPts val="3753"/>
              </a:lnSpc>
              <a:spcBef>
                <a:spcPct val="0"/>
              </a:spcBef>
            </a:pPr>
          </a:p>
          <a:p>
            <a:pPr algn="ctr">
              <a:lnSpc>
                <a:spcPts val="3753"/>
              </a:lnSpc>
              <a:spcBef>
                <a:spcPct val="0"/>
              </a:spcBef>
            </a:pPr>
            <a:r>
              <a:rPr lang="en-US" b="true" sz="2681" spc="-21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def __repr__(self):</a:t>
            </a:r>
          </a:p>
          <a:p>
            <a:pPr algn="ctr">
              <a:lnSpc>
                <a:spcPts val="3753"/>
              </a:lnSpc>
              <a:spcBef>
                <a:spcPct val="0"/>
              </a:spcBef>
            </a:pPr>
            <a:r>
              <a:rPr lang="en-US" b="true" sz="2681" spc="-21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    return f"Task({self.title}, {self.description}, {self.category}, Completed: {self.completed})"</a:t>
            </a:r>
          </a:p>
          <a:p>
            <a:pPr algn="ctr">
              <a:lnSpc>
                <a:spcPts val="375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5470" y="-2376191"/>
            <a:ext cx="5272633" cy="52726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9046803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5209599" y="107726"/>
            <a:ext cx="8276341" cy="2895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38"/>
              </a:lnSpc>
            </a:pPr>
            <a:r>
              <a:rPr lang="en-US" b="true" sz="8313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FILE HANDLING</a:t>
            </a:r>
          </a:p>
          <a:p>
            <a:pPr algn="ctr">
              <a:lnSpc>
                <a:spcPts val="11638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237322" y="3532616"/>
            <a:ext cx="7853360" cy="5320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1"/>
              </a:lnSpc>
            </a:pPr>
            <a:r>
              <a:rPr lang="en-US" sz="2522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def save_tasks(tasks):</a:t>
            </a:r>
          </a:p>
          <a:p>
            <a:pPr algn="l">
              <a:lnSpc>
                <a:spcPts val="3531"/>
              </a:lnSpc>
            </a:pPr>
            <a:r>
              <a:rPr lang="en-US" sz="2522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    with open('tasks.json', 'w') as f:</a:t>
            </a:r>
          </a:p>
          <a:p>
            <a:pPr algn="l">
              <a:lnSpc>
                <a:spcPts val="3531"/>
              </a:lnSpc>
            </a:pPr>
            <a:r>
              <a:rPr lang="en-US" sz="2522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        json.dump([task.dict for task in tasks], f, indent=4)</a:t>
            </a:r>
          </a:p>
          <a:p>
            <a:pPr algn="l">
              <a:lnSpc>
                <a:spcPts val="3531"/>
              </a:lnSpc>
            </a:pPr>
          </a:p>
          <a:p>
            <a:pPr algn="l">
              <a:lnSpc>
                <a:spcPts val="3531"/>
              </a:lnSpc>
            </a:pPr>
            <a:r>
              <a:rPr lang="en-US" sz="2522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def load_tasks():</a:t>
            </a:r>
          </a:p>
          <a:p>
            <a:pPr algn="l">
              <a:lnSpc>
                <a:spcPts val="3531"/>
              </a:lnSpc>
            </a:pPr>
            <a:r>
              <a:rPr lang="en-US" sz="2522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    try:</a:t>
            </a:r>
          </a:p>
          <a:p>
            <a:pPr algn="l">
              <a:lnSpc>
                <a:spcPts val="3531"/>
              </a:lnSpc>
            </a:pPr>
            <a:r>
              <a:rPr lang="en-US" sz="2522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        with open('tasks.json', 'r') as f:</a:t>
            </a:r>
          </a:p>
          <a:p>
            <a:pPr algn="l">
              <a:lnSpc>
                <a:spcPts val="3531"/>
              </a:lnSpc>
            </a:pPr>
            <a:r>
              <a:rPr lang="en-US" sz="2522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            return [Task(**data) for data in json.load(f)]</a:t>
            </a:r>
          </a:p>
          <a:p>
            <a:pPr algn="l">
              <a:lnSpc>
                <a:spcPts val="3531"/>
              </a:lnSpc>
            </a:pPr>
            <a:r>
              <a:rPr lang="en-US" sz="2522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    except FileNotFoundError:</a:t>
            </a:r>
          </a:p>
          <a:p>
            <a:pPr algn="l">
              <a:lnSpc>
                <a:spcPts val="3531"/>
              </a:lnSpc>
            </a:pPr>
            <a:r>
              <a:rPr lang="en-US" sz="2522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        return []</a:t>
            </a:r>
          </a:p>
          <a:p>
            <a:pPr algn="l">
              <a:lnSpc>
                <a:spcPts val="3531"/>
              </a:lnSpc>
            </a:pPr>
          </a:p>
          <a:p>
            <a:pPr algn="l">
              <a:lnSpc>
                <a:spcPts val="3531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8842259" y="1930315"/>
            <a:ext cx="8417041" cy="4074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52"/>
              </a:lnSpc>
              <a:spcBef>
                <a:spcPct val="0"/>
              </a:spcBef>
            </a:pPr>
            <a:r>
              <a:rPr lang="en-US" b="true" sz="2322" spc="-190">
                <a:solidFill>
                  <a:srgbClr val="30318B"/>
                </a:solidFill>
                <a:latin typeface="DM Sans Bold"/>
                <a:ea typeface="DM Sans Bold"/>
                <a:cs typeface="DM Sans Bold"/>
                <a:sym typeface="DM Sans Bold"/>
              </a:rPr>
              <a:t>Saving Tasks:</a:t>
            </a:r>
          </a:p>
          <a:p>
            <a:pPr algn="ctr">
              <a:lnSpc>
                <a:spcPts val="3252"/>
              </a:lnSpc>
              <a:spcBef>
                <a:spcPct val="0"/>
              </a:spcBef>
            </a:pPr>
          </a:p>
          <a:p>
            <a:pPr algn="ctr">
              <a:lnSpc>
                <a:spcPts val="3252"/>
              </a:lnSpc>
              <a:spcBef>
                <a:spcPct val="0"/>
              </a:spcBef>
            </a:pPr>
            <a:r>
              <a:rPr lang="en-US" b="true" sz="2322" spc="-190">
                <a:solidFill>
                  <a:srgbClr val="30318B"/>
                </a:solidFill>
                <a:latin typeface="DM Sans Bold"/>
                <a:ea typeface="DM Sans Bold"/>
                <a:cs typeface="DM Sans Bold"/>
                <a:sym typeface="DM Sans Bold"/>
              </a:rPr>
              <a:t>1. The save_tasks function is called when the user chooses to exit the application.</a:t>
            </a:r>
          </a:p>
          <a:p>
            <a:pPr algn="ctr">
              <a:lnSpc>
                <a:spcPts val="3252"/>
              </a:lnSpc>
              <a:spcBef>
                <a:spcPct val="0"/>
              </a:spcBef>
            </a:pPr>
            <a:r>
              <a:rPr lang="en-US" b="true" sz="2322" spc="-190">
                <a:solidFill>
                  <a:srgbClr val="30318B"/>
                </a:solidFill>
                <a:latin typeface="DM Sans Bold"/>
                <a:ea typeface="DM Sans Bold"/>
                <a:cs typeface="DM Sans Bold"/>
                <a:sym typeface="DM Sans Bold"/>
              </a:rPr>
              <a:t>2. The function opens the tasks.json file in write mode ('w').</a:t>
            </a:r>
          </a:p>
          <a:p>
            <a:pPr algn="ctr">
              <a:lnSpc>
                <a:spcPts val="3252"/>
              </a:lnSpc>
              <a:spcBef>
                <a:spcPct val="0"/>
              </a:spcBef>
            </a:pPr>
            <a:r>
              <a:rPr lang="en-US" b="true" sz="2322" spc="-190">
                <a:solidFill>
                  <a:srgbClr val="30318B"/>
                </a:solidFill>
                <a:latin typeface="DM Sans Bold"/>
                <a:ea typeface="DM Sans Bold"/>
                <a:cs typeface="DM Sans Bold"/>
                <a:sym typeface="DM Sans Bold"/>
              </a:rPr>
              <a:t>3. It uses the json.dump method to serialize the list of Task objects into a JSON string</a:t>
            </a:r>
          </a:p>
          <a:p>
            <a:pPr algn="ctr">
              <a:lnSpc>
                <a:spcPts val="3252"/>
              </a:lnSpc>
              <a:spcBef>
                <a:spcPct val="0"/>
              </a:spcBef>
            </a:pPr>
            <a:r>
              <a:rPr lang="en-US" b="true" sz="2322" spc="-190">
                <a:solidFill>
                  <a:srgbClr val="30318B"/>
                </a:solidFill>
                <a:latin typeface="DM Sans Bold"/>
                <a:ea typeface="DM Sans Bold"/>
                <a:cs typeface="DM Sans Bold"/>
                <a:sym typeface="DM Sans Bold"/>
              </a:rPr>
              <a:t>4. The JSON string is written to the tasks.json file.</a:t>
            </a:r>
          </a:p>
          <a:p>
            <a:pPr algn="ctr">
              <a:lnSpc>
                <a:spcPts val="3252"/>
              </a:lnSpc>
              <a:spcBef>
                <a:spcPct val="0"/>
              </a:spcBef>
            </a:pPr>
            <a:r>
              <a:rPr lang="en-US" b="true" sz="2322" spc="-190">
                <a:solidFill>
                  <a:srgbClr val="30318B"/>
                </a:solidFill>
                <a:latin typeface="DM Sans Bold"/>
                <a:ea typeface="DM Sans Bold"/>
                <a:cs typeface="DM Sans Bold"/>
                <a:sym typeface="DM Sans Bold"/>
              </a:rPr>
              <a:t>5. The file is closed.</a:t>
            </a:r>
          </a:p>
          <a:p>
            <a:pPr algn="ctr">
              <a:lnSpc>
                <a:spcPts val="3252"/>
              </a:lnSpc>
              <a:spcBef>
                <a:spcPct val="0"/>
              </a:spcBef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8693233" y="5697986"/>
            <a:ext cx="8715094" cy="4271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1"/>
              </a:lnSpc>
              <a:spcBef>
                <a:spcPct val="0"/>
              </a:spcBef>
            </a:pPr>
            <a:r>
              <a:rPr lang="en-US" b="true" sz="2436" spc="-199">
                <a:solidFill>
                  <a:srgbClr val="30318B"/>
                </a:solidFill>
                <a:latin typeface="DM Sans Bold"/>
                <a:ea typeface="DM Sans Bold"/>
                <a:cs typeface="DM Sans Bold"/>
                <a:sym typeface="DM Sans Bold"/>
              </a:rPr>
              <a:t>Loading Tasks:</a:t>
            </a:r>
          </a:p>
          <a:p>
            <a:pPr algn="ctr">
              <a:lnSpc>
                <a:spcPts val="3411"/>
              </a:lnSpc>
              <a:spcBef>
                <a:spcPct val="0"/>
              </a:spcBef>
            </a:pPr>
          </a:p>
          <a:p>
            <a:pPr algn="ctr">
              <a:lnSpc>
                <a:spcPts val="3411"/>
              </a:lnSpc>
              <a:spcBef>
                <a:spcPct val="0"/>
              </a:spcBef>
            </a:pPr>
            <a:r>
              <a:rPr lang="en-US" b="true" sz="2436" spc="-199">
                <a:solidFill>
                  <a:srgbClr val="30318B"/>
                </a:solidFill>
                <a:latin typeface="DM Sans Bold"/>
                <a:ea typeface="DM Sans Bold"/>
                <a:cs typeface="DM Sans Bold"/>
                <a:sym typeface="DM Sans Bold"/>
              </a:rPr>
              <a:t>1. The load_tasks function is called when the application starts.</a:t>
            </a:r>
          </a:p>
          <a:p>
            <a:pPr algn="ctr">
              <a:lnSpc>
                <a:spcPts val="3411"/>
              </a:lnSpc>
              <a:spcBef>
                <a:spcPct val="0"/>
              </a:spcBef>
            </a:pPr>
            <a:r>
              <a:rPr lang="en-US" b="true" sz="2436" spc="-199">
                <a:solidFill>
                  <a:srgbClr val="30318B"/>
                </a:solidFill>
                <a:latin typeface="DM Sans Bold"/>
                <a:ea typeface="DM Sans Bold"/>
                <a:cs typeface="DM Sans Bold"/>
                <a:sym typeface="DM Sans Bold"/>
              </a:rPr>
              <a:t>2. It attempts to open the tasks.json file in read mode ('r').</a:t>
            </a:r>
          </a:p>
          <a:p>
            <a:pPr algn="ctr">
              <a:lnSpc>
                <a:spcPts val="3411"/>
              </a:lnSpc>
              <a:spcBef>
                <a:spcPct val="0"/>
              </a:spcBef>
            </a:pPr>
            <a:r>
              <a:rPr lang="en-US" b="true" sz="2436" spc="-199">
                <a:solidFill>
                  <a:srgbClr val="30318B"/>
                </a:solidFill>
                <a:latin typeface="DM Sans Bold"/>
                <a:ea typeface="DM Sans Bold"/>
                <a:cs typeface="DM Sans Bold"/>
                <a:sym typeface="DM Sans Bold"/>
              </a:rPr>
              <a:t>3. If the file exists, it uses the json.load method to deserialize the JSON string into a Python list.</a:t>
            </a:r>
          </a:p>
          <a:p>
            <a:pPr algn="ctr">
              <a:lnSpc>
                <a:spcPts val="3411"/>
              </a:lnSpc>
              <a:spcBef>
                <a:spcPct val="0"/>
              </a:spcBef>
            </a:pPr>
            <a:r>
              <a:rPr lang="en-US" b="true" sz="2436" spc="-199">
                <a:solidFill>
                  <a:srgbClr val="30318B"/>
                </a:solidFill>
                <a:latin typeface="DM Sans Bold"/>
                <a:ea typeface="DM Sans Bold"/>
                <a:cs typeface="DM Sans Bold"/>
                <a:sym typeface="DM Sans Bold"/>
              </a:rPr>
              <a:t>4. The list contains dictionaries representing the Task objects.</a:t>
            </a:r>
          </a:p>
          <a:p>
            <a:pPr algn="ctr">
              <a:lnSpc>
                <a:spcPts val="3411"/>
              </a:lnSpc>
              <a:spcBef>
                <a:spcPct val="0"/>
              </a:spcBef>
            </a:pPr>
            <a:r>
              <a:rPr lang="en-US" b="true" sz="2436" spc="-199">
                <a:solidFill>
                  <a:srgbClr val="30318B"/>
                </a:solidFill>
                <a:latin typeface="DM Sans Bold"/>
                <a:ea typeface="DM Sans Bold"/>
                <a:cs typeface="DM Sans Bold"/>
                <a:sym typeface="DM Sans Bold"/>
              </a:rPr>
              <a:t>5. The function creates new Task objects from the dictionaries using the Task(**data) syntax.</a:t>
            </a:r>
          </a:p>
          <a:p>
            <a:pPr algn="ctr">
              <a:lnSpc>
                <a:spcPts val="3411"/>
              </a:lnSpc>
              <a:spcBef>
                <a:spcPct val="0"/>
              </a:spcBef>
            </a:pPr>
            <a:r>
              <a:rPr lang="en-US" b="true" sz="2436" spc="-199">
                <a:solidFill>
                  <a:srgbClr val="30318B"/>
                </a:solidFill>
                <a:latin typeface="DM Sans Bold"/>
                <a:ea typeface="DM Sans Bold"/>
                <a:cs typeface="DM Sans Bold"/>
                <a:sym typeface="DM Sans Bold"/>
              </a:rPr>
              <a:t>6. The list of Task objects is returned.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16457937" y="20636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676049" y="117251"/>
            <a:ext cx="7508295" cy="2631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58"/>
              </a:lnSpc>
            </a:pPr>
            <a:r>
              <a:rPr lang="en-US" b="true" sz="7541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 MAIN FUNCTION</a:t>
            </a:r>
          </a:p>
          <a:p>
            <a:pPr algn="ctr">
              <a:lnSpc>
                <a:spcPts val="10558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-2736732" y="1077761"/>
            <a:ext cx="11194561" cy="9209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79"/>
              </a:lnSpc>
              <a:spcBef>
                <a:spcPct val="0"/>
              </a:spcBef>
            </a:pPr>
            <a:r>
              <a:rPr lang="en-US" sz="3056" spc="-250">
                <a:solidFill>
                  <a:srgbClr val="30318B"/>
                </a:solidFill>
                <a:latin typeface="DM Sans"/>
                <a:ea typeface="DM Sans"/>
                <a:cs typeface="DM Sans"/>
                <a:sym typeface="DM Sans"/>
              </a:rPr>
              <a:t>def main():</a:t>
            </a:r>
          </a:p>
          <a:p>
            <a:pPr algn="ctr">
              <a:lnSpc>
                <a:spcPts val="4279"/>
              </a:lnSpc>
              <a:spcBef>
                <a:spcPct val="0"/>
              </a:spcBef>
            </a:pPr>
            <a:r>
              <a:rPr lang="en-US" sz="3056" spc="-250">
                <a:solidFill>
                  <a:srgbClr val="30318B"/>
                </a:solidFill>
                <a:latin typeface="DM Sans"/>
                <a:ea typeface="DM Sans"/>
                <a:cs typeface="DM Sans"/>
                <a:sym typeface="DM Sans"/>
              </a:rPr>
              <a:t>    tasks = load_tasks()</a:t>
            </a:r>
          </a:p>
          <a:p>
            <a:pPr algn="ctr">
              <a:lnSpc>
                <a:spcPts val="4279"/>
              </a:lnSpc>
              <a:spcBef>
                <a:spcPct val="0"/>
              </a:spcBef>
            </a:pPr>
            <a:r>
              <a:rPr lang="en-US" sz="3056" spc="-250">
                <a:solidFill>
                  <a:srgbClr val="30318B"/>
                </a:solidFill>
                <a:latin typeface="DM Sans"/>
                <a:ea typeface="DM Sans"/>
                <a:cs typeface="DM Sans"/>
                <a:sym typeface="DM Sans"/>
              </a:rPr>
              <a:t>    while True:</a:t>
            </a:r>
          </a:p>
          <a:p>
            <a:pPr algn="ctr">
              <a:lnSpc>
                <a:spcPts val="4279"/>
              </a:lnSpc>
              <a:spcBef>
                <a:spcPct val="0"/>
              </a:spcBef>
            </a:pPr>
            <a:r>
              <a:rPr lang="en-US" sz="3056" spc="-250">
                <a:solidFill>
                  <a:srgbClr val="30318B"/>
                </a:solidFill>
                <a:latin typeface="DM Sans"/>
                <a:ea typeface="DM Sans"/>
                <a:cs typeface="DM Sans"/>
                <a:sym typeface="DM Sans"/>
              </a:rPr>
              <a:t>        print("\n1. Add Task")</a:t>
            </a:r>
          </a:p>
          <a:p>
            <a:pPr algn="ctr">
              <a:lnSpc>
                <a:spcPts val="4279"/>
              </a:lnSpc>
              <a:spcBef>
                <a:spcPct val="0"/>
              </a:spcBef>
            </a:pPr>
            <a:r>
              <a:rPr lang="en-US" sz="3056" spc="-250">
                <a:solidFill>
                  <a:srgbClr val="30318B"/>
                </a:solidFill>
                <a:latin typeface="DM Sans"/>
                <a:ea typeface="DM Sans"/>
                <a:cs typeface="DM Sans"/>
                <a:sym typeface="DM Sans"/>
              </a:rPr>
              <a:t>        print("2. View Tasks")</a:t>
            </a:r>
          </a:p>
          <a:p>
            <a:pPr algn="ctr">
              <a:lnSpc>
                <a:spcPts val="4279"/>
              </a:lnSpc>
              <a:spcBef>
                <a:spcPct val="0"/>
              </a:spcBef>
            </a:pPr>
            <a:r>
              <a:rPr lang="en-US" sz="3056" spc="-250">
                <a:solidFill>
                  <a:srgbClr val="30318B"/>
                </a:solidFill>
                <a:latin typeface="DM Sans"/>
                <a:ea typeface="DM Sans"/>
                <a:cs typeface="DM Sans"/>
                <a:sym typeface="DM Sans"/>
              </a:rPr>
              <a:t>        print("3. Mark Task Completed")</a:t>
            </a:r>
          </a:p>
          <a:p>
            <a:pPr algn="ctr">
              <a:lnSpc>
                <a:spcPts val="4279"/>
              </a:lnSpc>
              <a:spcBef>
                <a:spcPct val="0"/>
              </a:spcBef>
            </a:pPr>
            <a:r>
              <a:rPr lang="en-US" sz="3056" spc="-250">
                <a:solidFill>
                  <a:srgbClr val="30318B"/>
                </a:solidFill>
                <a:latin typeface="DM Sans"/>
                <a:ea typeface="DM Sans"/>
                <a:cs typeface="DM Sans"/>
                <a:sym typeface="DM Sans"/>
              </a:rPr>
              <a:t>        print("4. Delete Task")</a:t>
            </a:r>
          </a:p>
          <a:p>
            <a:pPr algn="ctr">
              <a:lnSpc>
                <a:spcPts val="4279"/>
              </a:lnSpc>
              <a:spcBef>
                <a:spcPct val="0"/>
              </a:spcBef>
            </a:pPr>
            <a:r>
              <a:rPr lang="en-US" sz="3056" spc="-250">
                <a:solidFill>
                  <a:srgbClr val="30318B"/>
                </a:solidFill>
                <a:latin typeface="DM Sans"/>
                <a:ea typeface="DM Sans"/>
                <a:cs typeface="DM Sans"/>
                <a:sym typeface="DM Sans"/>
              </a:rPr>
              <a:t>        print("5. Exit")</a:t>
            </a:r>
          </a:p>
          <a:p>
            <a:pPr algn="ctr">
              <a:lnSpc>
                <a:spcPts val="4279"/>
              </a:lnSpc>
              <a:spcBef>
                <a:spcPct val="0"/>
              </a:spcBef>
            </a:pPr>
            <a:r>
              <a:rPr lang="en-US" sz="3056" spc="-250">
                <a:solidFill>
                  <a:srgbClr val="30318B"/>
                </a:solidFill>
                <a:latin typeface="DM Sans"/>
                <a:ea typeface="DM Sans"/>
                <a:cs typeface="DM Sans"/>
                <a:sym typeface="DM Sans"/>
              </a:rPr>
              <a:t>        choice = input("Choose an option: ")</a:t>
            </a:r>
          </a:p>
          <a:p>
            <a:pPr algn="ctr">
              <a:lnSpc>
                <a:spcPts val="4279"/>
              </a:lnSpc>
              <a:spcBef>
                <a:spcPct val="0"/>
              </a:spcBef>
            </a:pPr>
            <a:r>
              <a:rPr lang="en-US" sz="3056" spc="-250">
                <a:solidFill>
                  <a:srgbClr val="30318B"/>
                </a:solidFill>
                <a:latin typeface="DM Sans"/>
                <a:ea typeface="DM Sans"/>
                <a:cs typeface="DM Sans"/>
                <a:sym typeface="DM Sans"/>
              </a:rPr>
              <a:t>        </a:t>
            </a:r>
          </a:p>
          <a:p>
            <a:pPr algn="ctr">
              <a:lnSpc>
                <a:spcPts val="4279"/>
              </a:lnSpc>
              <a:spcBef>
                <a:spcPct val="0"/>
              </a:spcBef>
            </a:pPr>
            <a:r>
              <a:rPr lang="en-US" sz="3056" spc="-250">
                <a:solidFill>
                  <a:srgbClr val="30318B"/>
                </a:solidFill>
                <a:latin typeface="DM Sans"/>
                <a:ea typeface="DM Sans"/>
                <a:cs typeface="DM Sans"/>
                <a:sym typeface="DM Sans"/>
              </a:rPr>
              <a:t>        # Option handling code...</a:t>
            </a:r>
          </a:p>
          <a:p>
            <a:pPr algn="ctr">
              <a:lnSpc>
                <a:spcPts val="4279"/>
              </a:lnSpc>
              <a:spcBef>
                <a:spcPct val="0"/>
              </a:spcBef>
            </a:pPr>
            <a:r>
              <a:rPr lang="en-US" sz="3056" spc="-250">
                <a:solidFill>
                  <a:srgbClr val="30318B"/>
                </a:solidFill>
                <a:latin typeface="DM Sans"/>
                <a:ea typeface="DM Sans"/>
                <a:cs typeface="DM Sans"/>
                <a:sym typeface="DM Sans"/>
              </a:rPr>
              <a:t>        </a:t>
            </a:r>
          </a:p>
          <a:p>
            <a:pPr algn="ctr">
              <a:lnSpc>
                <a:spcPts val="4279"/>
              </a:lnSpc>
              <a:spcBef>
                <a:spcPct val="0"/>
              </a:spcBef>
            </a:pPr>
            <a:r>
              <a:rPr lang="en-US" sz="3056" spc="-250">
                <a:solidFill>
                  <a:srgbClr val="30318B"/>
                </a:solidFill>
                <a:latin typeface="DM Sans"/>
                <a:ea typeface="DM Sans"/>
                <a:cs typeface="DM Sans"/>
                <a:sym typeface="DM Sans"/>
              </a:rPr>
              <a:t>        if choice == '5':</a:t>
            </a:r>
          </a:p>
          <a:p>
            <a:pPr algn="ctr">
              <a:lnSpc>
                <a:spcPts val="4279"/>
              </a:lnSpc>
              <a:spcBef>
                <a:spcPct val="0"/>
              </a:spcBef>
            </a:pPr>
            <a:r>
              <a:rPr lang="en-US" sz="3056" spc="-250">
                <a:solidFill>
                  <a:srgbClr val="30318B"/>
                </a:solidFill>
                <a:latin typeface="DM Sans"/>
                <a:ea typeface="DM Sans"/>
                <a:cs typeface="DM Sans"/>
                <a:sym typeface="DM Sans"/>
              </a:rPr>
              <a:t>            save_tasks(tasks)</a:t>
            </a:r>
          </a:p>
          <a:p>
            <a:pPr algn="ctr">
              <a:lnSpc>
                <a:spcPts val="4279"/>
              </a:lnSpc>
              <a:spcBef>
                <a:spcPct val="0"/>
              </a:spcBef>
            </a:pPr>
            <a:r>
              <a:rPr lang="en-US" sz="3056" spc="-250">
                <a:solidFill>
                  <a:srgbClr val="30318B"/>
                </a:solidFill>
                <a:latin typeface="DM Sans"/>
                <a:ea typeface="DM Sans"/>
                <a:cs typeface="DM Sans"/>
                <a:sym typeface="DM Sans"/>
              </a:rPr>
              <a:t>            print("Tasks saved. Exiting...")</a:t>
            </a:r>
          </a:p>
          <a:p>
            <a:pPr algn="ctr">
              <a:lnSpc>
                <a:spcPts val="4279"/>
              </a:lnSpc>
              <a:spcBef>
                <a:spcPct val="0"/>
              </a:spcBef>
            </a:pPr>
            <a:r>
              <a:rPr lang="en-US" sz="3056" spc="-250">
                <a:solidFill>
                  <a:srgbClr val="30318B"/>
                </a:solidFill>
                <a:latin typeface="DM Sans"/>
                <a:ea typeface="DM Sans"/>
                <a:cs typeface="DM Sans"/>
                <a:sym typeface="DM Sans"/>
              </a:rPr>
              <a:t>            break</a:t>
            </a:r>
          </a:p>
          <a:p>
            <a:pPr algn="ctr">
              <a:lnSpc>
                <a:spcPts val="4279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5836989" y="1600315"/>
            <a:ext cx="12181433" cy="8369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5"/>
              </a:lnSpc>
              <a:spcBef>
                <a:spcPct val="0"/>
              </a:spcBef>
            </a:pPr>
            <a:r>
              <a:rPr lang="en-US" b="true" sz="2361" spc="-193">
                <a:solidFill>
                  <a:srgbClr val="30318B"/>
                </a:solidFill>
                <a:latin typeface="DM Sans Bold"/>
                <a:ea typeface="DM Sans Bold"/>
                <a:cs typeface="DM Sans Bold"/>
                <a:sym typeface="DM Sans Bold"/>
              </a:rPr>
              <a:t>Command-Line Interface (CLI)</a:t>
            </a:r>
          </a:p>
          <a:p>
            <a:pPr algn="ctr">
              <a:lnSpc>
                <a:spcPts val="3305"/>
              </a:lnSpc>
              <a:spcBef>
                <a:spcPct val="0"/>
              </a:spcBef>
            </a:pPr>
          </a:p>
          <a:p>
            <a:pPr algn="ctr">
              <a:lnSpc>
                <a:spcPts val="3305"/>
              </a:lnSpc>
              <a:spcBef>
                <a:spcPct val="0"/>
              </a:spcBef>
            </a:pPr>
            <a:r>
              <a:rPr lang="en-US" b="true" sz="2361" spc="-193">
                <a:solidFill>
                  <a:srgbClr val="30318B"/>
                </a:solidFill>
                <a:latin typeface="DM Sans Bold"/>
                <a:ea typeface="DM Sans Bold"/>
                <a:cs typeface="DM Sans Bold"/>
                <a:sym typeface="DM Sans Bold"/>
              </a:rPr>
              <a:t>The CLI is a text-based interface where users interact with the application using commands.</a:t>
            </a:r>
          </a:p>
          <a:p>
            <a:pPr algn="ctr">
              <a:lnSpc>
                <a:spcPts val="3305"/>
              </a:lnSpc>
              <a:spcBef>
                <a:spcPct val="0"/>
              </a:spcBef>
            </a:pPr>
          </a:p>
          <a:p>
            <a:pPr algn="ctr">
              <a:lnSpc>
                <a:spcPts val="3305"/>
              </a:lnSpc>
              <a:spcBef>
                <a:spcPct val="0"/>
              </a:spcBef>
            </a:pPr>
            <a:r>
              <a:rPr lang="en-US" b="true" sz="2361" spc="-193">
                <a:solidFill>
                  <a:srgbClr val="30318B"/>
                </a:solidFill>
                <a:latin typeface="DM Sans Bold"/>
                <a:ea typeface="DM Sans Bold"/>
                <a:cs typeface="DM Sans Bold"/>
                <a:sym typeface="DM Sans Bold"/>
              </a:rPr>
              <a:t>User Interaction</a:t>
            </a:r>
          </a:p>
          <a:p>
            <a:pPr algn="ctr">
              <a:lnSpc>
                <a:spcPts val="3305"/>
              </a:lnSpc>
              <a:spcBef>
                <a:spcPct val="0"/>
              </a:spcBef>
            </a:pPr>
          </a:p>
          <a:p>
            <a:pPr algn="ctr">
              <a:lnSpc>
                <a:spcPts val="3305"/>
              </a:lnSpc>
              <a:spcBef>
                <a:spcPct val="0"/>
              </a:spcBef>
            </a:pPr>
            <a:r>
              <a:rPr lang="en-US" b="true" sz="2361" spc="-193">
                <a:solidFill>
                  <a:srgbClr val="30318B"/>
                </a:solidFill>
                <a:latin typeface="DM Sans Bold"/>
                <a:ea typeface="DM Sans Bold"/>
                <a:cs typeface="DM Sans Bold"/>
                <a:sym typeface="DM Sans Bold"/>
              </a:rPr>
              <a:t>1. The application displays a menu with options.</a:t>
            </a:r>
          </a:p>
          <a:p>
            <a:pPr algn="ctr">
              <a:lnSpc>
                <a:spcPts val="3305"/>
              </a:lnSpc>
              <a:spcBef>
                <a:spcPct val="0"/>
              </a:spcBef>
            </a:pPr>
            <a:r>
              <a:rPr lang="en-US" b="true" sz="2361" spc="-193">
                <a:solidFill>
                  <a:srgbClr val="30318B"/>
                </a:solidFill>
                <a:latin typeface="DM Sans Bold"/>
                <a:ea typeface="DM Sans Bold"/>
                <a:cs typeface="DM Sans Bold"/>
                <a:sym typeface="DM Sans Bold"/>
              </a:rPr>
              <a:t>2. The user selects an option by entering the corresponding number.</a:t>
            </a:r>
          </a:p>
          <a:p>
            <a:pPr algn="ctr">
              <a:lnSpc>
                <a:spcPts val="3305"/>
              </a:lnSpc>
              <a:spcBef>
                <a:spcPct val="0"/>
              </a:spcBef>
            </a:pPr>
            <a:r>
              <a:rPr lang="en-US" b="true" sz="2361" spc="-193">
                <a:solidFill>
                  <a:srgbClr val="30318B"/>
                </a:solidFill>
                <a:latin typeface="DM Sans Bold"/>
                <a:ea typeface="DM Sans Bold"/>
                <a:cs typeface="DM Sans Bold"/>
                <a:sym typeface="DM Sans Bold"/>
              </a:rPr>
              <a:t>3. Based on the user's choice, the application prompts for additional input (e.g., task title, description).</a:t>
            </a:r>
          </a:p>
          <a:p>
            <a:pPr algn="ctr">
              <a:lnSpc>
                <a:spcPts val="3305"/>
              </a:lnSpc>
              <a:spcBef>
                <a:spcPct val="0"/>
              </a:spcBef>
            </a:pPr>
            <a:r>
              <a:rPr lang="en-US" b="true" sz="2361" spc="-193">
                <a:solidFill>
                  <a:srgbClr val="30318B"/>
                </a:solidFill>
                <a:latin typeface="DM Sans Bold"/>
                <a:ea typeface="DM Sans Bold"/>
                <a:cs typeface="DM Sans Bold"/>
                <a:sym typeface="DM Sans Bold"/>
              </a:rPr>
              <a:t>4. The user provides the required input.</a:t>
            </a:r>
          </a:p>
          <a:p>
            <a:pPr algn="ctr">
              <a:lnSpc>
                <a:spcPts val="3305"/>
              </a:lnSpc>
              <a:spcBef>
                <a:spcPct val="0"/>
              </a:spcBef>
            </a:pPr>
            <a:r>
              <a:rPr lang="en-US" b="true" sz="2361" spc="-193">
                <a:solidFill>
                  <a:srgbClr val="30318B"/>
                </a:solidFill>
                <a:latin typeface="DM Sans Bold"/>
                <a:ea typeface="DM Sans Bold"/>
                <a:cs typeface="DM Sans Bold"/>
                <a:sym typeface="DM Sans Bold"/>
              </a:rPr>
              <a:t>5. The application performs the requested action (e.g., adds task, marks task completed).</a:t>
            </a:r>
          </a:p>
          <a:p>
            <a:pPr algn="ctr">
              <a:lnSpc>
                <a:spcPts val="3305"/>
              </a:lnSpc>
              <a:spcBef>
                <a:spcPct val="0"/>
              </a:spcBef>
            </a:pPr>
          </a:p>
          <a:p>
            <a:pPr algn="ctr">
              <a:lnSpc>
                <a:spcPts val="3305"/>
              </a:lnSpc>
              <a:spcBef>
                <a:spcPct val="0"/>
              </a:spcBef>
            </a:pPr>
            <a:r>
              <a:rPr lang="en-US" b="true" sz="2361" spc="-193">
                <a:solidFill>
                  <a:srgbClr val="30318B"/>
                </a:solidFill>
                <a:latin typeface="DM Sans Bold"/>
                <a:ea typeface="DM Sans Bold"/>
                <a:cs typeface="DM Sans Bold"/>
                <a:sym typeface="DM Sans Bold"/>
              </a:rPr>
              <a:t>CLI Menu Options</a:t>
            </a:r>
          </a:p>
          <a:p>
            <a:pPr algn="ctr">
              <a:lnSpc>
                <a:spcPts val="3305"/>
              </a:lnSpc>
              <a:spcBef>
                <a:spcPct val="0"/>
              </a:spcBef>
            </a:pPr>
          </a:p>
          <a:p>
            <a:pPr algn="ctr">
              <a:lnSpc>
                <a:spcPts val="3305"/>
              </a:lnSpc>
              <a:spcBef>
                <a:spcPct val="0"/>
              </a:spcBef>
            </a:pPr>
            <a:r>
              <a:rPr lang="en-US" b="true" sz="2361" spc="-193">
                <a:solidFill>
                  <a:srgbClr val="30318B"/>
                </a:solidFill>
                <a:latin typeface="DM Sans Bold"/>
                <a:ea typeface="DM Sans Bold"/>
                <a:cs typeface="DM Sans Bold"/>
                <a:sym typeface="DM Sans Bold"/>
              </a:rPr>
              <a:t>1. Add Task</a:t>
            </a:r>
          </a:p>
          <a:p>
            <a:pPr algn="ctr">
              <a:lnSpc>
                <a:spcPts val="3305"/>
              </a:lnSpc>
              <a:spcBef>
                <a:spcPct val="0"/>
              </a:spcBef>
            </a:pPr>
            <a:r>
              <a:rPr lang="en-US" b="true" sz="2361" spc="-193">
                <a:solidFill>
                  <a:srgbClr val="30318B"/>
                </a:solidFill>
                <a:latin typeface="DM Sans Bold"/>
                <a:ea typeface="DM Sans Bold"/>
                <a:cs typeface="DM Sans Bold"/>
                <a:sym typeface="DM Sans Bold"/>
              </a:rPr>
              <a:t>2. View Tasks</a:t>
            </a:r>
          </a:p>
          <a:p>
            <a:pPr algn="ctr">
              <a:lnSpc>
                <a:spcPts val="3305"/>
              </a:lnSpc>
              <a:spcBef>
                <a:spcPct val="0"/>
              </a:spcBef>
            </a:pPr>
            <a:r>
              <a:rPr lang="en-US" b="true" sz="2361" spc="-193">
                <a:solidFill>
                  <a:srgbClr val="30318B"/>
                </a:solidFill>
                <a:latin typeface="DM Sans Bold"/>
                <a:ea typeface="DM Sans Bold"/>
                <a:cs typeface="DM Sans Bold"/>
                <a:sym typeface="DM Sans Bold"/>
              </a:rPr>
              <a:t>3. Mark Task Completed</a:t>
            </a:r>
          </a:p>
          <a:p>
            <a:pPr algn="ctr">
              <a:lnSpc>
                <a:spcPts val="3305"/>
              </a:lnSpc>
              <a:spcBef>
                <a:spcPct val="0"/>
              </a:spcBef>
            </a:pPr>
            <a:r>
              <a:rPr lang="en-US" b="true" sz="2361" spc="-193">
                <a:solidFill>
                  <a:srgbClr val="30318B"/>
                </a:solidFill>
                <a:latin typeface="DM Sans Bold"/>
                <a:ea typeface="DM Sans Bold"/>
                <a:cs typeface="DM Sans Bold"/>
                <a:sym typeface="DM Sans Bold"/>
              </a:rPr>
              <a:t>4. Delete Task</a:t>
            </a:r>
          </a:p>
          <a:p>
            <a:pPr algn="ctr">
              <a:lnSpc>
                <a:spcPts val="3305"/>
              </a:lnSpc>
              <a:spcBef>
                <a:spcPct val="0"/>
              </a:spcBef>
            </a:pPr>
            <a:r>
              <a:rPr lang="en-US" b="true" sz="2361" spc="-193">
                <a:solidFill>
                  <a:srgbClr val="30318B"/>
                </a:solidFill>
                <a:latin typeface="DM Sans Bold"/>
                <a:ea typeface="DM Sans Bold"/>
                <a:cs typeface="DM Sans Bold"/>
                <a:sym typeface="DM Sans Bold"/>
              </a:rPr>
              <a:t>5. Exit</a:t>
            </a:r>
          </a:p>
          <a:p>
            <a:pPr algn="ctr">
              <a:lnSpc>
                <a:spcPts val="330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DAGTvUwSXXw</dc:identifier>
  <dcterms:modified xsi:type="dcterms:W3CDTF">2011-08-01T06:04:30Z</dcterms:modified>
  <cp:revision>1</cp:revision>
  <dc:title>Personal TO DO Application</dc:title>
</cp:coreProperties>
</file>