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74" r:id="rId8"/>
    <p:sldId id="267" r:id="rId9"/>
    <p:sldId id="262" r:id="rId10"/>
    <p:sldId id="273" r:id="rId11"/>
    <p:sldId id="268" r:id="rId12"/>
    <p:sldId id="264" r:id="rId13"/>
    <p:sldId id="265" r:id="rId14"/>
    <p:sldId id="269" r:id="rId15"/>
    <p:sldId id="272" r:id="rId16"/>
    <p:sldId id="271" r:id="rId17"/>
    <p:sldId id="266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Subset%20Sum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Subset%20Sum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 = 10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16834680908423"/>
          <c:y val="0.18408362718481838"/>
          <c:w val="0.60364462884184333"/>
          <c:h val="0.65975088319822628"/>
        </c:manualLayout>
      </c:layout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Brute Force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Sheet1!$B$2:$B$5</c:f>
              <c:strCache>
                <c:ptCount val="4"/>
                <c:pt idx="0">
                  <c:v>sum = 15</c:v>
                </c:pt>
                <c:pt idx="1">
                  <c:v>sum = 120</c:v>
                </c:pt>
                <c:pt idx="2">
                  <c:v>sum = 139</c:v>
                </c:pt>
                <c:pt idx="3">
                  <c:v>sum=150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2.0298957824707001E-3</c:v>
                </c:pt>
                <c:pt idx="1">
                  <c:v>2.0225048065185499E-3</c:v>
                </c:pt>
                <c:pt idx="2">
                  <c:v>8.0060958862304601E-3</c:v>
                </c:pt>
                <c:pt idx="3">
                  <c:v>1.09708309173583E-2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9E-466F-8EE4-03485531B5B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Dynamic Programming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Sheet1!$B$2:$B$5</c:f>
              <c:strCache>
                <c:ptCount val="4"/>
                <c:pt idx="0">
                  <c:v>sum = 15</c:v>
                </c:pt>
                <c:pt idx="1">
                  <c:v>sum = 120</c:v>
                </c:pt>
                <c:pt idx="2">
                  <c:v>sum = 139</c:v>
                </c:pt>
                <c:pt idx="3">
                  <c:v>sum=150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2.9656887054443299E-3</c:v>
                </c:pt>
                <c:pt idx="2">
                  <c:v>9.9635124206542904E-4</c:v>
                </c:pt>
                <c:pt idx="3">
                  <c:v>1.9919872283935499E-3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9E-466F-8EE4-03485531B5B1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Approximation Algorithm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Sheet1!$B$2:$B$5</c:f>
              <c:strCache>
                <c:ptCount val="4"/>
                <c:pt idx="0">
                  <c:v>sum = 15</c:v>
                </c:pt>
                <c:pt idx="1">
                  <c:v>sum = 120</c:v>
                </c:pt>
                <c:pt idx="2">
                  <c:v>sum = 139</c:v>
                </c:pt>
                <c:pt idx="3">
                  <c:v>sum=150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1.02877616882324E-3</c:v>
                </c:pt>
                <c:pt idx="1">
                  <c:v>3.9894580841064401E-3</c:v>
                </c:pt>
                <c:pt idx="2">
                  <c:v>3.02886962890625E-3</c:v>
                </c:pt>
                <c:pt idx="3">
                  <c:v>2.9919147491455E-3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9E-466F-8EE4-03485531B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97834464"/>
        <c:axId val="1697835712"/>
      </c:lineChart>
      <c:catAx>
        <c:axId val="1697834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7835712"/>
        <c:crosses val="autoZero"/>
        <c:auto val="1"/>
        <c:lblAlgn val="ctr"/>
        <c:lblOffset val="100"/>
        <c:noMultiLvlLbl val="0"/>
      </c:catAx>
      <c:valAx>
        <c:axId val="169783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(seonds)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783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 = 100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Brute Force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Sheet1!$B$14:$B$17</c:f>
              <c:strCache>
                <c:ptCount val="4"/>
                <c:pt idx="0">
                  <c:v>sum = 450</c:v>
                </c:pt>
                <c:pt idx="1">
                  <c:v>sum = 893</c:v>
                </c:pt>
                <c:pt idx="2">
                  <c:v>sum = 1890</c:v>
                </c:pt>
                <c:pt idx="3">
                  <c:v>sum = 2500</c:v>
                </c:pt>
              </c:strCache>
            </c:strRef>
          </c:cat>
          <c:val>
            <c:numRef>
              <c:f>Sheet1!$C$14:$C$16</c:f>
              <c:numCache>
                <c:formatCode>General</c:formatCode>
                <c:ptCount val="3"/>
                <c:pt idx="0">
                  <c:v>4.78720664978027E-2</c:v>
                </c:pt>
                <c:pt idx="1">
                  <c:v>0.10770750045776301</c:v>
                </c:pt>
                <c:pt idx="2">
                  <c:v>29.226970672607401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9B-40FD-A125-DD7F35970BC6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Dynamic Programming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Sheet1!$B$14:$B$17</c:f>
              <c:strCache>
                <c:ptCount val="4"/>
                <c:pt idx="0">
                  <c:v>sum = 450</c:v>
                </c:pt>
                <c:pt idx="1">
                  <c:v>sum = 893</c:v>
                </c:pt>
                <c:pt idx="2">
                  <c:v>sum = 1890</c:v>
                </c:pt>
                <c:pt idx="3">
                  <c:v>sum = 2500</c:v>
                </c:pt>
              </c:strCache>
            </c:strRef>
          </c:cat>
          <c:val>
            <c:numRef>
              <c:f>Sheet1!$D$14:$D$16</c:f>
              <c:numCache>
                <c:formatCode>General</c:formatCode>
                <c:ptCount val="3"/>
                <c:pt idx="0">
                  <c:v>3.3906936645507799E-2</c:v>
                </c:pt>
                <c:pt idx="1">
                  <c:v>5.4849386215209898E-2</c:v>
                </c:pt>
                <c:pt idx="2">
                  <c:v>0.137632131576538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9B-40FD-A125-DD7F35970BC6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Approximation Algorithm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Sheet1!$B$14:$B$17</c:f>
              <c:strCache>
                <c:ptCount val="4"/>
                <c:pt idx="0">
                  <c:v>sum = 450</c:v>
                </c:pt>
                <c:pt idx="1">
                  <c:v>sum = 893</c:v>
                </c:pt>
                <c:pt idx="2">
                  <c:v>sum = 1890</c:v>
                </c:pt>
                <c:pt idx="3">
                  <c:v>sum = 2500</c:v>
                </c:pt>
              </c:strCache>
            </c:strRef>
          </c:cat>
          <c:val>
            <c:numRef>
              <c:f>Sheet1!$E$14:$E$16</c:f>
              <c:numCache>
                <c:formatCode>General</c:formatCode>
                <c:ptCount val="3"/>
                <c:pt idx="0">
                  <c:v>0.33176302909851002</c:v>
                </c:pt>
                <c:pt idx="1">
                  <c:v>0.53264307975768999</c:v>
                </c:pt>
                <c:pt idx="2">
                  <c:v>0.78970098495483398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9B-40FD-A125-DD7F35970B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4559824"/>
        <c:axId val="1814560240"/>
      </c:lineChart>
      <c:catAx>
        <c:axId val="1814559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4560240"/>
        <c:crosses val="autoZero"/>
        <c:auto val="1"/>
        <c:lblAlgn val="ctr"/>
        <c:lblOffset val="100"/>
        <c:noMultiLvlLbl val="0"/>
      </c:catAx>
      <c:valAx>
        <c:axId val="181456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455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Run</a:t>
            </a:r>
            <a:r>
              <a:rPr lang="en-US" baseline="0"/>
              <a:t> time of approximation algorithm with epsilon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n=100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Sheet1!$B$2:$B$4</c:f>
              <c:numCache>
                <c:formatCode>General</c:formatCode>
                <c:ptCount val="3"/>
                <c:pt idx="0">
                  <c:v>0.2</c:v>
                </c:pt>
                <c:pt idx="1">
                  <c:v>0.5</c:v>
                </c:pt>
                <c:pt idx="2">
                  <c:v>0.8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1.9147973060607899</c:v>
                </c:pt>
                <c:pt idx="1">
                  <c:v>1.2498824596405</c:v>
                </c:pt>
                <c:pt idx="2">
                  <c:v>1.0158994197845399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B0-4FD0-8851-A7C93256061B}"/>
            </c:ext>
          </c:extLst>
        </c:ser>
        <c:ser>
          <c:idx val="1"/>
          <c:order val="1"/>
          <c:tx>
            <c:v>n=1000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Sheet1!$B$2:$B$4</c:f>
              <c:numCache>
                <c:formatCode>General</c:formatCode>
                <c:ptCount val="3"/>
                <c:pt idx="0">
                  <c:v>0.2</c:v>
                </c:pt>
                <c:pt idx="1">
                  <c:v>0.5</c:v>
                </c:pt>
                <c:pt idx="2">
                  <c:v>0.8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167.37971520423801</c:v>
                </c:pt>
                <c:pt idx="1">
                  <c:v>105.302045822143</c:v>
                </c:pt>
                <c:pt idx="2">
                  <c:v>75.076315164565997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B0-4FD0-8851-A7C9325606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0332143"/>
        <c:axId val="470333391"/>
      </c:lineChart>
      <c:catAx>
        <c:axId val="4703321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Epsilon</a:t>
                </a:r>
                <a:r>
                  <a:rPr lang="en-US" baseline="0"/>
                  <a:t> value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333391"/>
        <c:crosses val="autoZero"/>
        <c:auto val="1"/>
        <c:lblAlgn val="ctr"/>
        <c:lblOffset val="100"/>
        <c:noMultiLvlLbl val="0"/>
      </c:catAx>
      <c:valAx>
        <c:axId val="470333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taken</a:t>
                </a:r>
                <a:r>
                  <a:rPr lang="en-US" baseline="0"/>
                  <a:t> (in 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332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9EDD56-AFA2-4820-B028-0D4E03C341D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B43BF5-17FA-4F51-92F7-2F27FE9634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2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DD56-AFA2-4820-B028-0D4E03C341D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3BF5-17FA-4F51-92F7-2F27FE96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1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DD56-AFA2-4820-B028-0D4E03C341D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3BF5-17FA-4F51-92F7-2F27FE96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0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DD56-AFA2-4820-B028-0D4E03C341D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3BF5-17FA-4F51-92F7-2F27FE96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2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DD56-AFA2-4820-B028-0D4E03C341D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3BF5-17FA-4F51-92F7-2F27FE96340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17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DD56-AFA2-4820-B028-0D4E03C341D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3BF5-17FA-4F51-92F7-2F27FE96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2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DD56-AFA2-4820-B028-0D4E03C341D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3BF5-17FA-4F51-92F7-2F27FE96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3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DD56-AFA2-4820-B028-0D4E03C341D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3BF5-17FA-4F51-92F7-2F27FE96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6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DD56-AFA2-4820-B028-0D4E03C341D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3BF5-17FA-4F51-92F7-2F27FE96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3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DD56-AFA2-4820-B028-0D4E03C341D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3BF5-17FA-4F51-92F7-2F27FE96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3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DD56-AFA2-4820-B028-0D4E03C341D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3BF5-17FA-4F51-92F7-2F27FE96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8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59EDD56-AFA2-4820-B028-0D4E03C341D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0B43BF5-17FA-4F51-92F7-2F27FE96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6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Subset Sum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Deanne </a:t>
            </a:r>
            <a:r>
              <a:rPr lang="en-US" dirty="0" err="1" smtClean="0"/>
              <a:t>Charan</a:t>
            </a:r>
            <a:r>
              <a:rPr lang="en-US" dirty="0" smtClean="0"/>
              <a:t> </a:t>
            </a:r>
            <a:r>
              <a:rPr lang="en-US" dirty="0" smtClean="0"/>
              <a:t>| </a:t>
            </a:r>
            <a:r>
              <a:rPr lang="en-US" dirty="0" smtClean="0"/>
              <a:t>Shreya </a:t>
            </a:r>
            <a:r>
              <a:rPr lang="en-US" dirty="0" err="1" smtClean="0"/>
              <a:t>Bhajikhaye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4053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Time Complexity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9997440" cy="5033963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An approximation scheme for an optimization problem is an approximation algorithm that takes as input not only an instance of the problem, but also a value </a:t>
            </a:r>
            <a:r>
              <a:rPr lang="el-GR" sz="20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ε &gt; 0.</a:t>
            </a:r>
          </a:p>
          <a:p>
            <a:pPr marL="342900" indent="-342900"/>
            <a:r>
              <a:rPr lang="en-US" sz="20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We say that an approximation scheme is a fully polynomial-time approximation scheme if it is an approximation scheme and its running time is polynomial in both </a:t>
            </a:r>
            <a:r>
              <a:rPr lang="en-US" sz="20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1/ </a:t>
            </a:r>
            <a:r>
              <a:rPr lang="el-GR" sz="20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ε </a:t>
            </a:r>
            <a:r>
              <a:rPr lang="en-US" sz="20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and </a:t>
            </a:r>
            <a:r>
              <a:rPr lang="en-US" sz="20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the size n of the input instance</a:t>
            </a:r>
            <a:r>
              <a:rPr lang="en-US" sz="20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.</a:t>
            </a:r>
          </a:p>
          <a:p>
            <a:pPr marL="342900" indent="-342900"/>
            <a:r>
              <a:rPr lang="en-US" sz="20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The complexity of the algorithm depends on the length of the list being trimmed so we need an upper bound on the length of L</a:t>
            </a:r>
            <a:r>
              <a:rPr lang="en-US" sz="2000" baseline="-250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. </a:t>
            </a:r>
          </a:p>
          <a:p>
            <a:pPr marL="4572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  <a:cs typeface="Adobe Hebrew" panose="02040503050201020203"/>
              </a:rPr>
              <a:t>This </a:t>
            </a:r>
            <a:r>
              <a:rPr lang="en-US" sz="2000" dirty="0">
                <a:solidFill>
                  <a:schemeClr val="tx1"/>
                </a:solidFill>
                <a:cs typeface="Adobe Hebrew" panose="02040503050201020203"/>
              </a:rPr>
              <a:t>bound is polynomial in the size of the input—which is the number of bits lg </a:t>
            </a:r>
            <a:r>
              <a:rPr lang="en-US" sz="2000" dirty="0" smtClean="0">
                <a:solidFill>
                  <a:schemeClr val="tx1"/>
                </a:solidFill>
                <a:cs typeface="Adobe Hebrew" panose="02040503050201020203"/>
              </a:rPr>
              <a:t>t needed </a:t>
            </a:r>
            <a:r>
              <a:rPr lang="en-US" sz="2000" dirty="0">
                <a:solidFill>
                  <a:schemeClr val="tx1"/>
                </a:solidFill>
                <a:cs typeface="Adobe Hebrew" panose="02040503050201020203"/>
              </a:rPr>
              <a:t>to represent t plus the number of bits needed to represent the set S, which </a:t>
            </a:r>
            <a:r>
              <a:rPr lang="en-US" sz="2000" dirty="0" smtClean="0">
                <a:solidFill>
                  <a:schemeClr val="tx1"/>
                </a:solidFill>
                <a:cs typeface="Adobe Hebrew" panose="02040503050201020203"/>
              </a:rPr>
              <a:t>is in </a:t>
            </a:r>
            <a:r>
              <a:rPr lang="en-US" sz="2000" dirty="0">
                <a:solidFill>
                  <a:schemeClr val="tx1"/>
                </a:solidFill>
                <a:cs typeface="Adobe Hebrew" panose="02040503050201020203"/>
              </a:rPr>
              <a:t>turn polynomial in </a:t>
            </a:r>
            <a:r>
              <a:rPr lang="en-US" sz="2000" dirty="0" smtClean="0">
                <a:solidFill>
                  <a:schemeClr val="tx1"/>
                </a:solidFill>
                <a:cs typeface="Adobe Hebrew" panose="02040503050201020203"/>
              </a:rPr>
              <a:t>n and </a:t>
            </a:r>
            <a:r>
              <a:rPr lang="en-US" sz="2000" dirty="0">
                <a:solidFill>
                  <a:schemeClr val="tx1"/>
                </a:solidFill>
                <a:cs typeface="Adobe Hebrew" panose="02040503050201020203"/>
              </a:rPr>
              <a:t>in </a:t>
            </a:r>
            <a:r>
              <a:rPr lang="en-US" sz="2000" dirty="0" smtClean="0">
                <a:solidFill>
                  <a:schemeClr val="tx1"/>
                </a:solidFill>
                <a:cs typeface="Adobe Hebrew" panose="02040503050201020203"/>
              </a:rPr>
              <a:t>1/</a:t>
            </a:r>
            <a:r>
              <a:rPr lang="el-GR" sz="20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ε</a:t>
            </a:r>
            <a:r>
              <a:rPr lang="en-US" sz="2000" dirty="0" smtClean="0">
                <a:solidFill>
                  <a:schemeClr val="tx1"/>
                </a:solidFill>
                <a:cs typeface="Adobe Hebrew" panose="02040503050201020203"/>
              </a:rPr>
              <a:t>.</a:t>
            </a:r>
          </a:p>
          <a:p>
            <a:pPr marL="342900" indent="-342900"/>
            <a:r>
              <a:rPr lang="en-US" sz="20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Since </a:t>
            </a:r>
            <a:r>
              <a:rPr lang="en-US" sz="20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the running time </a:t>
            </a:r>
            <a:r>
              <a:rPr lang="en-US" sz="20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is </a:t>
            </a:r>
            <a:r>
              <a:rPr lang="en-US" sz="20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polynomial in the lengths of the </a:t>
            </a:r>
            <a:r>
              <a:rPr lang="en-US" sz="20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, in turn we can conclude that the approximation scheme is </a:t>
            </a:r>
            <a:r>
              <a:rPr lang="en-US" sz="20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a fully polynomial-time approximation </a:t>
            </a:r>
            <a:r>
              <a:rPr lang="en-US" sz="20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scheme.</a:t>
            </a:r>
            <a:endParaRPr lang="en-US" sz="2000" baseline="-25000" dirty="0">
              <a:solidFill>
                <a:schemeClr val="tx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62057" y="1825625"/>
            <a:ext cx="58238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5058" b="12783"/>
          <a:stretch/>
        </p:blipFill>
        <p:spPr>
          <a:xfrm>
            <a:off x="1143000" y="3475369"/>
            <a:ext cx="1673352" cy="63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5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13923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 = {1, 3, 7, 9}</a:t>
            </a:r>
            <a:r>
              <a:rPr lang="en-US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	T = 15 	</a:t>
            </a:r>
            <a:r>
              <a:rPr lang="el-GR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ε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= 0.5</a:t>
            </a:r>
          </a:p>
          <a:p>
            <a:pPr marL="0" indent="0">
              <a:buNone/>
            </a:pPr>
            <a:r>
              <a:rPr lang="el-GR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δ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= </a:t>
            </a:r>
            <a:r>
              <a:rPr lang="en-US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0.5(2*5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)		n = 5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L</a:t>
            </a:r>
            <a:r>
              <a:rPr lang="en-US" sz="1600" baseline="-250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0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= {0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}</a:t>
            </a:r>
            <a:endParaRPr lang="en-US" sz="1600" dirty="0">
              <a:solidFill>
                <a:schemeClr val="tx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L1 = MergeLists(L</a:t>
            </a:r>
            <a:r>
              <a:rPr lang="en-US" sz="1600" baseline="-250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0</a:t>
            </a:r>
            <a:r>
              <a:rPr lang="en-US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, L</a:t>
            </a:r>
            <a:r>
              <a:rPr lang="en-US" sz="1600" baseline="-250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o</a:t>
            </a:r>
            <a:r>
              <a:rPr lang="en-US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+ 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1)	= </a:t>
            </a:r>
            <a:r>
              <a:rPr lang="en-US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{ 0 , 1}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L</a:t>
            </a:r>
            <a:r>
              <a:rPr lang="en-US" sz="1600" baseline="-250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= Trim(L</a:t>
            </a:r>
            <a:r>
              <a:rPr lang="en-US" sz="1600" baseline="-250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0</a:t>
            </a:r>
            <a:r>
              <a:rPr lang="en-US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, </a:t>
            </a:r>
            <a:r>
              <a:rPr lang="el-GR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δ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) </a:t>
            </a:r>
            <a:r>
              <a:rPr lang="en-US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	= </a:t>
            </a:r>
            <a:r>
              <a:rPr lang="en-US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{ 0, 1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}</a:t>
            </a:r>
            <a:endParaRPr lang="en-US" sz="1600" dirty="0">
              <a:solidFill>
                <a:schemeClr val="tx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L</a:t>
            </a:r>
            <a:r>
              <a:rPr lang="en-US" sz="1600" baseline="-250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= </a:t>
            </a:r>
            <a:r>
              <a:rPr lang="en-US" sz="1600" dirty="0" err="1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MergeLists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(L</a:t>
            </a:r>
            <a:r>
              <a:rPr lang="en-US" sz="1600" baseline="-250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1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, L</a:t>
            </a:r>
            <a:r>
              <a:rPr lang="en-US" sz="1600" baseline="-250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1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+ 3) 	= </a:t>
            </a:r>
            <a:r>
              <a:rPr lang="en-US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{0, 1, 3 , 4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L</a:t>
            </a:r>
            <a:r>
              <a:rPr lang="en-US" sz="1600" baseline="-250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2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Trim(L</a:t>
            </a:r>
            <a:r>
              <a:rPr lang="en-US" sz="1600" baseline="-250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1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l-GR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δ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) 		= </a:t>
            </a:r>
            <a:r>
              <a:rPr lang="en-US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{ 0, 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1, 3, 4}</a:t>
            </a:r>
            <a:endParaRPr lang="en-US" sz="1600" dirty="0">
              <a:solidFill>
                <a:schemeClr val="tx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L</a:t>
            </a:r>
            <a:r>
              <a:rPr lang="en-US" sz="1600" baseline="-250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3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= </a:t>
            </a:r>
            <a:r>
              <a:rPr lang="en-US" sz="1600" dirty="0" err="1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MergeLists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(L</a:t>
            </a:r>
            <a:r>
              <a:rPr lang="en-US" sz="1600" baseline="-250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2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, L</a:t>
            </a:r>
            <a:r>
              <a:rPr lang="en-US" sz="1600" baseline="-250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2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+ 4) 	= { 0, 1, 3, 4,  7, 8, 10, 11}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L</a:t>
            </a:r>
            <a:r>
              <a:rPr lang="en-US" sz="1600" baseline="-250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3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Trim(L</a:t>
            </a:r>
            <a:r>
              <a:rPr lang="en-US" sz="1600" baseline="-250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2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l-GR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δ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) 		= </a:t>
            </a:r>
            <a:r>
              <a:rPr lang="en-US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{ 0, 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1, 3</a:t>
            </a:r>
            <a:r>
              <a:rPr lang="en-US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, 4,  7, 8, 10, 11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}</a:t>
            </a:r>
            <a:endParaRPr lang="en-US" sz="1600" dirty="0">
              <a:solidFill>
                <a:schemeClr val="tx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L</a:t>
            </a:r>
            <a:r>
              <a:rPr lang="en-US" sz="1600" baseline="-250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4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= </a:t>
            </a:r>
            <a:r>
              <a:rPr lang="en-US" sz="1600" dirty="0" err="1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MergeLists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(L</a:t>
            </a:r>
            <a:r>
              <a:rPr lang="en-US" sz="1600" baseline="-250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3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, L</a:t>
            </a:r>
            <a:r>
              <a:rPr lang="en-US" sz="1600" baseline="-250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3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+ 9) 	= { </a:t>
            </a:r>
            <a:r>
              <a:rPr lang="en-US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0, 1, 3, 4,  7, 8, 10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, 11, 12, 13, 16, 17, 19, 20}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L</a:t>
            </a:r>
            <a:r>
              <a:rPr lang="en-US" sz="1600" baseline="-250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4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Trim(L</a:t>
            </a:r>
            <a:r>
              <a:rPr lang="en-US" sz="1600" baseline="-250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3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l-GR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δ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) 		= </a:t>
            </a:r>
            <a:r>
              <a:rPr lang="en-US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{ 0, 1, 3, 4,  7, 8, 10, 11, 12, 13, 16, 17, </a:t>
            </a: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19}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Remove elements greater than 15 = </a:t>
            </a:r>
            <a:r>
              <a:rPr lang="en-US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{ 0, 1, 3, 4,  7, 8, 10, 11, 12, </a:t>
            </a:r>
            <a:r>
              <a:rPr lang="en-US" sz="1600" b="1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13</a:t>
            </a:r>
            <a:r>
              <a:rPr lang="en-US" sz="16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552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726919"/>
            <a:ext cx="6443464" cy="478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Results for N=10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133653"/>
              </p:ext>
            </p:extLst>
          </p:nvPr>
        </p:nvGraphicFramePr>
        <p:xfrm>
          <a:off x="676656" y="1810513"/>
          <a:ext cx="5646358" cy="169503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70389">
                  <a:extLst>
                    <a:ext uri="{9D8B030D-6E8A-4147-A177-3AD203B41FA5}">
                      <a16:colId xmlns:a16="http://schemas.microsoft.com/office/drawing/2014/main" val="1806535028"/>
                    </a:ext>
                  </a:extLst>
                </a:gridCol>
                <a:gridCol w="776926">
                  <a:extLst>
                    <a:ext uri="{9D8B030D-6E8A-4147-A177-3AD203B41FA5}">
                      <a16:colId xmlns:a16="http://schemas.microsoft.com/office/drawing/2014/main" val="3291664057"/>
                    </a:ext>
                  </a:extLst>
                </a:gridCol>
                <a:gridCol w="945254">
                  <a:extLst>
                    <a:ext uri="{9D8B030D-6E8A-4147-A177-3AD203B41FA5}">
                      <a16:colId xmlns:a16="http://schemas.microsoft.com/office/drawing/2014/main" val="1721173350"/>
                    </a:ext>
                  </a:extLst>
                </a:gridCol>
                <a:gridCol w="1500902">
                  <a:extLst>
                    <a:ext uri="{9D8B030D-6E8A-4147-A177-3AD203B41FA5}">
                      <a16:colId xmlns:a16="http://schemas.microsoft.com/office/drawing/2014/main" val="3120322778"/>
                    </a:ext>
                  </a:extLst>
                </a:gridCol>
                <a:gridCol w="1652887">
                  <a:extLst>
                    <a:ext uri="{9D8B030D-6E8A-4147-A177-3AD203B41FA5}">
                      <a16:colId xmlns:a16="http://schemas.microsoft.com/office/drawing/2014/main" val="4100633774"/>
                    </a:ext>
                  </a:extLst>
                </a:gridCol>
              </a:tblGrid>
              <a:tr h="3931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effectLst/>
                        </a:rPr>
                        <a:t>Size</a:t>
                      </a:r>
                      <a:r>
                        <a:rPr lang="en-US" sz="1100" baseline="0" dirty="0" smtClean="0">
                          <a:effectLst/>
                        </a:rPr>
                        <a:t> of 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effectLst/>
                        </a:rPr>
                        <a:t>Sum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Brute Force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Dynamic Programming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Approximation Algorithm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000112"/>
                  </a:ext>
                </a:extLst>
              </a:tr>
              <a:tr h="3254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n=10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 = 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0.002029896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0.001028776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738465"/>
                  </a:ext>
                </a:extLst>
              </a:tr>
              <a:tr h="3254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n=10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 = 120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0.002022505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0.002965689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0.003989458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020378"/>
                  </a:ext>
                </a:extLst>
              </a:tr>
              <a:tr h="3254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n=10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 = 139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0.008006096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0.000996351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0.00302887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047660"/>
                  </a:ext>
                </a:extLst>
              </a:tr>
              <a:tr h="3254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n=10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sum = 150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0.010970831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0.001991987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0.002991915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957594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4520618"/>
              </p:ext>
            </p:extLst>
          </p:nvPr>
        </p:nvGraphicFramePr>
        <p:xfrm>
          <a:off x="5107577" y="3376387"/>
          <a:ext cx="6298474" cy="3041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061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Results for N= 100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424141"/>
              </p:ext>
            </p:extLst>
          </p:nvPr>
        </p:nvGraphicFramePr>
        <p:xfrm>
          <a:off x="746759" y="1727043"/>
          <a:ext cx="5556251" cy="159108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8348">
                  <a:extLst>
                    <a:ext uri="{9D8B030D-6E8A-4147-A177-3AD203B41FA5}">
                      <a16:colId xmlns:a16="http://schemas.microsoft.com/office/drawing/2014/main" val="2447689701"/>
                    </a:ext>
                  </a:extLst>
                </a:gridCol>
                <a:gridCol w="826135">
                  <a:extLst>
                    <a:ext uri="{9D8B030D-6E8A-4147-A177-3AD203B41FA5}">
                      <a16:colId xmlns:a16="http://schemas.microsoft.com/office/drawing/2014/main" val="3390130155"/>
                    </a:ext>
                  </a:extLst>
                </a:gridCol>
                <a:gridCol w="918210">
                  <a:extLst>
                    <a:ext uri="{9D8B030D-6E8A-4147-A177-3AD203B41FA5}">
                      <a16:colId xmlns:a16="http://schemas.microsoft.com/office/drawing/2014/main" val="2122557978"/>
                    </a:ext>
                  </a:extLst>
                </a:gridCol>
                <a:gridCol w="1457960">
                  <a:extLst>
                    <a:ext uri="{9D8B030D-6E8A-4147-A177-3AD203B41FA5}">
                      <a16:colId xmlns:a16="http://schemas.microsoft.com/office/drawing/2014/main" val="4104066352"/>
                    </a:ext>
                  </a:extLst>
                </a:gridCol>
                <a:gridCol w="1605598">
                  <a:extLst>
                    <a:ext uri="{9D8B030D-6E8A-4147-A177-3AD203B41FA5}">
                      <a16:colId xmlns:a16="http://schemas.microsoft.com/office/drawing/2014/main" val="2436408943"/>
                    </a:ext>
                  </a:extLst>
                </a:gridCol>
              </a:tblGrid>
              <a:tr h="338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effectLst/>
                        </a:rPr>
                        <a:t>Size</a:t>
                      </a:r>
                      <a:r>
                        <a:rPr lang="en-US" sz="1100" baseline="0" dirty="0" smtClean="0">
                          <a:effectLst/>
                        </a:rPr>
                        <a:t> of Set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 Sum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Brute Force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Dynamic Programming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Approximation Algorithm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2933205"/>
                  </a:ext>
                </a:extLst>
              </a:tr>
              <a:tr h="3080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n=100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 = 450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0.047872066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0.033906937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0.331763029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9449718"/>
                  </a:ext>
                </a:extLst>
              </a:tr>
              <a:tr h="3080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n=100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 = 893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0.1077075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0.054849386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0.53264308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6104981"/>
                  </a:ext>
                </a:extLst>
              </a:tr>
              <a:tr h="3080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n=100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 = 1890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29.22697067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0.137632132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0.789700985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1851767"/>
                  </a:ext>
                </a:extLst>
              </a:tr>
              <a:tr h="3080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n=100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 = 2500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653.1802802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0.193481684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1.04523778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9737649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95301704"/>
              </p:ext>
            </p:extLst>
          </p:nvPr>
        </p:nvGraphicFramePr>
        <p:xfrm>
          <a:off x="5760721" y="3079208"/>
          <a:ext cx="5752284" cy="3232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980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Results – Approximation algorithm with size of input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00354" y="3083402"/>
            <a:ext cx="5667738" cy="3382711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866305"/>
              </p:ext>
            </p:extLst>
          </p:nvPr>
        </p:nvGraphicFramePr>
        <p:xfrm>
          <a:off x="1143000" y="1965958"/>
          <a:ext cx="4957353" cy="186145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30136">
                  <a:extLst>
                    <a:ext uri="{9D8B030D-6E8A-4147-A177-3AD203B41FA5}">
                      <a16:colId xmlns:a16="http://schemas.microsoft.com/office/drawing/2014/main" val="2251658526"/>
                    </a:ext>
                  </a:extLst>
                </a:gridCol>
                <a:gridCol w="965073">
                  <a:extLst>
                    <a:ext uri="{9D8B030D-6E8A-4147-A177-3AD203B41FA5}">
                      <a16:colId xmlns:a16="http://schemas.microsoft.com/office/drawing/2014/main" val="2785658769"/>
                    </a:ext>
                  </a:extLst>
                </a:gridCol>
                <a:gridCol w="1677524">
                  <a:extLst>
                    <a:ext uri="{9D8B030D-6E8A-4147-A177-3AD203B41FA5}">
                      <a16:colId xmlns:a16="http://schemas.microsoft.com/office/drawing/2014/main" val="2254539297"/>
                    </a:ext>
                  </a:extLst>
                </a:gridCol>
                <a:gridCol w="1684620">
                  <a:extLst>
                    <a:ext uri="{9D8B030D-6E8A-4147-A177-3AD203B41FA5}">
                      <a16:colId xmlns:a16="http://schemas.microsoft.com/office/drawing/2014/main" val="1663831579"/>
                    </a:ext>
                  </a:extLst>
                </a:gridCol>
              </a:tblGrid>
              <a:tr h="446185">
                <a:tc>
                  <a:txBody>
                    <a:bodyPr/>
                    <a:lstStyle/>
                    <a:p>
                      <a:pPr algn="ctr"/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Dynamic Programming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Approximation Algorithm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442730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n=200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 = 5219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0.65044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4.453635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353738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n=500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 = 7500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2.519866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20.03768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136125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n=1000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 = 10000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6.970169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64.03414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77010"/>
                  </a:ext>
                </a:extLst>
              </a:tr>
              <a:tr h="446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n=2000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 = 10000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13.3763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159.7378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260821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n=5000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sum= 10000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36.11272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509.4722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996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3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Results - Approximation algorithm with Epsilon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094128"/>
              </p:ext>
            </p:extLst>
          </p:nvPr>
        </p:nvGraphicFramePr>
        <p:xfrm>
          <a:off x="1306284" y="2390507"/>
          <a:ext cx="4545876" cy="167862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15292">
                  <a:extLst>
                    <a:ext uri="{9D8B030D-6E8A-4147-A177-3AD203B41FA5}">
                      <a16:colId xmlns:a16="http://schemas.microsoft.com/office/drawing/2014/main" val="3076201526"/>
                    </a:ext>
                  </a:extLst>
                </a:gridCol>
                <a:gridCol w="1515292">
                  <a:extLst>
                    <a:ext uri="{9D8B030D-6E8A-4147-A177-3AD203B41FA5}">
                      <a16:colId xmlns:a16="http://schemas.microsoft.com/office/drawing/2014/main" val="1475759788"/>
                    </a:ext>
                  </a:extLst>
                </a:gridCol>
                <a:gridCol w="1515292">
                  <a:extLst>
                    <a:ext uri="{9D8B030D-6E8A-4147-A177-3AD203B41FA5}">
                      <a16:colId xmlns:a16="http://schemas.microsoft.com/office/drawing/2014/main" val="1478931332"/>
                    </a:ext>
                  </a:extLst>
                </a:gridCol>
              </a:tblGrid>
              <a:tr h="3857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epsilon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time taken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174122"/>
                  </a:ext>
                </a:extLst>
              </a:tr>
              <a:tr h="2154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n=100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1.914797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458923"/>
                  </a:ext>
                </a:extLst>
              </a:tr>
              <a:tr h="21548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1.249882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0295591"/>
                  </a:ext>
                </a:extLst>
              </a:tr>
              <a:tr h="21548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1.015899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1931637"/>
                  </a:ext>
                </a:extLst>
              </a:tr>
              <a:tr h="2154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n=1000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167.3797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654012"/>
                  </a:ext>
                </a:extLst>
              </a:tr>
              <a:tr h="21548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105.302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5513130"/>
                  </a:ext>
                </a:extLst>
              </a:tr>
              <a:tr h="21548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75.07632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86971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2355127"/>
              </p:ext>
            </p:extLst>
          </p:nvPr>
        </p:nvGraphicFramePr>
        <p:xfrm>
          <a:off x="5852160" y="3069772"/>
          <a:ext cx="5747657" cy="3308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502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brute force algorithm is highly inefficient.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For a reasonable </a:t>
            </a:r>
            <a:r>
              <a:rPr lang="el-GR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ε</a:t>
            </a:r>
            <a:r>
              <a:rPr lang="en-US" dirty="0" smtClean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dirty="0" smtClean="0">
                <a:solidFill>
                  <a:schemeClr val="tx1"/>
                </a:solidFill>
                <a:cs typeface="Adobe Hebrew" panose="02040503050201020203" pitchFamily="18" charset="-79"/>
              </a:rPr>
              <a:t>the dynamic program and the approximation algorithm perform fairly similar for varying sizes of the subset and the sum.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53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6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Overview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Decision Problem –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Given </a:t>
                </a:r>
                <a:r>
                  <a:rPr lang="en-US" dirty="0">
                    <a:solidFill>
                      <a:schemeClr val="tx1"/>
                    </a:solidFill>
                  </a:rPr>
                  <a:t>a set of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positive integers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 positive integer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The aim is to find if there exists a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such that the sum of the subset is equal to the target sum of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Optimization Problem –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Given </a:t>
                </a:r>
                <a:r>
                  <a:rPr lang="en-US" dirty="0">
                    <a:solidFill>
                      <a:schemeClr val="tx1"/>
                    </a:solidFill>
                  </a:rPr>
                  <a:t>a set of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positive integers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 positive integer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The aim is to find a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such that the sum of the subset is as large as possible but not larger than the target sum of 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4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5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Applications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Subset Sum is mainly used as a decision problem in security applications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Public key cryptography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Message verification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Computer Passwords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optimization version of the problem can be applied to many real world application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CPU </a:t>
            </a:r>
            <a:r>
              <a:rPr lang="en-US" dirty="0">
                <a:solidFill>
                  <a:schemeClr val="tx1"/>
                </a:solidFill>
              </a:rPr>
              <a:t>with W free cycles, </a:t>
            </a:r>
            <a:r>
              <a:rPr lang="en-US" dirty="0" smtClean="0">
                <a:solidFill>
                  <a:schemeClr val="tx1"/>
                </a:solidFill>
              </a:rPr>
              <a:t>choose </a:t>
            </a:r>
            <a:r>
              <a:rPr lang="en-US" dirty="0">
                <a:solidFill>
                  <a:schemeClr val="tx1"/>
                </a:solidFill>
              </a:rPr>
              <a:t>the set of jobs (each taking </a:t>
            </a:r>
            <a:r>
              <a:rPr lang="en-US" dirty="0" err="1" smtClean="0">
                <a:solidFill>
                  <a:schemeClr val="tx1"/>
                </a:solidFill>
              </a:rPr>
              <a:t>w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time</a:t>
            </a:r>
            <a:r>
              <a:rPr lang="en-US" dirty="0">
                <a:solidFill>
                  <a:schemeClr val="tx1"/>
                </a:solidFill>
              </a:rPr>
              <a:t>) that minimizes the number of idle cycles.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filling up a truck with loads of variable weight no greater than its capacity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96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Brute Force Approach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Subset Sum Decision</a:t>
            </a:r>
          </a:p>
          <a:p>
            <a:r>
              <a:rPr lang="en-US" dirty="0">
                <a:solidFill>
                  <a:schemeClr val="tx1"/>
                </a:solidFill>
              </a:rPr>
              <a:t>Iterate over all the possible subsets of the list and verify if subset sum is equal to target sum</a:t>
            </a:r>
          </a:p>
          <a:p>
            <a:r>
              <a:rPr lang="en-US" dirty="0">
                <a:solidFill>
                  <a:schemeClr val="tx1"/>
                </a:solidFill>
              </a:rPr>
              <a:t>Time Complexity : O(2</a:t>
            </a:r>
            <a:r>
              <a:rPr lang="en-US" baseline="30000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9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Dynamic Programming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Bottom up approach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Find the best solution that can be obtained using a subset of (i-1) elements and total weight of W-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w</a:t>
                </a:r>
                <a:r>
                  <a:rPr lang="en-US" baseline="-25000" dirty="0" err="1" smtClean="0">
                    <a:solidFill>
                      <a:schemeClr val="tx1"/>
                    </a:solidFill>
                  </a:rPr>
                  <a:t>i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The recurrence for the solution can be set up as –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−1, 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𝑠𝑢𝑚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−1,  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𝑠𝑢𝑚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eqArr>
                                  </m:e>
                                </m:d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98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0" lvl="8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710" r="9672"/>
          <a:stretch/>
        </p:blipFill>
        <p:spPr>
          <a:xfrm>
            <a:off x="6352340" y="2903473"/>
            <a:ext cx="4988706" cy="31925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9530" b="14854"/>
          <a:stretch/>
        </p:blipFill>
        <p:spPr>
          <a:xfrm>
            <a:off x="608935" y="1667453"/>
            <a:ext cx="4981967" cy="2187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59980" y="1616472"/>
            <a:ext cx="4206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S = { 3, 2, 7, 1}	 T = 6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651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Exact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For iteration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 indent="0">
              <a:buNone/>
            </a:pPr>
            <a:r>
              <a:rPr lang="en-US" dirty="0">
                <a:solidFill>
                  <a:schemeClr val="tx1"/>
                </a:solidFill>
              </a:rPr>
              <a:t>→ compute the sum of all subsets of {x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 ..., x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 indent="0">
              <a:buNone/>
            </a:pPr>
            <a:r>
              <a:rPr lang="en-US" dirty="0">
                <a:solidFill>
                  <a:schemeClr val="tx1"/>
                </a:solidFill>
              </a:rPr>
              <a:t> 	using as a starting point the sums of all subsets of {x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 ..., x</a:t>
            </a:r>
            <a:r>
              <a:rPr lang="en-US" baseline="-25000" dirty="0">
                <a:solidFill>
                  <a:schemeClr val="tx1"/>
                </a:solidFill>
              </a:rPr>
              <a:t>i-1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 If sum of subset S’ &gt; T then remove all elements greater than T</a:t>
            </a:r>
          </a:p>
          <a:p>
            <a:r>
              <a:rPr lang="en-US" dirty="0">
                <a:solidFill>
                  <a:schemeClr val="tx1"/>
                </a:solidFill>
              </a:rPr>
              <a:t>Example: Let S = {1, 4, 5}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L0 = {0}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L1 = {0, 1}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L2 = {0, 1, 4, 5}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L3 = {0, 1, 4, 5, 6, 9, 10}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So if the target was 9 we would have removed 10 from the last list.</a:t>
            </a:r>
          </a:p>
          <a:p>
            <a:r>
              <a:rPr lang="en-US" dirty="0">
                <a:solidFill>
                  <a:schemeClr val="tx1"/>
                </a:solidFill>
              </a:rPr>
              <a:t>Exponential </a:t>
            </a:r>
            <a:r>
              <a:rPr lang="en-US" dirty="0" smtClean="0">
                <a:solidFill>
                  <a:schemeClr val="tx1"/>
                </a:solidFill>
              </a:rPr>
              <a:t>run time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Approximation algorithm	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Trim list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using parameter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l-G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l-G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–</a:t>
                </a:r>
              </a:p>
              <a:p>
                <a:pPr marL="457200" lvl="1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If several values in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are close to each other then maintain only one</a:t>
                </a:r>
              </a:p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Element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>
                    <a:solidFill>
                      <a:schemeClr val="tx1"/>
                    </a:solidFill>
                  </a:rPr>
                  <a:t>z </a:t>
                </a:r>
                <a:r>
                  <a:rPr lang="es-ES" dirty="0" err="1">
                    <a:solidFill>
                      <a:schemeClr val="tx1"/>
                    </a:solidFill>
                  </a:rPr>
                  <a:t>approximates</a:t>
                </a:r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>
                    <a:solidFill>
                      <a:schemeClr val="tx1"/>
                    </a:solidFill>
                  </a:rPr>
                  <a:t>element</a:t>
                </a:r>
                <a:r>
                  <a:rPr lang="es-ES" dirty="0">
                    <a:solidFill>
                      <a:schemeClr val="tx1"/>
                    </a:solidFill>
                  </a:rPr>
                  <a:t> y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if</a:t>
                </a:r>
                <a:endParaRPr lang="es-ES" dirty="0" smtClean="0">
                  <a:solidFill>
                    <a:schemeClr val="tx1"/>
                  </a:solidFill>
                </a:endParaRPr>
              </a:p>
              <a:p>
                <a:pPr marL="2286000" lvl="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E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s-E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 + </m:t>
                          </m:r>
                          <m:r>
                            <a:rPr lang="es-E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s-E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es-E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a:rPr lang="es-E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2286000" lvl="5" indent="0">
                  <a:buNone/>
                </a:pP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If δ = 0.1 and L =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{10</a:t>
                </a:r>
                <a:r>
                  <a:rPr lang="en-US" dirty="0">
                    <a:solidFill>
                      <a:schemeClr val="tx1"/>
                    </a:solidFill>
                  </a:rPr>
                  <a:t>, 11, 12, 15, 20, 21, 22, 23, 24,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29}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	→ L’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{10</a:t>
                </a:r>
                <a:r>
                  <a:rPr lang="en-US" dirty="0">
                    <a:solidFill>
                      <a:schemeClr val="tx1"/>
                    </a:solidFill>
                  </a:rPr>
                  <a:t>, 12, 15, 20, 23,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29}</a:t>
                </a:r>
              </a:p>
              <a:p>
                <a:pPr marL="45720" indent="0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	 </a:t>
                </a:r>
                <a:r>
                  <a:rPr lang="en-US" dirty="0">
                    <a:solidFill>
                      <a:schemeClr val="tx1"/>
                    </a:solidFill>
                  </a:rPr>
                  <a:t>&lt;11 approximates 12,  20 approximates 21 and 22,   23 approximates 24&gt;</a:t>
                </a:r>
              </a:p>
              <a:p>
                <a:pPr marL="0" indent="0">
                  <a:buNone/>
                </a:pP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Running time of TRIM = 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Θ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(|L|)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20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Approximation Algorithm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97077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Approx-Subset-Sum(S</a:t>
                </a:r>
                <a:r>
                  <a:rPr lang="en-US" sz="2000" dirty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,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) 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n ← </a:t>
                </a:r>
                <a:r>
                  <a:rPr lang="en-US" sz="2000" dirty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|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S|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L0 ← {0}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for </a:t>
                </a:r>
                <a:r>
                  <a:rPr lang="en-US" sz="2000" dirty="0" err="1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 = 1 to n do </a:t>
                </a:r>
                <a:endParaRPr lang="en-US" sz="2000" dirty="0" smtClean="0">
                  <a:solidFill>
                    <a:schemeClr val="tx1"/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	L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i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 ← 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MergeLists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(L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i-1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 , L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i-1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+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x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i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)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	L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i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 ← Trim(L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i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/</a:t>
                </a:r>
                <a:r>
                  <a:rPr lang="en-US" sz="2000" dirty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2n) </a:t>
                </a:r>
                <a:endParaRPr lang="en-US" sz="2000" dirty="0" smtClean="0">
                  <a:solidFill>
                    <a:schemeClr val="tx1"/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	remove </a:t>
                </a:r>
                <a:r>
                  <a:rPr lang="en-US" sz="2000" dirty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from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L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i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every element greater than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T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return </a:t>
                </a:r>
                <a:r>
                  <a:rPr lang="en-US" sz="2000" dirty="0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the largest element in Ln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970776" cy="4351338"/>
              </a:xfrm>
              <a:blipFill>
                <a:blip r:embed="rId2"/>
                <a:stretch>
                  <a:fillRect l="-96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6662057" y="1825625"/>
            <a:ext cx="58238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5704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2384</TotalTime>
  <Words>1389</Words>
  <Application>Microsoft Office PowerPoint</Application>
  <PresentationFormat>Widescreen</PresentationFormat>
  <Paragraphs>190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Adobe Hebrew</vt:lpstr>
      <vt:lpstr>Arial</vt:lpstr>
      <vt:lpstr>Calibri</vt:lpstr>
      <vt:lpstr>Cambria Math</vt:lpstr>
      <vt:lpstr>Corbel</vt:lpstr>
      <vt:lpstr>Times New Roman</vt:lpstr>
      <vt:lpstr>Basis</vt:lpstr>
      <vt:lpstr>Subset Sum Problem</vt:lpstr>
      <vt:lpstr>Overview</vt:lpstr>
      <vt:lpstr>Applications</vt:lpstr>
      <vt:lpstr>Brute Force Approach</vt:lpstr>
      <vt:lpstr>Dynamic Programming</vt:lpstr>
      <vt:lpstr>Example</vt:lpstr>
      <vt:lpstr>Exact Algorithm</vt:lpstr>
      <vt:lpstr>Approximation algorithm </vt:lpstr>
      <vt:lpstr>Approximation Algorithm</vt:lpstr>
      <vt:lpstr>Time Complexity Analysis</vt:lpstr>
      <vt:lpstr>Example</vt:lpstr>
      <vt:lpstr>Implementation</vt:lpstr>
      <vt:lpstr>Results for N=10</vt:lpstr>
      <vt:lpstr>Results for N= 100</vt:lpstr>
      <vt:lpstr>Results – Approximation algorithm with size of input</vt:lpstr>
      <vt:lpstr>Results - Approximation algorithm with Epsilon </vt:lpstr>
      <vt:lpstr>Conclusion</vt:lpstr>
      <vt:lpstr>Thank 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Subset Sum Problem</dc:title>
  <dc:creator>admin</dc:creator>
  <cp:lastModifiedBy>admin</cp:lastModifiedBy>
  <cp:revision>80</cp:revision>
  <dcterms:created xsi:type="dcterms:W3CDTF">2020-04-27T07:49:53Z</dcterms:created>
  <dcterms:modified xsi:type="dcterms:W3CDTF">2020-05-05T18:30:52Z</dcterms:modified>
</cp:coreProperties>
</file>