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7" r:id="rId2"/>
  </p:sldMasterIdLst>
  <p:notesMasterIdLst>
    <p:notesMasterId r:id="rId26"/>
  </p:notesMasterIdLst>
  <p:handoutMasterIdLst>
    <p:handoutMasterId r:id="rId27"/>
  </p:handoutMasterIdLst>
  <p:sldIdLst>
    <p:sldId id="257" r:id="rId3"/>
    <p:sldId id="267" r:id="rId4"/>
    <p:sldId id="261" r:id="rId5"/>
    <p:sldId id="262" r:id="rId6"/>
    <p:sldId id="263" r:id="rId7"/>
    <p:sldId id="290" r:id="rId8"/>
    <p:sldId id="291" r:id="rId9"/>
    <p:sldId id="264" r:id="rId10"/>
    <p:sldId id="268" r:id="rId11"/>
    <p:sldId id="269" r:id="rId12"/>
    <p:sldId id="270" r:id="rId13"/>
    <p:sldId id="294" r:id="rId14"/>
    <p:sldId id="295" r:id="rId15"/>
    <p:sldId id="296" r:id="rId16"/>
    <p:sldId id="301" r:id="rId17"/>
    <p:sldId id="271" r:id="rId18"/>
    <p:sldId id="272" r:id="rId19"/>
    <p:sldId id="273" r:id="rId20"/>
    <p:sldId id="300" r:id="rId21"/>
    <p:sldId id="292" r:id="rId22"/>
    <p:sldId id="293" r:id="rId23"/>
    <p:sldId id="299" r:id="rId24"/>
    <p:sldId id="298" r:id="rId2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4660"/>
  </p:normalViewPr>
  <p:slideViewPr>
    <p:cSldViewPr>
      <p:cViewPr varScale="1">
        <p:scale>
          <a:sx n="90" d="100"/>
          <a:sy n="90" d="100"/>
        </p:scale>
        <p:origin x="432" y="67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4/24/2016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4/24/2016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460" y="0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map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6922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6C52-3045-4A40-BC5B-B47CC604D1C7}" type="datetime1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357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A154-80F1-4270-938E-6F3AEBBE932B}" type="datetime1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958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6D46-7563-4FD8-9BFE-159E148DD80B}" type="datetime1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9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6600-3724-4CEC-BFC7-0AE817D459B4}" type="datetime1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682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7B58-1A4E-4B21-A9B5-C9AA3D823795}" type="datetime1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344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51B7-01A4-4352-97FE-5E82B521B575}" type="datetime1">
              <a:rPr lang="en-US" smtClean="0"/>
              <a:t>4/24/2016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8615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950F-3D49-467F-A6E8-BE6F2F33AA40}" type="datetime1">
              <a:rPr lang="en-US" smtClean="0"/>
              <a:t>4/24/2016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613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8C83-409A-47F2-A321-2CDE96EB4D0F}" type="datetime1">
              <a:rPr lang="en-US" smtClean="0"/>
              <a:t>4/24/2016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8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4E84-49BF-4F3A-985E-87C565C81281}" type="datetime1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0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95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E2B2-DE4E-4BA1-912B-1371ABFD68D1}" type="datetime1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1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61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35812B2-BD1B-4DB0-9BD9-F523FF02BE87}" type="datetime1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936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8753" y="4515564"/>
            <a:ext cx="7848600" cy="1143000"/>
          </a:xfrm>
          <a:effectLst>
            <a:glow rad="101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Name :  Shravan Kumar Reddy Pochampally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Graduate Student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Central Michigan University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2714" y="1237767"/>
            <a:ext cx="7315198" cy="22098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sz="4800" b="1" dirty="0" smtClean="0"/>
              <a:t>Mobile Application for </a:t>
            </a:r>
            <a:br>
              <a:rPr lang="en-US" sz="4800" b="1" dirty="0" smtClean="0"/>
            </a:br>
            <a:r>
              <a:rPr lang="en-US" sz="4800" b="1" dirty="0" smtClean="0"/>
              <a:t>smart parking</a:t>
            </a:r>
            <a:endParaRPr lang="en-US" sz="4800" b="1" dirty="0"/>
          </a:p>
        </p:txBody>
      </p:sp>
      <p:sp>
        <p:nvSpPr>
          <p:cNvPr id="4" name="Rectangle 3"/>
          <p:cNvSpPr/>
          <p:nvPr/>
        </p:nvSpPr>
        <p:spPr>
          <a:xfrm>
            <a:off x="0" y="168488"/>
            <a:ext cx="12188825" cy="1322479"/>
          </a:xfrm>
          <a:prstGeom prst="rect">
            <a:avLst/>
          </a:prstGeom>
          <a:gradFill flip="none" rotWithShape="1">
            <a:gsLst>
              <a:gs pos="8000">
                <a:schemeClr val="tx1">
                  <a:lumMod val="85000"/>
                  <a:lumOff val="15000"/>
                </a:schemeClr>
              </a:gs>
              <a:gs pos="62000">
                <a:schemeClr val="tx2">
                  <a:lumMod val="60000"/>
                  <a:lumOff val="40000"/>
                </a:schemeClr>
              </a:gs>
              <a:gs pos="84000">
                <a:schemeClr val="accent3">
                  <a:lumMod val="6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396512" y="810577"/>
            <a:ext cx="1020443" cy="88869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3344060" y="807215"/>
            <a:ext cx="1020443" cy="88869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6448416" y="824024"/>
            <a:ext cx="1020443" cy="88869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9552772" y="824024"/>
            <a:ext cx="1020443" cy="88869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/>
          <p:cNvSpPr/>
          <p:nvPr/>
        </p:nvSpPr>
        <p:spPr>
          <a:xfrm>
            <a:off x="12073871" y="827452"/>
            <a:ext cx="114954" cy="97756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558" y="915879"/>
            <a:ext cx="1057984" cy="5951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994" y="2776315"/>
            <a:ext cx="961804" cy="5076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955" y="258768"/>
            <a:ext cx="874367" cy="4615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78188" y="834028"/>
            <a:ext cx="1133856" cy="7236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5" y="2098876"/>
            <a:ext cx="831565" cy="5743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93" y="2162453"/>
            <a:ext cx="392277" cy="39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1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400"/>
                            </p:stCondLst>
                            <p:childTnLst>
                              <p:par>
                                <p:cTn id="26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111 -0.40671 L 0.24055 -0.40671 C 0.13258 -0.40671 4.88408E-6 -0.29467 4.88408E-6 -0.20347 L 4.88408E-6 -4.44444E-6 " pathEditMode="relative" rAng="0" ptsTypes="AAAA">
                                      <p:cBhvr>
                                        <p:cTn id="2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56" y="2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400"/>
                            </p:stCondLst>
                            <p:childTnLst>
                              <p:par>
                                <p:cTn id="29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8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8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8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1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7614" y="2491580"/>
            <a:ext cx="9753600" cy="3680619"/>
          </a:xfrm>
        </p:spPr>
        <p:txBody>
          <a:bodyPr/>
          <a:lstStyle/>
          <a:p>
            <a:pPr marL="45720" indent="0">
              <a:buNone/>
            </a:pPr>
            <a:r>
              <a:rPr lang="en-US" b="1" dirty="0"/>
              <a:t>Administrator module:</a:t>
            </a:r>
            <a:endParaRPr lang="en-US" dirty="0"/>
          </a:p>
          <a:p>
            <a:r>
              <a:rPr lang="en-US" dirty="0"/>
              <a:t>In this module administrator can extend the application support to various locations, by adding/editing the specific parking </a:t>
            </a:r>
            <a:r>
              <a:rPr lang="en-US" dirty="0" smtClean="0"/>
              <a:t>locations to </a:t>
            </a:r>
            <a:r>
              <a:rPr lang="en-US" dirty="0"/>
              <a:t>cater the needs of their users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Admin can also restrict user access to application in specific scenarios like payment defaults, violations to terms &amp; conditions.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7612" y="1137546"/>
            <a:ext cx="9753600" cy="913896"/>
          </a:xfrm>
        </p:spPr>
        <p:txBody>
          <a:bodyPr/>
          <a:lstStyle/>
          <a:p>
            <a:r>
              <a:rPr lang="en-US" b="1" dirty="0" smtClean="0"/>
              <a:t>modules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-46952"/>
            <a:ext cx="12188825" cy="109295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396512" y="488089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3344060" y="484727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6448416" y="501536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9552772" y="501536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12073871" y="505735"/>
            <a:ext cx="114954" cy="80790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682" y="506255"/>
            <a:ext cx="794879" cy="5961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94648" y="-34252"/>
            <a:ext cx="798591" cy="4918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135" y="20948"/>
            <a:ext cx="722617" cy="38142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-46952"/>
            <a:ext cx="12188825" cy="109295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396512" y="488089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3344060" y="484727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ectangle 15"/>
          <p:cNvSpPr>
            <a:spLocks/>
          </p:cNvSpPr>
          <p:nvPr/>
        </p:nvSpPr>
        <p:spPr>
          <a:xfrm>
            <a:off x="6448416" y="501536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/>
          <p:cNvSpPr>
            <a:spLocks/>
          </p:cNvSpPr>
          <p:nvPr/>
        </p:nvSpPr>
        <p:spPr>
          <a:xfrm>
            <a:off x="9552772" y="501536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ectangle 17"/>
          <p:cNvSpPr/>
          <p:nvPr/>
        </p:nvSpPr>
        <p:spPr>
          <a:xfrm>
            <a:off x="12073871" y="505735"/>
            <a:ext cx="114954" cy="80790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1" y="506255"/>
            <a:ext cx="794879" cy="59615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00028" y="-34252"/>
            <a:ext cx="798591" cy="49183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683" y="20948"/>
            <a:ext cx="722617" cy="38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1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7614" y="2491580"/>
            <a:ext cx="9753600" cy="3680619"/>
          </a:xfrm>
        </p:spPr>
        <p:txBody>
          <a:bodyPr/>
          <a:lstStyle/>
          <a:p>
            <a:pPr marL="45720" indent="0">
              <a:buNone/>
            </a:pPr>
            <a:r>
              <a:rPr lang="en-US" b="1" dirty="0"/>
              <a:t>Reports module: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Reports of daily, weekly or monthly parking sessions can be generated using mobile </a:t>
            </a:r>
            <a:r>
              <a:rPr lang="en-US" dirty="0" smtClean="0"/>
              <a:t>application. </a:t>
            </a:r>
            <a:r>
              <a:rPr lang="en-US" dirty="0"/>
              <a:t>This includes payment activity as well.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7612" y="1137546"/>
            <a:ext cx="9753600" cy="913896"/>
          </a:xfrm>
        </p:spPr>
        <p:txBody>
          <a:bodyPr/>
          <a:lstStyle/>
          <a:p>
            <a:r>
              <a:rPr lang="en-US" b="1" dirty="0" smtClean="0"/>
              <a:t>modules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-46952"/>
            <a:ext cx="12188825" cy="109295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396512" y="488089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3344060" y="484727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6448416" y="501536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9552772" y="501536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12073871" y="505735"/>
            <a:ext cx="114954" cy="80790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682" y="506255"/>
            <a:ext cx="794879" cy="5961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94648" y="-34252"/>
            <a:ext cx="798591" cy="4918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135" y="20948"/>
            <a:ext cx="722617" cy="38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5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7612" y="1137546"/>
            <a:ext cx="9753600" cy="913896"/>
          </a:xfrm>
        </p:spPr>
        <p:txBody>
          <a:bodyPr/>
          <a:lstStyle/>
          <a:p>
            <a:r>
              <a:rPr lang="en-US" b="1" dirty="0" smtClean="0"/>
              <a:t>User interface screen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-46952"/>
            <a:ext cx="12188825" cy="109295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396512" y="488089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3344060" y="484727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6448416" y="501536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9552772" y="501536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12073871" y="505735"/>
            <a:ext cx="114954" cy="80790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682" y="506255"/>
            <a:ext cx="794879" cy="5961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94648" y="-34252"/>
            <a:ext cx="798591" cy="4918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135" y="20948"/>
            <a:ext cx="722617" cy="381429"/>
          </a:xfrm>
          <a:prstGeom prst="rect">
            <a:avLst/>
          </a:prstGeom>
        </p:spPr>
      </p:pic>
      <p:sp>
        <p:nvSpPr>
          <p:cNvPr id="21" name="Rectangle 20"/>
          <p:cNvSpPr>
            <a:spLocks noChangeAspect="1" noChangeArrowheads="1"/>
          </p:cNvSpPr>
          <p:nvPr/>
        </p:nvSpPr>
        <p:spPr bwMode="auto">
          <a:xfrm>
            <a:off x="2291407" y="2538660"/>
            <a:ext cx="1975527" cy="271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2" name="Rectangle 21"/>
          <p:cNvSpPr>
            <a:spLocks noChangeAspect="1" noChangeArrowheads="1"/>
          </p:cNvSpPr>
          <p:nvPr/>
        </p:nvSpPr>
        <p:spPr bwMode="auto">
          <a:xfrm>
            <a:off x="2267549" y="2538660"/>
            <a:ext cx="2023245" cy="269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pic>
        <p:nvPicPr>
          <p:cNvPr id="2059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530" y="2743846"/>
            <a:ext cx="2120590" cy="316163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1523632" y="2363196"/>
            <a:ext cx="1221263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Authentication Module: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 flipV="1">
            <a:off x="2247682" y="3008559"/>
            <a:ext cx="1221263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 flipV="1">
            <a:off x="-1815525" y="4255397"/>
            <a:ext cx="1221263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          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 flipV="1">
            <a:off x="2247682" y="8399709"/>
            <a:ext cx="1221263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  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1720244" y="5938712"/>
            <a:ext cx="2170588" cy="333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Figure 1: Login Screen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1547444" y="5849812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3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521" y="2693826"/>
            <a:ext cx="2131087" cy="32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 Box 15"/>
          <p:cNvSpPr txBox="1">
            <a:spLocks noChangeArrowheads="1"/>
          </p:cNvSpPr>
          <p:nvPr/>
        </p:nvSpPr>
        <p:spPr bwMode="auto">
          <a:xfrm>
            <a:off x="6042930" y="5938712"/>
            <a:ext cx="2222976" cy="333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Figure 2: New Registration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71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7612" y="1137546"/>
            <a:ext cx="9753600" cy="913896"/>
          </a:xfrm>
        </p:spPr>
        <p:txBody>
          <a:bodyPr/>
          <a:lstStyle/>
          <a:p>
            <a:r>
              <a:rPr lang="en-US" b="1" dirty="0"/>
              <a:t>User interface screen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46952"/>
            <a:ext cx="12188825" cy="109295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396512" y="488089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3344060" y="484727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6448416" y="501536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9552772" y="501536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12073871" y="505735"/>
            <a:ext cx="114954" cy="80790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682" y="506255"/>
            <a:ext cx="794879" cy="5961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94648" y="-34252"/>
            <a:ext cx="798591" cy="4918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135" y="20948"/>
            <a:ext cx="722617" cy="381429"/>
          </a:xfrm>
          <a:prstGeom prst="rect">
            <a:avLst/>
          </a:prstGeom>
        </p:spPr>
      </p:pic>
      <p:sp>
        <p:nvSpPr>
          <p:cNvPr id="13" name="Rectangle 12"/>
          <p:cNvSpPr>
            <a:spLocks noChangeAspect="1" noChangeArrowheads="1"/>
          </p:cNvSpPr>
          <p:nvPr/>
        </p:nvSpPr>
        <p:spPr bwMode="auto">
          <a:xfrm>
            <a:off x="1416955" y="2251142"/>
            <a:ext cx="20764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pic>
        <p:nvPicPr>
          <p:cNvPr id="3075" name="Picture 21" descr="Screenshot_2016-03-30-14-18-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906" y="2663886"/>
            <a:ext cx="2082800" cy="309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>
            <a:spLocks noChangeAspect="1" noChangeArrowheads="1"/>
          </p:cNvSpPr>
          <p:nvPr/>
        </p:nvSpPr>
        <p:spPr bwMode="auto">
          <a:xfrm>
            <a:off x="1416955" y="2251142"/>
            <a:ext cx="208597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8191906" y="5715000"/>
            <a:ext cx="20828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Figure 5: Menu for selecting other features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1416955" y="5532505"/>
            <a:ext cx="2078038" cy="333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Figure 3: Parking lot selection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1416955" y="2251142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Parking Module: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1416955" y="5470592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			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1416955" y="5470592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1416955" y="10928417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1416955" y="10928417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228" y="2602923"/>
            <a:ext cx="2033347" cy="2908460"/>
          </a:xfrm>
          <a:prstGeom prst="rect">
            <a:avLst/>
          </a:prstGeom>
        </p:spPr>
      </p:pic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4816141" y="5605393"/>
            <a:ext cx="2078038" cy="36933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Figure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4:</a:t>
            </a:r>
            <a:r>
              <a:rPr kumimoji="0" lang="en-US" altLang="en-US" sz="12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GPS location of</a:t>
            </a:r>
            <a:r>
              <a:rPr kumimoji="0" lang="en-US" altLang="en-US" sz="12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parking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110" y="2602923"/>
            <a:ext cx="2073069" cy="299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2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7612" y="1137546"/>
            <a:ext cx="9753600" cy="913896"/>
          </a:xfrm>
        </p:spPr>
        <p:txBody>
          <a:bodyPr/>
          <a:lstStyle/>
          <a:p>
            <a:r>
              <a:rPr lang="en-US" b="1" dirty="0"/>
              <a:t>User interface screen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46952"/>
            <a:ext cx="12188825" cy="109295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396512" y="488089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3344060" y="484727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6448416" y="501536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9552772" y="501536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12073871" y="505735"/>
            <a:ext cx="114954" cy="80790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682" y="506255"/>
            <a:ext cx="794879" cy="5961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94648" y="-34252"/>
            <a:ext cx="798591" cy="4918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135" y="20948"/>
            <a:ext cx="722617" cy="381429"/>
          </a:xfrm>
          <a:prstGeom prst="rect">
            <a:avLst/>
          </a:prstGeom>
        </p:spPr>
      </p:pic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1598612" y="5686425"/>
            <a:ext cx="2004060" cy="18466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spAutoFit/>
          </a:bodyPr>
          <a:lstStyle/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1200" i="1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Lucida Sans" panose="020B0602030504020204" pitchFamily="34" charset="0"/>
              </a:rPr>
              <a:t>Figure </a:t>
            </a:r>
            <a:r>
              <a:rPr lang="en-US" sz="1200" i="1" dirty="0" smtClean="0"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Lucida Sans" panose="020B0602030504020204" pitchFamily="34" charset="0"/>
              </a:rPr>
              <a:t>6: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Lucida Sans" panose="020B0602030504020204" pitchFamily="34" charset="0"/>
              </a:rPr>
              <a:t>Parking session timer</a:t>
            </a:r>
          </a:p>
        </p:txBody>
      </p:sp>
      <p:pic>
        <p:nvPicPr>
          <p:cNvPr id="26" name="Picture 2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98612" y="2590800"/>
            <a:ext cx="2095500" cy="301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26" descr="C:\Users\shravankumarreddy\AppData\Local\Microsoft\Windows\INetCache\Content.Word\Screenshot_2016-03-30-14-27-16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407" y="2594123"/>
            <a:ext cx="2152650" cy="290449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5266997" y="5745480"/>
            <a:ext cx="2004060" cy="18466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spAutoFit/>
          </a:bodyPr>
          <a:lstStyle/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1200" i="1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Lucida Sans" panose="020B0602030504020204" pitchFamily="34" charset="0"/>
              </a:rPr>
              <a:t>Figure </a:t>
            </a:r>
            <a:r>
              <a:rPr lang="en-US" sz="1200" i="1" dirty="0" smtClean="0"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Lucida Sans" panose="020B0602030504020204" pitchFamily="34" charset="0"/>
              </a:rPr>
              <a:t>7: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Lucida Sans" panose="020B0602030504020204" pitchFamily="34" charset="0"/>
              </a:rPr>
              <a:t>Tracking parking spot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9066212" y="5657850"/>
            <a:ext cx="2095500" cy="18466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spAutoFit/>
          </a:bodyPr>
          <a:lstStyle/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1200" i="1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Lucida Sans" panose="020B0602030504020204" pitchFamily="34" charset="0"/>
              </a:rPr>
              <a:t>Figure </a:t>
            </a:r>
            <a:r>
              <a:rPr lang="en-US" sz="1200" i="1" dirty="0" smtClean="0"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Lucida Sans" panose="020B0602030504020204" pitchFamily="34" charset="0"/>
              </a:rPr>
              <a:t>9: Availability of slots</a:t>
            </a:r>
            <a:endParaRPr lang="en-US" sz="1200" i="1" dirty="0">
              <a:effectLst/>
              <a:latin typeface="Times New Roman" panose="02020603050405020304" pitchFamily="18" charset="0"/>
              <a:ea typeface="Arial Unicode MS" panose="020B0604020202020204" pitchFamily="34" charset="-128"/>
              <a:cs typeface="Lucida Sans" panose="020B0602030504020204" pitchFamily="34" charset="0"/>
            </a:endParaRPr>
          </a:p>
        </p:txBody>
      </p:sp>
      <p:pic>
        <p:nvPicPr>
          <p:cNvPr id="18" name="Picture 17" descr="C:\Users\chana\AppData\Local\Microsoft\Windows\INetCache\Content.Word\AVAILABILITY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739" y="2586945"/>
            <a:ext cx="2127250" cy="30600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790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7612" y="1137546"/>
            <a:ext cx="9753600" cy="913896"/>
          </a:xfrm>
        </p:spPr>
        <p:txBody>
          <a:bodyPr/>
          <a:lstStyle/>
          <a:p>
            <a:r>
              <a:rPr lang="en-US" b="1" dirty="0"/>
              <a:t>User interface screen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46952"/>
            <a:ext cx="12188825" cy="109295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396512" y="488089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3344060" y="484727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6448416" y="501536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9552772" y="501536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12073871" y="505735"/>
            <a:ext cx="114954" cy="80790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682" y="506255"/>
            <a:ext cx="794879" cy="5961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94648" y="-34252"/>
            <a:ext cx="798591" cy="4918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135" y="20948"/>
            <a:ext cx="722617" cy="381429"/>
          </a:xfrm>
          <a:prstGeom prst="rect">
            <a:avLst/>
          </a:prstGeom>
        </p:spPr>
      </p:pic>
      <p:pic>
        <p:nvPicPr>
          <p:cNvPr id="29" name="Picture 28" descr="C:\Users\shravankumarreddy\AppData\Local\Microsoft\Windows\INetCache\Content.Word\Screenshot_2016-03-30-14-31-55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686" y="2622550"/>
            <a:ext cx="2095501" cy="298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1350395" y="5657850"/>
            <a:ext cx="20955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spAutoFit/>
          </a:bodyPr>
          <a:lstStyle/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1200" i="1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Lucida Sans" panose="020B0602030504020204" pitchFamily="34" charset="0"/>
              </a:rPr>
              <a:t>Figure </a:t>
            </a:r>
            <a:r>
              <a:rPr lang="en-US" sz="1200" i="1" dirty="0" smtClean="0"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Lucida Sans" panose="020B0602030504020204" pitchFamily="34" charset="0"/>
              </a:rPr>
              <a:t>8: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Lucida Sans" panose="020B0602030504020204" pitchFamily="34" charset="0"/>
              </a:rPr>
              <a:t>User reports by Location</a:t>
            </a:r>
          </a:p>
        </p:txBody>
      </p:sp>
    </p:spTree>
    <p:extLst>
      <p:ext uri="{BB962C8B-B14F-4D97-AF65-F5344CB8AC3E}">
        <p14:creationId xmlns:p14="http://schemas.microsoft.com/office/powerpoint/2010/main" val="321884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7614" y="2250184"/>
            <a:ext cx="9753600" cy="3922015"/>
          </a:xfrm>
        </p:spPr>
        <p:txBody>
          <a:bodyPr/>
          <a:lstStyle/>
          <a:p>
            <a:r>
              <a:rPr lang="en-US" sz="1600" dirty="0"/>
              <a:t>The smart parking application has two components, the </a:t>
            </a:r>
            <a:r>
              <a:rPr lang="en-US" sz="1600" b="1" dirty="0"/>
              <a:t>application and database.</a:t>
            </a:r>
            <a:r>
              <a:rPr lang="en-US" sz="1600" dirty="0"/>
              <a:t> The application has two types of users they are the </a:t>
            </a:r>
            <a:r>
              <a:rPr lang="en-US" sz="1600" b="1" dirty="0"/>
              <a:t>User and the Admin</a:t>
            </a:r>
            <a:r>
              <a:rPr lang="en-US" sz="1600" dirty="0"/>
              <a:t>. </a:t>
            </a:r>
            <a:endParaRPr lang="en-US" sz="1600" dirty="0" smtClean="0"/>
          </a:p>
          <a:p>
            <a:pPr marL="45720" indent="0">
              <a:buNone/>
            </a:pPr>
            <a:r>
              <a:rPr lang="en-US" sz="1600" b="1" u="sng" dirty="0" smtClean="0"/>
              <a:t>User Login:</a:t>
            </a:r>
            <a:endParaRPr lang="en-US" sz="2000" b="1" u="sng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7612" y="1137546"/>
            <a:ext cx="9753600" cy="913896"/>
          </a:xfrm>
        </p:spPr>
        <p:txBody>
          <a:bodyPr/>
          <a:lstStyle/>
          <a:p>
            <a:r>
              <a:rPr lang="en-US" b="1" dirty="0" smtClean="0"/>
              <a:t>Implementation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" y="-101600"/>
            <a:ext cx="12188825" cy="1202254"/>
          </a:xfrm>
          <a:prstGeom prst="rect">
            <a:avLst/>
          </a:prstGeom>
          <a:gradFill flip="none" rotWithShape="1">
            <a:gsLst>
              <a:gs pos="2000">
                <a:schemeClr val="bg2">
                  <a:lumMod val="10000"/>
                </a:schemeClr>
              </a:gs>
              <a:gs pos="7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86000">
                <a:schemeClr val="accent1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396512" y="441595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3344060" y="438233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6448416" y="455042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9552772" y="455042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12073871" y="505735"/>
            <a:ext cx="114954" cy="80790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516" y="487972"/>
            <a:ext cx="448689" cy="3365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288189" y="487972"/>
            <a:ext cx="545449" cy="3359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32088" y="540524"/>
            <a:ext cx="493558" cy="260522"/>
          </a:xfrm>
          <a:prstGeom prst="rect">
            <a:avLst/>
          </a:prstGeom>
        </p:spPr>
      </p:pic>
      <p:pic>
        <p:nvPicPr>
          <p:cNvPr id="13" name="Picture 12" descr="C:\Users\shravankumarreddy\AppData\Local\Microsoft\Windows\INetCache\Content.Word\1 (2) (2)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662" y="3255620"/>
            <a:ext cx="6159090" cy="317172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/>
          <p:cNvSpPr/>
          <p:nvPr/>
        </p:nvSpPr>
        <p:spPr>
          <a:xfrm>
            <a:off x="2894017" y="835902"/>
            <a:ext cx="45719" cy="255150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/>
          <p:cNvSpPr/>
          <p:nvPr/>
        </p:nvSpPr>
        <p:spPr>
          <a:xfrm>
            <a:off x="3526863" y="833319"/>
            <a:ext cx="45719" cy="255150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ectangle 15"/>
          <p:cNvSpPr/>
          <p:nvPr/>
        </p:nvSpPr>
        <p:spPr>
          <a:xfrm>
            <a:off x="4255285" y="833318"/>
            <a:ext cx="45719" cy="255150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/>
          <p:cNvSpPr/>
          <p:nvPr/>
        </p:nvSpPr>
        <p:spPr>
          <a:xfrm>
            <a:off x="4919127" y="830735"/>
            <a:ext cx="45719" cy="255150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ectangle 19"/>
          <p:cNvSpPr/>
          <p:nvPr/>
        </p:nvSpPr>
        <p:spPr>
          <a:xfrm>
            <a:off x="5510648" y="830702"/>
            <a:ext cx="45719" cy="255150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/>
          <p:cNvSpPr/>
          <p:nvPr/>
        </p:nvSpPr>
        <p:spPr>
          <a:xfrm>
            <a:off x="6143494" y="834558"/>
            <a:ext cx="45719" cy="255150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Rectangle 21"/>
          <p:cNvSpPr/>
          <p:nvPr/>
        </p:nvSpPr>
        <p:spPr>
          <a:xfrm>
            <a:off x="6871916" y="830738"/>
            <a:ext cx="45719" cy="255150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/>
          <p:cNvSpPr/>
          <p:nvPr/>
        </p:nvSpPr>
        <p:spPr>
          <a:xfrm>
            <a:off x="7504762" y="828155"/>
            <a:ext cx="45719" cy="255150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Rectangle 24"/>
          <p:cNvSpPr/>
          <p:nvPr/>
        </p:nvSpPr>
        <p:spPr>
          <a:xfrm>
            <a:off x="8127271" y="830737"/>
            <a:ext cx="45719" cy="255150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Rectangle 25"/>
          <p:cNvSpPr/>
          <p:nvPr/>
        </p:nvSpPr>
        <p:spPr>
          <a:xfrm>
            <a:off x="8855693" y="830736"/>
            <a:ext cx="45719" cy="255150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/>
          <p:cNvSpPr/>
          <p:nvPr/>
        </p:nvSpPr>
        <p:spPr>
          <a:xfrm>
            <a:off x="9488539" y="828153"/>
            <a:ext cx="45719" cy="255150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/>
          <p:cNvSpPr/>
          <p:nvPr/>
        </p:nvSpPr>
        <p:spPr>
          <a:xfrm>
            <a:off x="10111056" y="828120"/>
            <a:ext cx="45719" cy="255150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/>
          <p:cNvSpPr/>
          <p:nvPr/>
        </p:nvSpPr>
        <p:spPr>
          <a:xfrm>
            <a:off x="10743902" y="831976"/>
            <a:ext cx="45719" cy="255150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/>
          <p:cNvSpPr/>
          <p:nvPr/>
        </p:nvSpPr>
        <p:spPr>
          <a:xfrm>
            <a:off x="11472324" y="828156"/>
            <a:ext cx="45719" cy="255150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/>
          <p:cNvSpPr/>
          <p:nvPr/>
        </p:nvSpPr>
        <p:spPr>
          <a:xfrm>
            <a:off x="12105170" y="825573"/>
            <a:ext cx="45719" cy="255150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17002" y="553442"/>
            <a:ext cx="493558" cy="26052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6814" y="543451"/>
            <a:ext cx="493558" cy="26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9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3 -1.85185E-6 L -0.00573 0.00023 C 0.00703 -0.00254 0.00794 -0.0044 0.02201 -1.85185E-6 C 0.02474 0.00093 0.02722 0.00463 0.03034 0.00486 L 0.05652 0.00741 L 0.12477 0.00486 C 0.12607 0.00486 0.12737 0.00301 0.12894 0.00255 C 0.13219 0.00139 0.13532 0.0007 0.13858 -1.85185E-6 L 0.2386 0.00255 C 0.27767 0.00255 0.31649 0.00209 0.35517 -1.85185E-6 C 0.36194 -0.00046 0.37483 -0.00486 0.37483 -0.00463 C 0.37874 0.01644 0.37614 -0.00023 0.37614 0.04699 L 0.37614 0.04722 " pathEditMode="relative" rAng="0" ptsTypes="AAAAAAAAAAAAA">
                                      <p:cBhvr>
                                        <p:cTn id="6" dur="8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33" y="21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01 1.85185E-6 L 0.02501 0.00023 C 0.03777 -0.00255 0.03908 -0.0044 0.05275 1.85185E-6 C 0.05562 0.00092 0.05809 0.00463 0.06109 0.00486 L 0.08753 0.00741 L 0.15551 0.00486 C 0.15695 0.00486 0.15825 0.00301 0.15968 0.00254 C 0.16294 0.00139 0.16606 0.00069 0.16932 1.85185E-6 L 0.26948 0.00254 C 0.30842 0.00254 0.34723 0.00208 0.38591 1.85185E-6 C 0.39269 -0.00046 0.40558 -0.00486 0.40558 -0.00463 C 0.40949 0.01643 0.40688 -0.00023 0.40688 0.04699 L 0.40688 0.04722 " pathEditMode="relative" rAng="0" ptsTypes="AAAAAAAAAAAAA">
                                      <p:cBhvr>
                                        <p:cTn id="8" dur="8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33" y="210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994 -1.85185E-6 L 0.06994 0.00023 C 0.0827 -0.00254 0.084 -0.0044 0.09768 -1.85185E-6 C 0.10054 0.00093 0.10302 0.00463 0.10601 0.00486 L 0.13245 0.00741 L 0.20044 0.00486 C 0.20187 0.00486 0.20318 0.00301 0.20461 0.00255 C 0.20786 0.00139 0.21112 0.0007 0.21438 -1.85185E-6 L 0.3144 0.00255 C 0.35334 0.00255 0.39216 0.00209 0.43084 -1.85185E-6 C 0.43761 -0.00046 0.45051 -0.00486 0.45051 -0.00463 C 0.45441 0.01644 0.45181 -0.00023 0.45181 0.04699 L 0.45181 0.04722 " pathEditMode="relative" rAng="0" ptsTypes="AAAAAAAAAAAAA">
                                      <p:cBhvr>
                                        <p:cTn id="10" dur="8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33" y="210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472 4.81481E-6 L 0.10472 0.00023 C 0.11748 -0.00255 0.11878 -0.0044 0.13246 4.81481E-6 C 0.13532 0.00092 0.1378 0.00462 0.14079 0.00486 L 0.16723 0.0074 L 0.23522 0.00486 C 0.23665 0.00486 0.23795 0.003 0.23939 0.00254 C 0.24264 0.00138 0.2459 0.00069 0.24915 4.81481E-6 L 0.34918 0.00254 C 0.38812 0.00254 0.42693 0.00208 0.46588 4.81481E-6 C 0.47239 -0.00047 0.48528 -0.00487 0.48528 -0.00463 C 0.48932 0.01643 0.48672 -0.00024 0.48672 0.04699 L 0.48672 0.04722 " pathEditMode="relative" rAng="0" ptsTypes="AAAAAAAAAAAAA">
                                      <p:cBhvr>
                                        <p:cTn id="12" dur="8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33" y="210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644 -0.00255 L -0.11644 -0.00232 C -0.10367 -0.00509 -0.10237 -0.00695 -0.0887 -0.00255 C -0.08583 -0.00162 -0.08336 0.00208 -0.08036 0.00231 L -0.05392 0.00486 L 0.01407 0.00231 C 0.0155 0.00231 0.0168 0.00046 0.01823 1.48148E-6 C 0.02149 -0.00116 0.02475 -0.00185 0.028 -0.00255 L 0.12803 1.48148E-6 C 0.16697 1.48148E-6 0.20578 -0.00046 0.24473 -0.00255 C 0.25124 -0.00301 0.26413 -0.00741 0.26413 -0.00718 C 0.26817 0.01389 0.26556 -0.00278 0.26556 0.04444 L 0.26556 0.04467 " pathEditMode="relative" rAng="0" ptsTypes="AAAAAAAAAAAAA">
                                      <p:cBhvr>
                                        <p:cTn id="14" dur="8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33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3212" y="2514600"/>
            <a:ext cx="5199442" cy="3815957"/>
          </a:xfrm>
        </p:spPr>
        <p:txBody>
          <a:bodyPr>
            <a:normAutofit fontScale="55000" lnSpcReduction="20000"/>
          </a:bodyPr>
          <a:lstStyle/>
          <a:p>
            <a:pPr marL="45720" indent="0">
              <a:buNone/>
            </a:pPr>
            <a:r>
              <a:rPr lang="en-US" sz="2900" b="1" u="sng" dirty="0" smtClean="0"/>
              <a:t>Admin login:</a:t>
            </a:r>
          </a:p>
          <a:p>
            <a:pPr marL="45720" indent="0">
              <a:buNone/>
            </a:pPr>
            <a:r>
              <a:rPr lang="en-US" b="1" dirty="0"/>
              <a:t>Add Location: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The administrator can add new parking location by specifying price per hour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b="1" dirty="0"/>
              <a:t>Block User: 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The users can be restricted to access the application, if he/she violates the terms and conditions like payment failures etc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b="1" dirty="0"/>
              <a:t>Un-Block User: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This is to unblock the blocked users to allow access to the application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b="1" dirty="0"/>
              <a:t>Reports: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The transactions of all the users can be generated by daily figures, weekly, monthly and between From date and To date period.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7612" y="1137546"/>
            <a:ext cx="9753600" cy="913896"/>
          </a:xfrm>
        </p:spPr>
        <p:txBody>
          <a:bodyPr/>
          <a:lstStyle/>
          <a:p>
            <a:r>
              <a:rPr lang="en-US" b="1" dirty="0"/>
              <a:t>Implementation</a:t>
            </a:r>
          </a:p>
        </p:txBody>
      </p:sp>
      <p:pic>
        <p:nvPicPr>
          <p:cNvPr id="14" name="Picture 13" descr="3 (2)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654" y="2209800"/>
            <a:ext cx="6556929" cy="3962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/>
        </p:nvSpPr>
        <p:spPr>
          <a:xfrm>
            <a:off x="1" y="-101600"/>
            <a:ext cx="12188825" cy="1202254"/>
          </a:xfrm>
          <a:prstGeom prst="rect">
            <a:avLst/>
          </a:prstGeom>
          <a:gradFill flip="none" rotWithShape="1">
            <a:gsLst>
              <a:gs pos="2000">
                <a:schemeClr val="bg2">
                  <a:lumMod val="10000"/>
                </a:schemeClr>
              </a:gs>
              <a:gs pos="7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86000">
                <a:schemeClr val="accent1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ectangle 15"/>
          <p:cNvSpPr>
            <a:spLocks/>
          </p:cNvSpPr>
          <p:nvPr/>
        </p:nvSpPr>
        <p:spPr>
          <a:xfrm>
            <a:off x="396512" y="441595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/>
          <p:cNvSpPr>
            <a:spLocks/>
          </p:cNvSpPr>
          <p:nvPr/>
        </p:nvSpPr>
        <p:spPr>
          <a:xfrm>
            <a:off x="3344060" y="438233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ectangle 17"/>
          <p:cNvSpPr>
            <a:spLocks/>
          </p:cNvSpPr>
          <p:nvPr/>
        </p:nvSpPr>
        <p:spPr>
          <a:xfrm>
            <a:off x="6448416" y="455042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/>
          <p:cNvSpPr>
            <a:spLocks/>
          </p:cNvSpPr>
          <p:nvPr/>
        </p:nvSpPr>
        <p:spPr>
          <a:xfrm>
            <a:off x="9552772" y="455042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ectangle 19"/>
          <p:cNvSpPr/>
          <p:nvPr/>
        </p:nvSpPr>
        <p:spPr>
          <a:xfrm>
            <a:off x="12073871" y="505735"/>
            <a:ext cx="114954" cy="80790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562" y="806554"/>
            <a:ext cx="448689" cy="33651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2932092" y="806026"/>
            <a:ext cx="545449" cy="33592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52369" y="858578"/>
            <a:ext cx="493558" cy="260522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2894017" y="835902"/>
            <a:ext cx="45719" cy="255150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Rectangle 24"/>
          <p:cNvSpPr/>
          <p:nvPr/>
        </p:nvSpPr>
        <p:spPr>
          <a:xfrm>
            <a:off x="3526863" y="833319"/>
            <a:ext cx="45719" cy="255150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Rectangle 25"/>
          <p:cNvSpPr/>
          <p:nvPr/>
        </p:nvSpPr>
        <p:spPr>
          <a:xfrm>
            <a:off x="4255285" y="833318"/>
            <a:ext cx="45719" cy="255150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/>
          <p:cNvSpPr/>
          <p:nvPr/>
        </p:nvSpPr>
        <p:spPr>
          <a:xfrm>
            <a:off x="4919127" y="830735"/>
            <a:ext cx="45719" cy="255150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/>
          <p:cNvSpPr/>
          <p:nvPr/>
        </p:nvSpPr>
        <p:spPr>
          <a:xfrm>
            <a:off x="5510648" y="830702"/>
            <a:ext cx="45719" cy="255150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/>
          <p:cNvSpPr/>
          <p:nvPr/>
        </p:nvSpPr>
        <p:spPr>
          <a:xfrm>
            <a:off x="6143494" y="834558"/>
            <a:ext cx="45719" cy="255150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/>
          <p:cNvSpPr/>
          <p:nvPr/>
        </p:nvSpPr>
        <p:spPr>
          <a:xfrm>
            <a:off x="6871916" y="830738"/>
            <a:ext cx="45719" cy="255150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/>
          <p:cNvSpPr/>
          <p:nvPr/>
        </p:nvSpPr>
        <p:spPr>
          <a:xfrm>
            <a:off x="7504762" y="828155"/>
            <a:ext cx="45719" cy="255150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/>
          <p:cNvSpPr/>
          <p:nvPr/>
        </p:nvSpPr>
        <p:spPr>
          <a:xfrm>
            <a:off x="8127271" y="830737"/>
            <a:ext cx="45719" cy="255150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/>
          <p:cNvSpPr/>
          <p:nvPr/>
        </p:nvSpPr>
        <p:spPr>
          <a:xfrm>
            <a:off x="8855693" y="830736"/>
            <a:ext cx="45719" cy="255150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/>
          <p:cNvSpPr/>
          <p:nvPr/>
        </p:nvSpPr>
        <p:spPr>
          <a:xfrm>
            <a:off x="9488539" y="828153"/>
            <a:ext cx="45719" cy="255150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ectangle 34"/>
          <p:cNvSpPr/>
          <p:nvPr/>
        </p:nvSpPr>
        <p:spPr>
          <a:xfrm>
            <a:off x="10111056" y="828120"/>
            <a:ext cx="45719" cy="255150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 35"/>
          <p:cNvSpPr/>
          <p:nvPr/>
        </p:nvSpPr>
        <p:spPr>
          <a:xfrm>
            <a:off x="10743902" y="831976"/>
            <a:ext cx="45719" cy="255150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Rectangle 36"/>
          <p:cNvSpPr/>
          <p:nvPr/>
        </p:nvSpPr>
        <p:spPr>
          <a:xfrm>
            <a:off x="11472324" y="828156"/>
            <a:ext cx="45719" cy="255150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ectangle 37"/>
          <p:cNvSpPr/>
          <p:nvPr/>
        </p:nvSpPr>
        <p:spPr>
          <a:xfrm>
            <a:off x="12105170" y="825573"/>
            <a:ext cx="45719" cy="255150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37283" y="871496"/>
            <a:ext cx="493558" cy="26052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6814" y="543451"/>
            <a:ext cx="493558" cy="26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2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7614" y="2142982"/>
            <a:ext cx="9753600" cy="4029217"/>
          </a:xfrm>
        </p:spPr>
        <p:txBody>
          <a:bodyPr>
            <a:normAutofit fontScale="85000" lnSpcReduction="10000"/>
          </a:bodyPr>
          <a:lstStyle/>
          <a:p>
            <a:pPr marL="45720" indent="0">
              <a:buNone/>
            </a:pPr>
            <a:r>
              <a:rPr lang="en-US" b="1" dirty="0"/>
              <a:t>User Menu</a:t>
            </a:r>
            <a:r>
              <a:rPr lang="en-US" b="1" dirty="0" smtClean="0"/>
              <a:t>:</a:t>
            </a:r>
          </a:p>
          <a:p>
            <a:pPr marL="45720" indent="0">
              <a:buNone/>
            </a:pPr>
            <a:r>
              <a:rPr lang="en-US" b="1" dirty="0" smtClean="0"/>
              <a:t>Availability: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Can view available slots anytime.</a:t>
            </a:r>
            <a:endParaRPr lang="en-US" dirty="0"/>
          </a:p>
          <a:p>
            <a:pPr marL="45720" indent="0">
              <a:buNone/>
            </a:pPr>
            <a:r>
              <a:rPr lang="en-US" b="1" dirty="0" smtClean="0"/>
              <a:t>Price </a:t>
            </a:r>
            <a:r>
              <a:rPr lang="en-US" b="1" dirty="0"/>
              <a:t>Calculator: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Estimates the fare for the selected location.</a:t>
            </a:r>
            <a:endParaRPr lang="en-US" dirty="0"/>
          </a:p>
          <a:p>
            <a:pPr marL="45720" indent="0">
              <a:buNone/>
            </a:pPr>
            <a:r>
              <a:rPr lang="en-US" b="1" dirty="0"/>
              <a:t>Reports: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The parking sessions in daily figures, weekly, monthly and between From date and To date period of the user can be tracked in anytime by selecting reports from the menu.  </a:t>
            </a:r>
          </a:p>
          <a:p>
            <a:pPr marL="4572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7612" y="1137546"/>
            <a:ext cx="9753600" cy="913896"/>
          </a:xfrm>
        </p:spPr>
        <p:txBody>
          <a:bodyPr/>
          <a:lstStyle/>
          <a:p>
            <a:r>
              <a:rPr lang="en-US" b="1" dirty="0"/>
              <a:t>Implementation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" y="-101600"/>
            <a:ext cx="12188825" cy="1202254"/>
          </a:xfrm>
          <a:prstGeom prst="rect">
            <a:avLst/>
          </a:prstGeom>
          <a:gradFill flip="none" rotWithShape="1">
            <a:gsLst>
              <a:gs pos="2000">
                <a:schemeClr val="bg2">
                  <a:lumMod val="10000"/>
                </a:schemeClr>
              </a:gs>
              <a:gs pos="7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86000">
                <a:schemeClr val="accent1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396512" y="441595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3344060" y="438233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ectangle 15"/>
          <p:cNvSpPr>
            <a:spLocks/>
          </p:cNvSpPr>
          <p:nvPr/>
        </p:nvSpPr>
        <p:spPr>
          <a:xfrm>
            <a:off x="6448416" y="455042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/>
          <p:cNvSpPr>
            <a:spLocks/>
          </p:cNvSpPr>
          <p:nvPr/>
        </p:nvSpPr>
        <p:spPr>
          <a:xfrm>
            <a:off x="9552772" y="455042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ectangle 17"/>
          <p:cNvSpPr/>
          <p:nvPr/>
        </p:nvSpPr>
        <p:spPr>
          <a:xfrm>
            <a:off x="12073871" y="505735"/>
            <a:ext cx="114954" cy="80790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562" y="806554"/>
            <a:ext cx="448689" cy="33651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2932092" y="806026"/>
            <a:ext cx="545449" cy="33592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52369" y="858578"/>
            <a:ext cx="493558" cy="260522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894017" y="835902"/>
            <a:ext cx="45719" cy="25515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/>
          <p:cNvSpPr/>
          <p:nvPr/>
        </p:nvSpPr>
        <p:spPr>
          <a:xfrm>
            <a:off x="3526863" y="833319"/>
            <a:ext cx="45719" cy="25515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Rectangle 23"/>
          <p:cNvSpPr/>
          <p:nvPr/>
        </p:nvSpPr>
        <p:spPr>
          <a:xfrm>
            <a:off x="4255285" y="833318"/>
            <a:ext cx="45719" cy="25515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Rectangle 24"/>
          <p:cNvSpPr/>
          <p:nvPr/>
        </p:nvSpPr>
        <p:spPr>
          <a:xfrm>
            <a:off x="4919127" y="830735"/>
            <a:ext cx="45719" cy="25515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Rectangle 25"/>
          <p:cNvSpPr/>
          <p:nvPr/>
        </p:nvSpPr>
        <p:spPr>
          <a:xfrm>
            <a:off x="5510648" y="830702"/>
            <a:ext cx="45719" cy="25515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/>
          <p:cNvSpPr/>
          <p:nvPr/>
        </p:nvSpPr>
        <p:spPr>
          <a:xfrm>
            <a:off x="6143494" y="834558"/>
            <a:ext cx="45719" cy="25515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/>
          <p:cNvSpPr/>
          <p:nvPr/>
        </p:nvSpPr>
        <p:spPr>
          <a:xfrm>
            <a:off x="6871916" y="830738"/>
            <a:ext cx="45719" cy="25515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/>
          <p:cNvSpPr/>
          <p:nvPr/>
        </p:nvSpPr>
        <p:spPr>
          <a:xfrm>
            <a:off x="7504762" y="828155"/>
            <a:ext cx="45719" cy="25515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/>
          <p:cNvSpPr/>
          <p:nvPr/>
        </p:nvSpPr>
        <p:spPr>
          <a:xfrm>
            <a:off x="8127271" y="830737"/>
            <a:ext cx="45719" cy="25515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/>
          <p:cNvSpPr/>
          <p:nvPr/>
        </p:nvSpPr>
        <p:spPr>
          <a:xfrm>
            <a:off x="8855693" y="830736"/>
            <a:ext cx="45719" cy="25515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/>
          <p:cNvSpPr/>
          <p:nvPr/>
        </p:nvSpPr>
        <p:spPr>
          <a:xfrm>
            <a:off x="9488539" y="828153"/>
            <a:ext cx="45719" cy="25515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/>
          <p:cNvSpPr/>
          <p:nvPr/>
        </p:nvSpPr>
        <p:spPr>
          <a:xfrm>
            <a:off x="10111056" y="828120"/>
            <a:ext cx="45719" cy="25515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/>
          <p:cNvSpPr/>
          <p:nvPr/>
        </p:nvSpPr>
        <p:spPr>
          <a:xfrm>
            <a:off x="10743902" y="831976"/>
            <a:ext cx="45719" cy="25515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ectangle 34"/>
          <p:cNvSpPr/>
          <p:nvPr/>
        </p:nvSpPr>
        <p:spPr>
          <a:xfrm>
            <a:off x="11472324" y="828156"/>
            <a:ext cx="45719" cy="25515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 35"/>
          <p:cNvSpPr/>
          <p:nvPr/>
        </p:nvSpPr>
        <p:spPr>
          <a:xfrm>
            <a:off x="12105170" y="825573"/>
            <a:ext cx="45719" cy="25515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37283" y="871496"/>
            <a:ext cx="493558" cy="26052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6814" y="543451"/>
            <a:ext cx="493558" cy="26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15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5212" y="2667000"/>
            <a:ext cx="3352800" cy="1325562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/>
              <a:t>Application Demo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1837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Needs and Benefits of </a:t>
            </a:r>
            <a:r>
              <a:rPr lang="en-US" dirty="0"/>
              <a:t>P</a:t>
            </a:r>
            <a:r>
              <a:rPr lang="en-US" dirty="0" smtClean="0"/>
              <a:t>arking Application</a:t>
            </a:r>
          </a:p>
          <a:p>
            <a:r>
              <a:rPr lang="en-US" dirty="0" smtClean="0"/>
              <a:t>Modules</a:t>
            </a:r>
          </a:p>
          <a:p>
            <a:r>
              <a:rPr lang="en-US" dirty="0"/>
              <a:t>User Interface</a:t>
            </a:r>
            <a:endParaRPr lang="en-US" dirty="0" smtClean="0"/>
          </a:p>
          <a:p>
            <a:r>
              <a:rPr lang="en-US" dirty="0" smtClean="0"/>
              <a:t>Work Flow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3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7614" y="2491580"/>
            <a:ext cx="9753600" cy="3680619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For </a:t>
            </a:r>
            <a:r>
              <a:rPr lang="en-US" dirty="0"/>
              <a:t>the accurate availability information of parking lots, sensors need to be placed at the parking meters to recognize manual </a:t>
            </a:r>
            <a:r>
              <a:rPr lang="en-US" dirty="0" smtClean="0"/>
              <a:t>parker.</a:t>
            </a:r>
          </a:p>
          <a:p>
            <a:pPr lvl="0"/>
            <a:r>
              <a:rPr lang="en-US" dirty="0" smtClean="0"/>
              <a:t>Admin can update the availability layouts for all locations.</a:t>
            </a:r>
            <a:endParaRPr lang="en-US" dirty="0"/>
          </a:p>
          <a:p>
            <a:pPr lvl="0"/>
            <a:r>
              <a:rPr lang="en-US" dirty="0"/>
              <a:t>Suggesting nearest and cheaper parking lots for the user.</a:t>
            </a:r>
          </a:p>
          <a:p>
            <a:pPr lvl="0"/>
            <a:r>
              <a:rPr lang="en-US" dirty="0"/>
              <a:t>A feature for reserving parking lot. It is very useful for physically disabled </a:t>
            </a:r>
            <a:r>
              <a:rPr lang="en-US" dirty="0" smtClean="0"/>
              <a:t>people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Providing security feature by validating user.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7612" y="1137546"/>
            <a:ext cx="9753600" cy="913896"/>
          </a:xfrm>
        </p:spPr>
        <p:txBody>
          <a:bodyPr/>
          <a:lstStyle/>
          <a:p>
            <a:r>
              <a:rPr lang="en-US" b="1" dirty="0" smtClean="0"/>
              <a:t>Future work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-46952"/>
            <a:ext cx="12188825" cy="109295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396512" y="488089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3344060" y="484727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6448416" y="501536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9552772" y="501536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12073871" y="505735"/>
            <a:ext cx="114954" cy="80790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682" y="506255"/>
            <a:ext cx="794879" cy="5961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94648" y="-34252"/>
            <a:ext cx="798591" cy="4918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135" y="20948"/>
            <a:ext cx="722617" cy="38142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" y="-101600"/>
            <a:ext cx="12188825" cy="1202254"/>
          </a:xfrm>
          <a:prstGeom prst="rect">
            <a:avLst/>
          </a:prstGeom>
          <a:gradFill flip="none" rotWithShape="1">
            <a:gsLst>
              <a:gs pos="2000">
                <a:schemeClr val="bg2">
                  <a:lumMod val="10000"/>
                </a:schemeClr>
              </a:gs>
              <a:gs pos="7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86000">
                <a:schemeClr val="accent1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396512" y="441595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3344060" y="438233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ectangle 15"/>
          <p:cNvSpPr>
            <a:spLocks/>
          </p:cNvSpPr>
          <p:nvPr/>
        </p:nvSpPr>
        <p:spPr>
          <a:xfrm>
            <a:off x="6448416" y="455042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/>
          <p:cNvSpPr>
            <a:spLocks/>
          </p:cNvSpPr>
          <p:nvPr/>
        </p:nvSpPr>
        <p:spPr>
          <a:xfrm>
            <a:off x="9552772" y="455042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ectangle 17"/>
          <p:cNvSpPr/>
          <p:nvPr/>
        </p:nvSpPr>
        <p:spPr>
          <a:xfrm>
            <a:off x="12073871" y="505735"/>
            <a:ext cx="114954" cy="80790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562" y="806554"/>
            <a:ext cx="448689" cy="336516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894017" y="835902"/>
            <a:ext cx="45719" cy="255150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/>
          <p:cNvSpPr/>
          <p:nvPr/>
        </p:nvSpPr>
        <p:spPr>
          <a:xfrm>
            <a:off x="3526863" y="833319"/>
            <a:ext cx="45719" cy="255150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Rectangle 23"/>
          <p:cNvSpPr/>
          <p:nvPr/>
        </p:nvSpPr>
        <p:spPr>
          <a:xfrm>
            <a:off x="4255285" y="833318"/>
            <a:ext cx="45719" cy="255150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Rectangle 24"/>
          <p:cNvSpPr/>
          <p:nvPr/>
        </p:nvSpPr>
        <p:spPr>
          <a:xfrm>
            <a:off x="4919127" y="830735"/>
            <a:ext cx="45719" cy="255150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Rectangle 25"/>
          <p:cNvSpPr/>
          <p:nvPr/>
        </p:nvSpPr>
        <p:spPr>
          <a:xfrm>
            <a:off x="5510648" y="830702"/>
            <a:ext cx="45719" cy="255150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/>
          <p:cNvSpPr/>
          <p:nvPr/>
        </p:nvSpPr>
        <p:spPr>
          <a:xfrm>
            <a:off x="6143494" y="834558"/>
            <a:ext cx="45719" cy="255150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/>
          <p:cNvSpPr/>
          <p:nvPr/>
        </p:nvSpPr>
        <p:spPr>
          <a:xfrm>
            <a:off x="6871916" y="830738"/>
            <a:ext cx="45719" cy="255150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/>
          <p:cNvSpPr/>
          <p:nvPr/>
        </p:nvSpPr>
        <p:spPr>
          <a:xfrm>
            <a:off x="7504762" y="828155"/>
            <a:ext cx="45719" cy="255150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/>
          <p:cNvSpPr/>
          <p:nvPr/>
        </p:nvSpPr>
        <p:spPr>
          <a:xfrm>
            <a:off x="8127271" y="830737"/>
            <a:ext cx="45719" cy="255150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/>
          <p:cNvSpPr/>
          <p:nvPr/>
        </p:nvSpPr>
        <p:spPr>
          <a:xfrm>
            <a:off x="8855693" y="830736"/>
            <a:ext cx="45719" cy="255150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/>
          <p:cNvSpPr/>
          <p:nvPr/>
        </p:nvSpPr>
        <p:spPr>
          <a:xfrm>
            <a:off x="9488539" y="828153"/>
            <a:ext cx="45719" cy="255150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/>
          <p:cNvSpPr/>
          <p:nvPr/>
        </p:nvSpPr>
        <p:spPr>
          <a:xfrm>
            <a:off x="10111056" y="828120"/>
            <a:ext cx="45719" cy="255150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/>
          <p:cNvSpPr/>
          <p:nvPr/>
        </p:nvSpPr>
        <p:spPr>
          <a:xfrm>
            <a:off x="10743902" y="831976"/>
            <a:ext cx="45719" cy="255150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ectangle 34"/>
          <p:cNvSpPr/>
          <p:nvPr/>
        </p:nvSpPr>
        <p:spPr>
          <a:xfrm>
            <a:off x="11472324" y="828156"/>
            <a:ext cx="45719" cy="255150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 35"/>
          <p:cNvSpPr/>
          <p:nvPr/>
        </p:nvSpPr>
        <p:spPr>
          <a:xfrm>
            <a:off x="12105170" y="825573"/>
            <a:ext cx="45719" cy="255150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37283" y="871496"/>
            <a:ext cx="493558" cy="26052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6814" y="543451"/>
            <a:ext cx="493558" cy="26052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91451" y="1046691"/>
            <a:ext cx="246759" cy="246759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24297" y="1059609"/>
            <a:ext cx="246759" cy="246759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406203" y="1075107"/>
            <a:ext cx="246759" cy="24675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039049" y="1072527"/>
            <a:ext cx="246759" cy="246759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70026" y="1090605"/>
            <a:ext cx="246759" cy="246759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02872" y="1103523"/>
            <a:ext cx="246759" cy="246759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084778" y="1103523"/>
            <a:ext cx="246759" cy="246759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717624" y="1116441"/>
            <a:ext cx="246759" cy="246759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34291" y="840498"/>
            <a:ext cx="493558" cy="26052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361734" y="1099809"/>
            <a:ext cx="246759" cy="246759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043640" y="1099809"/>
            <a:ext cx="246759" cy="24675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676486" y="1112727"/>
            <a:ext cx="246759" cy="246759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113691" y="1044918"/>
            <a:ext cx="246759" cy="2467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95597" y="1044918"/>
            <a:ext cx="246759" cy="246759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28443" y="1057836"/>
            <a:ext cx="246759" cy="24675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2950680" y="802311"/>
            <a:ext cx="545449" cy="33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0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7614" y="2491580"/>
            <a:ext cx="9753600" cy="368061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[1]. Getting Started. (</a:t>
            </a:r>
            <a:r>
              <a:rPr lang="en-US" dirty="0" err="1"/>
              <a:t>n.d.</a:t>
            </a:r>
            <a:r>
              <a:rPr lang="en-US" dirty="0"/>
              <a:t>). Retrieved January 23, 2016, from http://developer.android.com/training/index.html</a:t>
            </a:r>
            <a:r>
              <a:rPr lang="en-US" dirty="0" smtClean="0"/>
              <a:t>[2]. </a:t>
            </a:r>
          </a:p>
          <a:p>
            <a:pPr marL="45720" indent="0">
              <a:buNone/>
            </a:pPr>
            <a:r>
              <a:rPr lang="en-US" dirty="0" smtClean="0"/>
              <a:t>[2]. </a:t>
            </a:r>
            <a:r>
              <a:rPr lang="en-US" dirty="0"/>
              <a:t>Darwin, I. F. (2012). </a:t>
            </a:r>
            <a:r>
              <a:rPr lang="en-US" i="1" dirty="0"/>
              <a:t>Android cookbook</a:t>
            </a:r>
            <a:r>
              <a:rPr lang="en-US" dirty="0"/>
              <a:t>. Sebastopol, CA: O'Reilly Media</a:t>
            </a:r>
            <a:r>
              <a:rPr lang="en-US" dirty="0" smtClean="0"/>
              <a:t>.</a:t>
            </a:r>
          </a:p>
          <a:p>
            <a:pPr marL="45720" indent="0">
              <a:buNone/>
            </a:pPr>
            <a:r>
              <a:rPr lang="en-US" dirty="0" smtClean="0"/>
              <a:t>[3].</a:t>
            </a:r>
            <a:r>
              <a:rPr lang="en-US" dirty="0"/>
              <a:t> A. </a:t>
            </a:r>
            <a:r>
              <a:rPr lang="en-US" dirty="0" err="1"/>
              <a:t>Grazioli</a:t>
            </a:r>
            <a:r>
              <a:rPr lang="en-US" dirty="0"/>
              <a:t>, M. </a:t>
            </a:r>
            <a:r>
              <a:rPr lang="en-US" dirty="0" err="1"/>
              <a:t>Picone</a:t>
            </a:r>
            <a:r>
              <a:rPr lang="en-US" dirty="0"/>
              <a:t>, F. </a:t>
            </a:r>
            <a:r>
              <a:rPr lang="en-US" dirty="0" err="1"/>
              <a:t>Zanichelli</a:t>
            </a:r>
            <a:r>
              <a:rPr lang="en-US" dirty="0"/>
              <a:t> and M. Amoretti, "Collaborative Mobile Application and Advanced Services for Smart Parking," </a:t>
            </a:r>
            <a:r>
              <a:rPr lang="en-US" i="1" dirty="0"/>
              <a:t>2013 IEEE 14th International Conference on Mobile Data Management</a:t>
            </a:r>
            <a:r>
              <a:rPr lang="en-US" dirty="0"/>
              <a:t>, Milan, 2013, pp. 39-44.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doi</a:t>
            </a:r>
            <a:r>
              <a:rPr lang="en-US" dirty="0"/>
              <a:t>: </a:t>
            </a:r>
            <a:r>
              <a:rPr lang="en-US" dirty="0" smtClean="0"/>
              <a:t>10.1109/MDM.2013.63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7612" y="1137546"/>
            <a:ext cx="9753600" cy="913896"/>
          </a:xfrm>
        </p:spPr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-46952"/>
            <a:ext cx="12188825" cy="109295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396512" y="488089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3344060" y="484727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6448416" y="501536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9552772" y="501536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12073871" y="505735"/>
            <a:ext cx="114954" cy="80790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682" y="506255"/>
            <a:ext cx="794879" cy="5961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94648" y="-34252"/>
            <a:ext cx="798591" cy="4918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135" y="20948"/>
            <a:ext cx="722617" cy="38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4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2" y="2438400"/>
            <a:ext cx="2667000" cy="132556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4800" b="1" dirty="0" smtClean="0"/>
              <a:t>Queries?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6351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1812" y="2438400"/>
            <a:ext cx="5791200" cy="1325562"/>
          </a:xfr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275" endPos="40000" dist="101600" dir="5400000" sy="-100000" algn="bl" rotWithShape="0"/>
            <a:softEdge rad="31750"/>
          </a:effectLst>
          <a:scene3d>
            <a:camera prst="perspectiveRight"/>
            <a:lightRig rig="threePt" dir="t"/>
          </a:scene3d>
          <a:sp3d>
            <a:bevelT prst="angle"/>
          </a:sp3d>
        </p:spPr>
        <p:txBody>
          <a:bodyPr>
            <a:normAutofit/>
          </a:bodyPr>
          <a:lstStyle/>
          <a:p>
            <a:r>
              <a:rPr lang="en-US" sz="6000" b="1" dirty="0" smtClean="0"/>
              <a:t>Thank You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51808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83000">
              <a:schemeClr val="bg1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84806" y="2083634"/>
            <a:ext cx="9753600" cy="4343400"/>
          </a:xfrm>
        </p:spPr>
        <p:txBody>
          <a:bodyPr/>
          <a:lstStyle/>
          <a:p>
            <a:r>
              <a:rPr lang="en-US" i="1" dirty="0"/>
              <a:t>Parking a vehicle has become a difficult task to the people living in a densely populated cities. The </a:t>
            </a:r>
            <a:r>
              <a:rPr lang="en-US" i="1" dirty="0" smtClean="0"/>
              <a:t>parkers used </a:t>
            </a:r>
            <a:r>
              <a:rPr lang="en-US" i="1" dirty="0"/>
              <a:t>to roam around the streets to find a space for parking, it consumes lot of time and gas</a:t>
            </a:r>
            <a:r>
              <a:rPr lang="en-US" i="1" dirty="0" smtClean="0"/>
              <a:t>.</a:t>
            </a:r>
          </a:p>
          <a:p>
            <a:r>
              <a:rPr lang="en-US" i="1" dirty="0" smtClean="0"/>
              <a:t>According </a:t>
            </a:r>
            <a:r>
              <a:rPr lang="en-US" i="1" dirty="0"/>
              <a:t>to a report</a:t>
            </a:r>
            <a:r>
              <a:rPr lang="en-US" i="1" dirty="0" smtClean="0"/>
              <a:t>, by </a:t>
            </a:r>
            <a:r>
              <a:rPr lang="en-US" i="1" dirty="0"/>
              <a:t>using the parking applications can save </a:t>
            </a:r>
            <a:r>
              <a:rPr lang="en-US" i="1" dirty="0" smtClean="0"/>
              <a:t>220,000 </a:t>
            </a:r>
            <a:r>
              <a:rPr lang="en-US" i="1" dirty="0"/>
              <a:t>gallons of gas till 2030</a:t>
            </a:r>
            <a:r>
              <a:rPr lang="en-US" i="1" dirty="0" smtClean="0"/>
              <a:t>.</a:t>
            </a:r>
          </a:p>
          <a:p>
            <a:r>
              <a:rPr lang="en-US" i="1" dirty="0" smtClean="0"/>
              <a:t>The </a:t>
            </a:r>
            <a:r>
              <a:rPr lang="en-US" i="1" dirty="0"/>
              <a:t>mobile application for finding an available parking </a:t>
            </a:r>
            <a:r>
              <a:rPr lang="en-US" i="1" dirty="0" smtClean="0"/>
              <a:t>spot, park and pay using mobile </a:t>
            </a:r>
            <a:r>
              <a:rPr lang="en-US" i="1" dirty="0"/>
              <a:t>can become an important asset to the users. </a:t>
            </a:r>
            <a:endParaRPr lang="en-US" i="1" dirty="0" smtClean="0"/>
          </a:p>
          <a:p>
            <a:pPr marL="45720" indent="0">
              <a:buNone/>
            </a:pPr>
            <a:endParaRPr lang="en-US" i="1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4806" y="574981"/>
            <a:ext cx="9753600" cy="1325562"/>
          </a:xfrm>
        </p:spPr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-46952"/>
            <a:ext cx="12188825" cy="1092958"/>
          </a:xfrm>
          <a:prstGeom prst="rect">
            <a:avLst/>
          </a:prstGeom>
          <a:gradFill flip="none" rotWithShape="1">
            <a:gsLst>
              <a:gs pos="37000">
                <a:schemeClr val="bg2">
                  <a:lumMod val="25000"/>
                </a:schemeClr>
              </a:gs>
              <a:gs pos="0">
                <a:schemeClr val="bg2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396512" y="488089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3344060" y="484727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6448416" y="501536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9552772" y="501536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12073871" y="505735"/>
            <a:ext cx="114954" cy="80790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241" y="569321"/>
            <a:ext cx="794879" cy="5961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348" y="-34252"/>
            <a:ext cx="798591" cy="4918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835" y="20948"/>
            <a:ext cx="722617" cy="38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8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7614" y="2743200"/>
            <a:ext cx="9753600" cy="3429000"/>
          </a:xfrm>
        </p:spPr>
        <p:txBody>
          <a:bodyPr/>
          <a:lstStyle/>
          <a:p>
            <a:r>
              <a:rPr lang="en-US" i="1" dirty="0" smtClean="0"/>
              <a:t>This </a:t>
            </a:r>
            <a:r>
              <a:rPr lang="en-US" i="1" dirty="0"/>
              <a:t>smart parking application provides the feature to </a:t>
            </a:r>
            <a:r>
              <a:rPr lang="en-US" i="1" dirty="0" smtClean="0"/>
              <a:t>easy </a:t>
            </a:r>
            <a:r>
              <a:rPr lang="en-US" i="1" dirty="0"/>
              <a:t>‘park and pay’ using mobile. </a:t>
            </a:r>
            <a:endParaRPr lang="en-US" i="1" dirty="0" smtClean="0"/>
          </a:p>
          <a:p>
            <a:r>
              <a:rPr lang="en-US" i="1" dirty="0" smtClean="0"/>
              <a:t>Provides available parking spots to users.</a:t>
            </a:r>
          </a:p>
          <a:p>
            <a:r>
              <a:rPr lang="en-US" i="1" dirty="0" smtClean="0"/>
              <a:t>It enables real time monitoring and managing of available parking space.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7612" y="1183965"/>
            <a:ext cx="9753600" cy="1325562"/>
          </a:xfrm>
        </p:spPr>
        <p:txBody>
          <a:bodyPr/>
          <a:lstStyle/>
          <a:p>
            <a:r>
              <a:rPr lang="en-US" b="1" dirty="0" smtClean="0"/>
              <a:t>Need and Benefits of parking application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-46952"/>
            <a:ext cx="12188825" cy="109295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396512" y="488089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3344060" y="484727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6448416" y="501536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9552772" y="501536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12073871" y="505735"/>
            <a:ext cx="114954" cy="80790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096" y="506255"/>
            <a:ext cx="794879" cy="5961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04334" y="-34252"/>
            <a:ext cx="798591" cy="4918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935" y="20948"/>
            <a:ext cx="722617" cy="38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7614" y="2667000"/>
            <a:ext cx="9753600" cy="3505200"/>
          </a:xfrm>
        </p:spPr>
        <p:txBody>
          <a:bodyPr/>
          <a:lstStyle/>
          <a:p>
            <a:r>
              <a:rPr lang="en-US" i="1" dirty="0"/>
              <a:t>Recognizing the spot by reading QR Code and tracking the parked vehicle helps user to more comfortable and faster parking. </a:t>
            </a:r>
          </a:p>
          <a:p>
            <a:r>
              <a:rPr lang="en-US" i="1" dirty="0"/>
              <a:t>Low cost and efficient system.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5212" y="1123469"/>
            <a:ext cx="9753600" cy="1325562"/>
          </a:xfrm>
        </p:spPr>
        <p:txBody>
          <a:bodyPr/>
          <a:lstStyle/>
          <a:p>
            <a:r>
              <a:rPr lang="en-US" b="1" dirty="0"/>
              <a:t>Need and Benefits of parking application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46952"/>
            <a:ext cx="12188825" cy="109295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396512" y="488089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3344060" y="484727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6448416" y="501536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9552772" y="501536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12073871" y="505735"/>
            <a:ext cx="114954" cy="80790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046" y="506255"/>
            <a:ext cx="794879" cy="5961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0443" y="-34252"/>
            <a:ext cx="798591" cy="4918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836" y="20948"/>
            <a:ext cx="722617" cy="38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1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7614" y="2209800"/>
            <a:ext cx="9753600" cy="396239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b="1" dirty="0"/>
              <a:t>Software Requirements for Development:-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	Operating </a:t>
            </a:r>
            <a:r>
              <a:rPr lang="en-US" dirty="0"/>
              <a:t>System 	: Windows/</a:t>
            </a:r>
            <a:r>
              <a:rPr lang="en-US" dirty="0" err="1"/>
              <a:t>linux</a:t>
            </a:r>
            <a:r>
              <a:rPr lang="en-US" dirty="0"/>
              <a:t> any </a:t>
            </a:r>
            <a:r>
              <a:rPr lang="en-US" dirty="0" smtClean="0"/>
              <a:t>flavors</a:t>
            </a:r>
          </a:p>
          <a:p>
            <a:pPr marL="45720" indent="0">
              <a:buNone/>
            </a:pPr>
            <a:r>
              <a:rPr lang="en-US" dirty="0" smtClean="0"/>
              <a:t>	Technology		: Android</a:t>
            </a:r>
          </a:p>
          <a:p>
            <a:pPr marL="45720" indent="0">
              <a:buNone/>
            </a:pPr>
            <a:r>
              <a:rPr lang="en-US" dirty="0" smtClean="0"/>
              <a:t>	IDE </a:t>
            </a:r>
            <a:r>
              <a:rPr lang="en-US" dirty="0"/>
              <a:t>		  	: Eclipse ADT /Android studio</a:t>
            </a:r>
          </a:p>
          <a:p>
            <a:pPr marL="45720" indent="0">
              <a:buNone/>
            </a:pPr>
            <a:r>
              <a:rPr lang="en-US" dirty="0" smtClean="0"/>
              <a:t>	Database      </a:t>
            </a:r>
            <a:r>
              <a:rPr lang="en-US" dirty="0"/>
              <a:t>	   	: </a:t>
            </a:r>
            <a:r>
              <a:rPr lang="en-US" dirty="0" err="1"/>
              <a:t>Sqlite</a:t>
            </a:r>
            <a:r>
              <a:rPr lang="en-US" dirty="0"/>
              <a:t> 3.0 or above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7612" y="1137546"/>
            <a:ext cx="9753600" cy="913896"/>
          </a:xfrm>
        </p:spPr>
        <p:txBody>
          <a:bodyPr/>
          <a:lstStyle/>
          <a:p>
            <a:r>
              <a:rPr lang="en-US" b="1" dirty="0" smtClean="0"/>
              <a:t>Technologies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-46952"/>
            <a:ext cx="12188825" cy="109295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396512" y="488089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3344060" y="484727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6448416" y="501536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9552772" y="501536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12073871" y="505735"/>
            <a:ext cx="114954" cy="80790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1" y="506255"/>
            <a:ext cx="794879" cy="5961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00028" y="-34252"/>
            <a:ext cx="798591" cy="4918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683" y="20948"/>
            <a:ext cx="722617" cy="38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7614" y="2362200"/>
            <a:ext cx="9753600" cy="380999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b="1" dirty="0" smtClean="0"/>
              <a:t>Hardware </a:t>
            </a:r>
            <a:r>
              <a:rPr lang="en-US" b="1" dirty="0"/>
              <a:t>Requirements:-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	Processor		: i3 and above</a:t>
            </a:r>
          </a:p>
          <a:p>
            <a:pPr marL="45720" indent="0">
              <a:buNone/>
            </a:pPr>
            <a:r>
              <a:rPr lang="en-US" dirty="0"/>
              <a:t>	RAM			: 4GB and above</a:t>
            </a:r>
          </a:p>
          <a:p>
            <a:pPr marL="45720" indent="0">
              <a:buNone/>
            </a:pPr>
            <a:r>
              <a:rPr lang="en-US" dirty="0"/>
              <a:t>	Hard Disk		: 20 GB</a:t>
            </a:r>
          </a:p>
          <a:p>
            <a:pPr marL="45720" indent="0">
              <a:buNone/>
            </a:pPr>
            <a:r>
              <a:rPr lang="en-US" dirty="0"/>
              <a:t>	Phone/tab		: Android based Phone /Tab(version2.3 or </a:t>
            </a:r>
            <a:r>
              <a:rPr lang="en-US" dirty="0" smtClean="0"/>
              <a:t>					  above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7612" y="1137546"/>
            <a:ext cx="9753600" cy="913896"/>
          </a:xfrm>
        </p:spPr>
        <p:txBody>
          <a:bodyPr/>
          <a:lstStyle/>
          <a:p>
            <a:r>
              <a:rPr lang="en-US" b="1" dirty="0"/>
              <a:t>Technologies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46952"/>
            <a:ext cx="12188825" cy="109295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396512" y="488089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3344060" y="484727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6448416" y="501536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9552772" y="501536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12073871" y="505735"/>
            <a:ext cx="114954" cy="80790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682" y="506255"/>
            <a:ext cx="794879" cy="5961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94648" y="-34252"/>
            <a:ext cx="798591" cy="4918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135" y="20948"/>
            <a:ext cx="722617" cy="38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2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7614" y="2491580"/>
            <a:ext cx="9753600" cy="3680619"/>
          </a:xfrm>
        </p:spPr>
        <p:txBody>
          <a:bodyPr/>
          <a:lstStyle/>
          <a:p>
            <a:pPr marL="45720" indent="0">
              <a:buNone/>
            </a:pPr>
            <a:r>
              <a:rPr lang="en-US" b="1" dirty="0" smtClean="0"/>
              <a:t>Authentication Module:</a:t>
            </a:r>
          </a:p>
          <a:p>
            <a:r>
              <a:rPr lang="en-US" dirty="0" smtClean="0"/>
              <a:t>This </a:t>
            </a:r>
            <a:r>
              <a:rPr lang="en-US" dirty="0"/>
              <a:t>module allows the </a:t>
            </a:r>
            <a:r>
              <a:rPr lang="en-US" dirty="0" smtClean="0"/>
              <a:t>Registered user and admin </a:t>
            </a:r>
            <a:r>
              <a:rPr lang="en-US" dirty="0"/>
              <a:t>to </a:t>
            </a:r>
            <a:r>
              <a:rPr lang="en-US" dirty="0" smtClean="0"/>
              <a:t>login </a:t>
            </a:r>
            <a:r>
              <a:rPr lang="en-US" dirty="0"/>
              <a:t>with authorized credentials. </a:t>
            </a:r>
            <a:endParaRPr lang="en-US" dirty="0" smtClean="0"/>
          </a:p>
          <a:p>
            <a:r>
              <a:rPr lang="en-US" dirty="0" smtClean="0"/>
              <a:t>It also allows new users to register by filling registration form.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7612" y="1137546"/>
            <a:ext cx="9753600" cy="913896"/>
          </a:xfrm>
        </p:spPr>
        <p:txBody>
          <a:bodyPr/>
          <a:lstStyle/>
          <a:p>
            <a:r>
              <a:rPr lang="en-US" b="1" dirty="0" smtClean="0"/>
              <a:t>modules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-46952"/>
            <a:ext cx="12188825" cy="109295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396512" y="488089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3344060" y="484727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6448416" y="501536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9552772" y="501536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12073871" y="505735"/>
            <a:ext cx="114954" cy="80790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927" y="506255"/>
            <a:ext cx="794879" cy="5961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33995" y="-34252"/>
            <a:ext cx="798591" cy="4918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340" y="20948"/>
            <a:ext cx="722617" cy="38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1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7614" y="2491580"/>
            <a:ext cx="9753600" cy="3680619"/>
          </a:xfrm>
        </p:spPr>
        <p:txBody>
          <a:bodyPr/>
          <a:lstStyle/>
          <a:p>
            <a:pPr marL="45720" indent="0">
              <a:buNone/>
            </a:pPr>
            <a:r>
              <a:rPr lang="en-US" b="1" dirty="0"/>
              <a:t>Parking module: </a:t>
            </a:r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module provides the availability of parking lots and allows the user to park the vehicle in the available lot.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has feature to read barcode through the camera of the smart phone to recognize the parking lot and estimates cost for the parking </a:t>
            </a:r>
            <a:r>
              <a:rPr lang="en-US" dirty="0" smtClean="0"/>
              <a:t>session.</a:t>
            </a:r>
          </a:p>
          <a:p>
            <a:r>
              <a:rPr lang="en-US" dirty="0" smtClean="0"/>
              <a:t>Location </a:t>
            </a:r>
            <a:r>
              <a:rPr lang="en-US" dirty="0"/>
              <a:t>of the car can also be tracked using GPS.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7612" y="1137546"/>
            <a:ext cx="9753600" cy="913896"/>
          </a:xfrm>
        </p:spPr>
        <p:txBody>
          <a:bodyPr/>
          <a:lstStyle/>
          <a:p>
            <a:r>
              <a:rPr lang="en-US" b="1" dirty="0" smtClean="0"/>
              <a:t>modules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-46952"/>
            <a:ext cx="12188825" cy="109295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396512" y="488089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3344060" y="484727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6448416" y="501536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9552772" y="501536"/>
            <a:ext cx="1020443" cy="7344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12073871" y="505735"/>
            <a:ext cx="114954" cy="80790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734" y="533353"/>
            <a:ext cx="722617" cy="5419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3489" y="-34252"/>
            <a:ext cx="798591" cy="4918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144" y="20948"/>
            <a:ext cx="722617" cy="38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6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te histo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ate history report presentation" id="{08D4E78C-E0D3-4CFA-9016-66440778EFE9}" vid="{8F138FB4-2C5F-4CC0-8028-C935752623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481E2F4-73D7-459B-8CF0-162726C90D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State history report presentation</Template>
  <TotalTime>0</TotalTime>
  <Words>736</Words>
  <Application>Microsoft Office PowerPoint</Application>
  <PresentationFormat>Custom</PresentationFormat>
  <Paragraphs>106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 Unicode MS</vt:lpstr>
      <vt:lpstr>Arial</vt:lpstr>
      <vt:lpstr>Calibri</vt:lpstr>
      <vt:lpstr>Lucida Sans</vt:lpstr>
      <vt:lpstr>Times New Roman</vt:lpstr>
      <vt:lpstr>State history report presentation</vt:lpstr>
      <vt:lpstr>Mobile Application for  smart parking</vt:lpstr>
      <vt:lpstr>Outline</vt:lpstr>
      <vt:lpstr>Introduction</vt:lpstr>
      <vt:lpstr>Need and Benefits of parking application</vt:lpstr>
      <vt:lpstr>Need and Benefits of parking application</vt:lpstr>
      <vt:lpstr>Technologies</vt:lpstr>
      <vt:lpstr>Technologies</vt:lpstr>
      <vt:lpstr>modules</vt:lpstr>
      <vt:lpstr>modules</vt:lpstr>
      <vt:lpstr>modules</vt:lpstr>
      <vt:lpstr>modules</vt:lpstr>
      <vt:lpstr>User interface screen</vt:lpstr>
      <vt:lpstr>User interface screen</vt:lpstr>
      <vt:lpstr>User interface screen</vt:lpstr>
      <vt:lpstr>User interface screen</vt:lpstr>
      <vt:lpstr>Implementation</vt:lpstr>
      <vt:lpstr>Implementation</vt:lpstr>
      <vt:lpstr>Implementation</vt:lpstr>
      <vt:lpstr>Application Demo</vt:lpstr>
      <vt:lpstr>Future work</vt:lpstr>
      <vt:lpstr>references</vt:lpstr>
      <vt:lpstr>Queries?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2016-04-22T21:23:34Z</dcterms:created>
  <dcterms:modified xsi:type="dcterms:W3CDTF">2016-04-24T22:36:30Z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TC034605819991</vt:lpwstr>
  </property>
</Properties>
</file>