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Corbel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EFBFC7-B320-47CC-8DD7-667337E0CEF9}">
  <a:tblStyle styleId="{0CEFBFC7-B320-47CC-8DD7-667337E0CEF9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fill>
          <a:solidFill>
            <a:srgbClr val="CDE3E7"/>
          </a:solidFill>
        </a:fill>
      </a:tcStyle>
    </a:band1H>
    <a:band2H>
      <a:tcTxStyle/>
    </a:band2H>
    <a:band1V>
      <a:tcTxStyle/>
      <a:tcStyle>
        <a:fill>
          <a:solidFill>
            <a:srgbClr val="CDE3E7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7853A49-5DCD-4429-B057-0743273BDAC8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74236BF7-D4BC-47E1-859D-116B6F37EBF5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3501B7D5-8C2E-489D-AA6C-6FBFF4BB21DB}" styleName="Table_3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630BE9-328F-4222-9341-72ADCEDB8953}" styleName="Table_4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bold.fntdata"/><Relationship Id="rId10" Type="http://schemas.openxmlformats.org/officeDocument/2006/relationships/slide" Target="slides/slide5.xml"/><Relationship Id="rId32" Type="http://schemas.openxmlformats.org/officeDocument/2006/relationships/font" Target="fonts/Corbel-regular.fntdata"/><Relationship Id="rId13" Type="http://schemas.openxmlformats.org/officeDocument/2006/relationships/slide" Target="slides/slide8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7.xml"/><Relationship Id="rId34" Type="http://schemas.openxmlformats.org/officeDocument/2006/relationships/font" Target="fonts/Corbel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8" name="Google Shape;118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awesomescreenshot.com/video/25278608?key=55d9595ab66fd205fcfa340c817d072c" TargetMode="External"/><Relationship Id="rId4" Type="http://schemas.openxmlformats.org/officeDocument/2006/relationships/hyperlink" Target="https://docs.google.com/spreadsheets/d/19LQNdDrnH7HeZ7XlqqIFBMT7kKm04gwW/edit?usp=sharing&amp;ouid=112575387227847181919&amp;rtpof=true&amp;sd=true" TargetMode="External"/><Relationship Id="rId5" Type="http://schemas.openxmlformats.org/officeDocument/2006/relationships/hyperlink" Target="http://www.linkedin.com/in/rajrathod5432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70249" y="270588"/>
            <a:ext cx="10515600" cy="54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5000"/>
              <a:buFont typeface="Arial"/>
              <a:buNone/>
            </a:pPr>
            <a:br>
              <a:rPr b="1" i="0"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Bank Loan Case Study</a:t>
            </a:r>
            <a:br>
              <a:rPr b="1"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5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882743" y="945743"/>
            <a:ext cx="28738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By :-       Mr. Raj Rathod</a:t>
            </a:r>
            <a:endParaRPr b="1" sz="2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275" y="1693550"/>
            <a:ext cx="9558276" cy="48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4000"/>
              <a:buFont typeface="Arial"/>
              <a:buNone/>
            </a:pPr>
            <a:r>
              <a:rPr b="1" lang="en-IN" sz="4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B. Identify Outliers in the Dataset:</a:t>
            </a:r>
            <a:endParaRPr b="1" sz="4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87" y="1420807"/>
            <a:ext cx="5066523" cy="240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892" y="1343819"/>
            <a:ext cx="4732175" cy="247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3863" y="4133474"/>
            <a:ext cx="6232849" cy="235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67" y="678070"/>
            <a:ext cx="6814457" cy="449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2732835" y="87231"/>
            <a:ext cx="6726329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1. Outliers for AMT_INCOME_TOTAL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7699993" y="3883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{0CEFBFC7-B320-47CC-8DD7-667337E0CEF9}</a:tableStyleId>
              </a:tblPr>
              <a:tblGrid>
                <a:gridCol w="585150"/>
                <a:gridCol w="1426975"/>
              </a:tblGrid>
              <a:tr h="46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Row Labels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AMT_INCOME_TOTAL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1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3825000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1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1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117000000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1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graphicFrame>
        <p:nvGraphicFramePr>
          <p:cNvPr id="212" name="Google Shape;212;p29"/>
          <p:cNvGraphicFramePr/>
          <p:nvPr/>
        </p:nvGraphicFramePr>
        <p:xfrm>
          <a:off x="7495763" y="811350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AEEA5"/>
                    </a:gs>
                    <a:gs pos="50000">
                      <a:srgbClr val="F8EA96"/>
                    </a:gs>
                    <a:gs pos="100000">
                      <a:srgbClr val="FCEA82"/>
                    </a:gs>
                  </a:gsLst>
                  <a:lin ang="5400000" scaled="0"/>
                </a:gradFill>
                <a:tableStyleId>{57853A49-5DCD-4429-B057-0743273BDAC8}</a:tableStyleId>
              </a:tblPr>
              <a:tblGrid>
                <a:gridCol w="2756800"/>
                <a:gridCol w="1675925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Descriptive Analysis</a:t>
                      </a:r>
                      <a:endParaRPr b="1" i="0" sz="1200" u="none" cap="none" strike="noStrike">
                        <a:solidFill>
                          <a:srgbClr val="222B3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170768.31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Error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2378.44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146025.00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135000.00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Deviation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531824.39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Sample Variance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282837181324.16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116974350.00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Minimum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25650.00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117000000.00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8538073758.32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Count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49998.00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Kurtosis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46581.60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Skewness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212.08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p29"/>
          <p:cNvGraphicFramePr/>
          <p:nvPr/>
        </p:nvGraphicFramePr>
        <p:xfrm>
          <a:off x="9984963" y="3796004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D0F5EB"/>
                    </a:gs>
                    <a:gs pos="50000">
                      <a:srgbClr val="C2F2E5"/>
                    </a:gs>
                    <a:gs pos="100000">
                      <a:srgbClr val="B8F2E3"/>
                    </a:gs>
                  </a:gsLst>
                  <a:lin ang="5400000" scaled="0"/>
                </a:gradFill>
                <a:tableStyleId>{74236BF7-D4BC-47E1-859D-116B6F37EBF5}</a:tableStyleId>
              </a:tblPr>
              <a:tblGrid>
                <a:gridCol w="714675"/>
                <a:gridCol w="1369500"/>
              </a:tblGrid>
              <a:tr h="377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Statistical Functional Analysis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endParaRPr>
                    </a:p>
                  </a:txBody>
                  <a:tcPr marT="7625" marB="0" marR="7625" marL="7625" anchor="ctr"/>
                </a:tc>
                <a:tc hMerge="1"/>
              </a:tr>
              <a:tr h="29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Quartile 1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₹ 1,12,500.00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Quartile 3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₹ 2,02,500.00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Inter Quartile Range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₹ 90,000.00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Upper Limit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₹ 3,37,500.00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Lower Limit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-₹ 22,500.00</a:t>
                      </a:r>
                      <a:endParaRPr b="1" i="0" sz="1400" u="none" cap="none" strike="noStrike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214" name="Google Shape;214;p29"/>
          <p:cNvSpPr txBox="1"/>
          <p:nvPr/>
        </p:nvSpPr>
        <p:spPr>
          <a:xfrm>
            <a:off x="504891" y="5312182"/>
            <a:ext cx="672632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 this XY plotter, it's evident that for the target variable 1, there's a small number of applicants with an income of 11 crores, while the majority have incomes in the lakhs range.</a:t>
            </a:r>
            <a:endParaRPr sz="21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3009970" y="113733"/>
            <a:ext cx="5581144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2. Outliers for CNT_CHILDREN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20" name="Google Shape;220;p30"/>
          <p:cNvGraphicFramePr/>
          <p:nvPr/>
        </p:nvGraphicFramePr>
        <p:xfrm>
          <a:off x="9392117" y="2356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{3501B7D5-8C2E-489D-AA6C-6FBFF4BB21DB}</a:tableStyleId>
              </a:tblPr>
              <a:tblGrid>
                <a:gridCol w="858450"/>
                <a:gridCol w="1402150"/>
              </a:tblGrid>
              <a:tr h="1993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222B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Descriptive Analysis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 hMerge="1"/>
              </a:tr>
              <a:tr h="17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0.42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Error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Median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Deviation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Sample Variance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11.00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Minimum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Maximum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11.00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20992.00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49998.00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Kurtosis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4.67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Skewness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1.88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62" y="773993"/>
            <a:ext cx="7055835" cy="463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0"/>
          <p:cNvGraphicFramePr/>
          <p:nvPr/>
        </p:nvGraphicFramePr>
        <p:xfrm>
          <a:off x="9612817" y="3889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{0CEFBFC7-B320-47CC-8DD7-667337E0CEF9}</a:tableStyleId>
              </a:tblPr>
              <a:tblGrid>
                <a:gridCol w="924125"/>
                <a:gridCol w="1494900"/>
              </a:tblGrid>
              <a:tr h="20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Row Labels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Max of CNT_CHILDREN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23" name="Google Shape;223;p30"/>
          <p:cNvSpPr txBox="1"/>
          <p:nvPr/>
        </p:nvSpPr>
        <p:spPr>
          <a:xfrm>
            <a:off x="160174" y="5648138"/>
            <a:ext cx="11605727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 this XY plotter, it's evident that among the target variable O applicants, the maximum number of children observed is 8, a rarity in contemporary contexts. Conversely, for target 1 applicants, the maximum number of children observed is 11.</a:t>
            </a:r>
            <a:endParaRPr sz="21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2396844" y="242596"/>
            <a:ext cx="697966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3. Outliers for DAYS_EMPLOYED(Years)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455" y="886273"/>
            <a:ext cx="7436072" cy="44415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31"/>
          <p:cNvGraphicFramePr/>
          <p:nvPr/>
        </p:nvGraphicFramePr>
        <p:xfrm>
          <a:off x="8758297" y="1134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{57853A49-5DCD-4429-B057-0743273BDAC8}</a:tableStyleId>
              </a:tblPr>
              <a:tblGrid>
                <a:gridCol w="1823400"/>
                <a:gridCol w="1096675"/>
              </a:tblGrid>
              <a:tr h="371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Descriptive Analysis</a:t>
                      </a:r>
                      <a:endParaRPr b="1" i="0" sz="1200" u="none" cap="none" strike="noStrike">
                        <a:solidFill>
                          <a:srgbClr val="222B3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Mean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184.18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Error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1.71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6.07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1000.67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Deviation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383.22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Sample Variance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146853.98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10001.00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Minimum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10001.00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9208852.44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Count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49998.00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Kurtosis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9.33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Skewness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1.98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31"/>
          <p:cNvGraphicFramePr/>
          <p:nvPr/>
        </p:nvGraphicFramePr>
        <p:xfrm>
          <a:off x="8884843" y="4946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{0CEFBFC7-B320-47CC-8DD7-667337E0CEF9}</a:tableStyleId>
              </a:tblPr>
              <a:tblGrid>
                <a:gridCol w="863600"/>
                <a:gridCol w="1803400"/>
              </a:tblGrid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Row Labels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Max of DAYS_EMPLOYED(yrs)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10001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0.8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1000.665753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/>
        </p:nvSpPr>
        <p:spPr>
          <a:xfrm>
            <a:off x="690467" y="5514391"/>
            <a:ext cx="72592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 this XY plotter, it's evident that a small number of applicants in both target groups 0 and 1 are shown as being employed for 1000 years, which is clearly impossible. Conversely, the majority of applicants appear to have employment durations ranging from around 80 to 90 years.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/>
        </p:nvSpPr>
        <p:spPr>
          <a:xfrm>
            <a:off x="2146041" y="118910"/>
            <a:ext cx="76258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C. Analyse Data Imbalanced</a:t>
            </a:r>
            <a:endParaRPr sz="4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027" y="1210809"/>
            <a:ext cx="5344992" cy="5180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534566" y="1210809"/>
            <a:ext cx="6135461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 the Excel file provided, the "Data Imbalanced" sheet illustrates the ratio between two categories: applicants facing payment difficulties (Target 1) and those making payments on time (Target 0), with a ratio of 11:41.</a:t>
            </a:r>
            <a:endParaRPr/>
          </a:p>
          <a:p>
            <a:pPr indent="-120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Out of the total applicant pool of 49999, 91.95% successfully make payments on time, constituting the majority class. Conversely, the remaining 8.05% experience payment difficulties, forming the minority class.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33"/>
          <p:cNvGraphicFramePr/>
          <p:nvPr/>
        </p:nvGraphicFramePr>
        <p:xfrm>
          <a:off x="6436696" y="4282751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A5D3DA"/>
                    </a:gs>
                    <a:gs pos="50000">
                      <a:srgbClr val="97CBD4"/>
                    </a:gs>
                    <a:gs pos="100000">
                      <a:srgbClr val="83C6D2"/>
                    </a:gs>
                  </a:gsLst>
                  <a:lin ang="5400000" scaled="0"/>
                </a:gradFill>
                <a:tableStyleId>{C4630BE9-328F-4222-9341-72ADCEDB8953}</a:tableStyleId>
              </a:tblPr>
              <a:tblGrid>
                <a:gridCol w="705500"/>
                <a:gridCol w="1106900"/>
                <a:gridCol w="583875"/>
                <a:gridCol w="516300"/>
                <a:gridCol w="1040675"/>
                <a:gridCol w="1435325"/>
              </a:tblGrid>
              <a:tr h="20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COUNT OF TARGET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Row Labels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COUNT_OF TARGET IN %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4026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91.95%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45973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8.05%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49999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100.00%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Ratio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11.41902633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b"/>
                </a:tc>
              </a:tr>
              <a:tr h="19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379" y="1141289"/>
            <a:ext cx="5559621" cy="330008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3811619" y="121298"/>
            <a:ext cx="525015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Data Imbalanced</a:t>
            </a:r>
            <a:endParaRPr sz="45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979100" y="1785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4000"/>
              <a:buFont typeface="Arial"/>
              <a:buNone/>
            </a:pPr>
            <a:r>
              <a:rPr lang="en-IN" sz="4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D. To Perform: Univariate, Segmented Univariate and Bivariate Analysis: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588930" y="1704327"/>
            <a:ext cx="5364001" cy="412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chemeClr val="lt1"/>
                </a:solidFill>
              </a:rPr>
              <a:t>Univariate Analysis involves examining data that consists of a single variable. It focuses on describing the data and identifying existing patterns, rather than exploring causes or relationships.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chemeClr val="lt1"/>
                </a:solidFill>
              </a:rPr>
              <a:t>The graph presented here illustrates univariate analysis by displaying the count of loan applicants (0 &amp; 1) for various income brackets within the "AMT_CREDIT" column. The majority of applicants received loan approvals within the credit range of 9 lakhs and above.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04327"/>
            <a:ext cx="5739427" cy="423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/>
        </p:nvSpPr>
        <p:spPr>
          <a:xfrm>
            <a:off x="1511748" y="4331581"/>
            <a:ext cx="9572562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Segmented Univariate analysis involves examining data containing only one variable. In this context, segmented analysis refers to dissecting a variable into subsets for analysis.</a:t>
            </a:r>
            <a:endParaRPr/>
          </a:p>
          <a:p>
            <a:pPr indent="-152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graph above illustrates segmented analysis, revealing that the majority of applicants (0 &amp; 1) earn between 1 lakh and 2.25 lakhs. Notably, very few target 1 applicants earn 5 lakhs or more, which could contribute to payment difficulties.</a:t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138" y="656525"/>
            <a:ext cx="9572563" cy="358305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3489649" y="41301"/>
            <a:ext cx="5374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2.Segmented Variate Analysis</a:t>
            </a:r>
            <a:endParaRPr b="1" sz="2800">
              <a:solidFill>
                <a:srgbClr val="47D8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/>
        </p:nvSpPr>
        <p:spPr>
          <a:xfrm>
            <a:off x="2099388" y="4385388"/>
            <a:ext cx="818294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Bivariate analysis involves examining data that includes two distinct variables. It explores the connections and causations between these variables, aiming to uncover their relationship.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graph above illustrates the correlation between applicants and various income brackets, demonstrating a direct proportionality between the two.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Consequently, as income rises, the amount of credit also increases.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6" name="Google Shape;2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711" y="923632"/>
            <a:ext cx="8834301" cy="327047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/>
        </p:nvSpPr>
        <p:spPr>
          <a:xfrm>
            <a:off x="3987817" y="286698"/>
            <a:ext cx="361753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3.Bivariate Analysis</a:t>
            </a:r>
            <a:endParaRPr b="1" sz="2800">
              <a:solidFill>
                <a:srgbClr val="47D8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917" y="753097"/>
            <a:ext cx="7604760" cy="419481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2414917" y="5164409"/>
            <a:ext cx="76047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line above illustrates the correlation between applicants and various income brackets, demonstrating a direct proportionality between the two.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Consequently, as income rises, the amount of credit also increases.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4287234" y="111813"/>
            <a:ext cx="3617529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3.Bivariate Analysis</a:t>
            </a:r>
            <a:endParaRPr b="1" sz="2800">
              <a:solidFill>
                <a:srgbClr val="47D8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777454" y="871104"/>
            <a:ext cx="1110041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primary objective of this project is to discern patterns indicative of customers encountering challenges in paying their installments.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insight will inform strategic decisions, including loan denial, adjustment of loan amounts, or offering loans at higher interest rates to high-risk applicants.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company seeks to unravel the critical factors contributing to loan default to enhance decision-making regarding loan approvals.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Employing Exploratory Data Analysis (EDA) to comprehend how customer characteristics and loan features influence default likelihood.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EDA aims to enhance our understanding of the relationship between customer attributes and loan characteristics, ultimately aiding in risk assessment.</a:t>
            </a:r>
            <a:endParaRPr sz="27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511125" y="223934"/>
            <a:ext cx="516974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Business Overview</a:t>
            </a:r>
            <a:endParaRPr b="1" sz="5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120000" y="2065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4000"/>
              <a:buFont typeface="Arial"/>
              <a:buNone/>
            </a:pPr>
            <a:r>
              <a:rPr lang="en-IN" sz="4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E .To Identify Top Correlations for Different Scenarios:</a:t>
            </a:r>
            <a:endParaRPr sz="4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793102" y="1874728"/>
            <a:ext cx="109728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Understanding correlations between variables and the target variable can unveil significant indicators of loan default.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Task: Utilize Excel functions to segment the dataset based on various scenarios, such as clients experiencing payment difficulties and all other cases.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Identify the top correlations within each segmented dataset to discern key relationships contributing to loan default.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774440" y="4040156"/>
            <a:ext cx="11067662" cy="2322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IN" sz="2600">
                <a:solidFill>
                  <a:schemeClr val="lt1"/>
                </a:solidFill>
              </a:rPr>
              <a:t>The heatmap above illustrates the correlation among various variables for target 0, representing applicants who made payments on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IN" sz="2600">
                <a:solidFill>
                  <a:schemeClr val="lt1"/>
                </a:solidFill>
              </a:rPr>
              <a:t>In the heatmap, red indicates the strongest correlation, while green indicates the weakest correlation between 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IN" sz="2600">
                <a:solidFill>
                  <a:schemeClr val="lt1"/>
                </a:solidFill>
              </a:rPr>
              <a:t>Key correlations observed include:- AMT_TOTAL_INCOME to AMT_CREDIT- DAYS_BIRTH to DAYS_EMPLOYED- DAYS_EMPLOYED to DAYS_ID_PUBLISH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898" y="662474"/>
            <a:ext cx="11492204" cy="327504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/>
        </p:nvSpPr>
        <p:spPr>
          <a:xfrm>
            <a:off x="1661420" y="95643"/>
            <a:ext cx="9656041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Correlation for Applicants with Payment Made On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4" y="696315"/>
            <a:ext cx="12055151" cy="251069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/>
        </p:nvSpPr>
        <p:spPr>
          <a:xfrm>
            <a:off x="1676598" y="9012"/>
            <a:ext cx="905651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Correlation for Applicants with Payment Difficulties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715735" y="3429000"/>
            <a:ext cx="1124611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heatmap above illustrates the correlation among various variables for target 0, representing applicants facing payment difficulties.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heatmap colour scheme ranges from red, indicating the strongest correlation, to green, indicating the weakest correlation between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Consequently, the most significant correlations are observed between DAYS_BIRTH and DAYS_EMPLOYED, as well as between DAYS_ID_PUBLISH and DAYS_BIRTH.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/>
        </p:nvSpPr>
        <p:spPr>
          <a:xfrm>
            <a:off x="408992" y="942392"/>
            <a:ext cx="1166482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Applicants drawing the higher income were offered the higher credit amount.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Majority of the applicants got loan approval of credit range 9 lacs and above.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 of the applicants(0&amp;1) drawing an income between 1lacs - 2.25 lacs.</a:t>
            </a:r>
            <a:endParaRPr sz="2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Through our analysis, we addressed several factors influencing the likelihood of client default: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Age and experience correlate inversely with default probability. Priority may be given to older, more experienced clients by the bank.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Educated clients, particularly those with higher levels of education, demonstrate lower default rates compared to those with lower educational attainment.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Male clients exhibit a higher likelihood of default compared to female clients.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Region Rating 3 comprises the highest percentage of defaulters, suggesting the need for stricter loan conditions. Conversely, clients from Region 1 present the lowest default risk.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 observable trend indicates that as clients age, loan amounts tend to increase. Despite this, older clients with higher ages may pose lower default risks and potentially yield higher profitability.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IN"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Furthermore, clients with more than two children exhibit higher default frequencies compared to others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4683968" y="52465"/>
            <a:ext cx="365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sz="4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599" y="0"/>
            <a:ext cx="12321835" cy="692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343678" y="205273"/>
            <a:ext cx="10515600" cy="6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5000"/>
              <a:buFont typeface="Arial"/>
              <a:buNone/>
            </a:pPr>
            <a:r>
              <a:rPr b="1"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5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838200" y="1203649"/>
            <a:ext cx="10515600" cy="557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700"/>
              <a:buNone/>
            </a:pPr>
            <a:r>
              <a:rPr lang="en-IN" sz="2700"/>
              <a:t>• This case study exemplifies the practical application of Exploratory Data Analysis (EDA) within a real business context, specifically Bank Loan Analysis.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None/>
            </a:pPr>
            <a:r>
              <a:rPr lang="en-IN" sz="2700"/>
              <a:t>• Through this project, I acquired a fundamental understanding of risk analytics in banking and financial services, grasping how data is instrumental in mitigating lending risks.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None/>
            </a:pPr>
            <a:r>
              <a:rPr lang="en-IN" sz="2700"/>
              <a:t>• The project presented formidable challenges, particularly in analyzing correlations among variables to derive meaningful insights for clients.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None/>
            </a:pPr>
            <a:r>
              <a:rPr lang="en-IN" sz="2700"/>
              <a:t>• I gained insights into addressing data imbalances, identifying outliers, and understanding the key drivers within datasets.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None/>
            </a:pPr>
            <a:r>
              <a:rPr lang="en-IN" sz="2700"/>
              <a:t>• Visualization played a pivotal role in synthesizing complex datasets, facilitating the communication of crucial findings beneficial to the client.</a:t>
            </a:r>
            <a:endParaRPr sz="2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632926" y="1411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5400"/>
              <a:buFont typeface="Corbel"/>
              <a:buNone/>
            </a:pPr>
            <a:r>
              <a:rPr lang="en-IN">
                <a:solidFill>
                  <a:srgbClr val="47D8B5"/>
                </a:solidFill>
              </a:rPr>
              <a:t>THANK YOU!</a:t>
            </a:r>
            <a:endParaRPr>
              <a:solidFill>
                <a:srgbClr val="47D8B5"/>
              </a:solidFill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1707502" y="1616043"/>
            <a:ext cx="9153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Bank Loan Case Study Analysis By EDA Method by Mr. Raj Rathod</a:t>
            </a:r>
            <a:endParaRPr b="1" i="1" sz="24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8611351" y="4245429"/>
            <a:ext cx="25752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Video Presentation Link</a:t>
            </a:r>
            <a:endParaRPr sz="1800">
              <a:solidFill>
                <a:srgbClr val="FDD07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739960" y="4245429"/>
            <a:ext cx="2488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Excel Sheet Link</a:t>
            </a:r>
            <a:endParaRPr sz="1800">
              <a:solidFill>
                <a:srgbClr val="FDD07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3601407" y="2181282"/>
            <a:ext cx="4777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LinkedIn – www.linkedin.com/in/rajrathod54321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453409" y="610136"/>
            <a:ext cx="11508436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1. Description: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I am a data analyst at a finance company specializing in lending to urban customers.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Challenge: Some customers with insufficient credit history default on loans.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Task: Use Exploratory Data Analysis (EDA) to analyze data patterns and prevent capable applicants from being rejected.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2. Risks Faced: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Rejection of capable applicants leads to lost business.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Approval of incapable applicants results in financial losses.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3. Dataset Overview: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Contains loan application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Scenarios:- Customers with payment difficulties: Late payment of more than X days on first Y installments.- Other cases: Payments made on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4. Possible Outcomes of Loan Application: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Approved: Loan application accepted.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Cancelled: Customer cancels application during approval process.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Refused: Loan application rejected by the company.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- Unused Offer: Loan approved but not utilized by the customer.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387013" y="-68672"/>
            <a:ext cx="525746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1" sz="5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48460" y="40433"/>
            <a:ext cx="10364451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5000"/>
              <a:buFont typeface="Arial"/>
              <a:buNone/>
            </a:pPr>
            <a:r>
              <a:rPr b="1"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 b="1" sz="5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913774" y="1098130"/>
            <a:ext cx="10364452" cy="54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Illustrates practical implementation of Exploratory Data Analysis (EDA) in a real-world business setting which is a Bank in My Case.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Application of EDA techniques acquired during the module.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Development of a fundamental understanding of risk analytics in banking and financial services.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Demonstrates leveraging data to mitigate risks associated with consumer lending.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Highlights challenges in loan granting at banks.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Shows how data and risk analytics can minimize lending risks.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Utilizes data relationships and visualizations to identify potential loan defaulters.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856861" y="280816"/>
            <a:ext cx="10591304" cy="699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5000"/>
              <a:buFont typeface="Arial"/>
              <a:buNone/>
            </a:pPr>
            <a:r>
              <a:rPr b="1"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Tech-Stack Used</a:t>
            </a:r>
            <a:endParaRPr/>
          </a:p>
        </p:txBody>
      </p:sp>
      <p:pic>
        <p:nvPicPr>
          <p:cNvPr descr="Microsoft Excel logo and symbol, meaning, history, PNG" id="167" name="Google Shape;16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4553"/>
            <a:ext cx="3850433" cy="2004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PowerPoint logo and symbol, meaning, history, PNG"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1568" y="792773"/>
            <a:ext cx="3592286" cy="231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1169437" y="3088282"/>
            <a:ext cx="3284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Microsoft Excel 2021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9218644" y="3229406"/>
            <a:ext cx="2229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Microsoft PowerPoint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1548880" y="3816449"/>
            <a:ext cx="966495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Microsoft Excel 2021: Utilized for data cleaning, outlier detection, and conducting univariate and bivariate analysis using pivot tables and charts.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Microsoft PowerPoint: Employed for presentation purposes, summarizing key findings and insights derived from the bank loan case study analysis project.</a:t>
            </a:r>
            <a:endParaRPr sz="27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6795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4000"/>
              <a:buFont typeface="Arial"/>
              <a:buNone/>
            </a:pPr>
            <a:r>
              <a:rPr lang="en-IN" sz="4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4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838200" y="14667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IN" sz="2700">
                <a:solidFill>
                  <a:schemeClr val="lt1"/>
                </a:solidFill>
              </a:rPr>
              <a:t>This case study involves two extensive datasets: the ‘application_data’ and the ‘previous_application’.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IN" sz="2700">
                <a:solidFill>
                  <a:schemeClr val="lt1"/>
                </a:solidFill>
              </a:rPr>
              <a:t>These datasets contained numerous unnecessary columns and blank entries, which were deemed irrelevant for risk assessments, prompting an initial cleaning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IN" sz="2700">
                <a:solidFill>
                  <a:schemeClr val="lt1"/>
                </a:solidFill>
              </a:rPr>
              <a:t>To assess this vast amount of data effectively, the first step involved cleaning the datasets, identifying and removing outliers.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IN" sz="2700">
                <a:solidFill>
                  <a:schemeClr val="lt1"/>
                </a:solidFill>
              </a:rPr>
              <a:t>Subsequently, univariate and bivariate analysis was conducted using pivot tables and charts to delve deeper into the data and derive meaningful insights.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35564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5000"/>
              <a:buFont typeface="Arial"/>
              <a:buNone/>
            </a:pPr>
            <a:r>
              <a:rPr lang="en-IN" sz="5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Data Landscape</a:t>
            </a:r>
            <a:endParaRPr sz="5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35564" y="14772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application_data.csv: Contains comprehensive information about the client at the time of application, focusing on their payment difficulties.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previous_application.csv: Provides insights into the client's prior loan data, including approval, cancellation, refusal, or unused offers.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columns_description.csv: Serves as a data dictionary, detailing the meaning of variables present in the datasets.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688911" y="1026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D8B5"/>
              </a:buClr>
              <a:buSzPts val="4000"/>
              <a:buFont typeface="Arial"/>
              <a:buNone/>
            </a:pPr>
            <a:r>
              <a:rPr b="1" lang="en-IN" sz="4000">
                <a:solidFill>
                  <a:srgbClr val="47D8B5"/>
                </a:solidFill>
                <a:latin typeface="Arial"/>
                <a:ea typeface="Arial"/>
                <a:cs typeface="Arial"/>
                <a:sym typeface="Arial"/>
              </a:rPr>
              <a:t>A. To Identify Missing Data &amp; Deal with it Appropriately</a:t>
            </a:r>
            <a:endParaRPr b="1" sz="4000">
              <a:solidFill>
                <a:srgbClr val="47D8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82859" y="1493514"/>
            <a:ext cx="11226282" cy="5816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Initially, I utilized the COUNTA function to determine the total number of rows in each column/variable. Then, I calculated the percentage of null values in each column using the formula: (Total rows count for each column / Total rows count) * 100.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Subsequently, columns with a null value percentage exceeding 30% were eliminated, while those with less than 30% underwent distribution statistics analysis, including mean and mode, to address missing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I retained only pertinent variables to extract meaningful insights and standardized the time units by converting days to years, dividing by 365.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-IN" sz="2700"/>
              <a:t>Furthermore, outliers were identified utilizing the interquartile range method, focusing on relevant variables.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992" y="3804338"/>
            <a:ext cx="8468649" cy="214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790769" y="1506237"/>
            <a:ext cx="101913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FLAG_WORK_PHONE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FLAG_COUNT_MOBILE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FLAG_PHONE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FLAG_DOCUMENT_2-21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FLAG_DOCUMENT_3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 4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FLAG_DOCUMENT_ 5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FLAG_DOCUMENT_6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FLAG_DOCUMENT_7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 8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FLAG_DOCUMENT_9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FLAG_DOCUMENT_10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FLAG_DOCUMENT_11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 12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FLAG_DOCUMENT_13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FLAG_DOCUMENT_14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FLAG_DOCUMENT_15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FLAG_DOCUMENT_16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FLAG_DOCUMENT_17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 18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FLAG_DOCUMENT_ 19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FLAG_DOCUMENT_20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FLAG_DOCUMENT_ 21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EXT_SOURCE_2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IN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EXT_SOURCE_3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2578358" y="241405"/>
            <a:ext cx="703528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47D8B5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CLEANING - COLUMNS REMOVED</a:t>
            </a:r>
            <a:endParaRPr b="1" sz="2800">
              <a:solidFill>
                <a:srgbClr val="47D8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