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315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3C2F-4A70-592D-6322-A092F8E65E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A0DAA6-72F5-F2BE-DEB6-893275028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F7C0-D345-DCFF-92C7-E670F916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97BD-FAB4-4416-87F3-CCD539C861B5}" type="datetimeFigureOut">
              <a:rPr lang="en-AU" smtClean="0"/>
              <a:t>20/03/2025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A6F82-7AD3-AAB3-DD1C-EC4ECA20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B134-6AAB-BC2E-8F7C-0E242A954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5CB0-C394-41E4-8D5C-876312D059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355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9899-55F6-B95A-C14E-B5B1FFC0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CE3BE-01B2-96C8-8A29-79193B3435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09855-F8E3-54D3-F9BD-F00036C8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97BD-FAB4-4416-87F3-CCD539C861B5}" type="datetimeFigureOut">
              <a:rPr lang="en-AU" smtClean="0"/>
              <a:t>20/03/2025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8819C-154B-8102-1801-3C90E7F2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F2CF3-3D3E-7037-3DC4-B8C61999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5CB0-C394-41E4-8D5C-876312D059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832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6642A-9AF5-44C4-07BA-54B9737EB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80C9E-D46D-23D1-084D-44B6DFD788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E0D9-A243-F336-9477-546E15BAD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97BD-FAB4-4416-87F3-CCD539C861B5}" type="datetimeFigureOut">
              <a:rPr lang="en-AU" smtClean="0"/>
              <a:t>20/03/2025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8776E-DE0B-8EC0-6601-826C2454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2220F-929E-892B-D8D3-A9058CFC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5CB0-C394-41E4-8D5C-876312D059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984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90E7-A3E0-8A2E-FF67-24C2D135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E496B-14E0-3D4C-43CB-188F3A868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F8C1-048A-49B6-9BD5-19F23597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97BD-FAB4-4416-87F3-CCD539C861B5}" type="datetimeFigureOut">
              <a:rPr lang="en-AU" smtClean="0"/>
              <a:t>20/03/2025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19E85-0E34-E491-728C-FD43B2C2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D98D9-C767-0425-3F63-C13602B1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5CB0-C394-41E4-8D5C-876312D059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0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7A40-989C-50E9-17D6-7914D72C7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C7086-6A96-2F85-61A4-DD389DD70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2D917-41DB-16CF-8521-DCC805CC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97BD-FAB4-4416-87F3-CCD539C861B5}" type="datetimeFigureOut">
              <a:rPr lang="en-AU" smtClean="0"/>
              <a:t>20/03/2025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9F3D3-0470-ABF5-0074-CA739147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BBA26-75B7-4608-9821-8785CDB5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5CB0-C394-41E4-8D5C-876312D059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684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C9E8A-98F3-EB08-3BAE-A4ACFC227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0A5C0-D3E2-3E7A-5BFE-7F03FFBD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467643-7DC5-0DEC-44A8-87B46708D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86916-90DD-2165-2F45-A9DCFE70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97BD-FAB4-4416-87F3-CCD539C861B5}" type="datetimeFigureOut">
              <a:rPr lang="en-AU" smtClean="0"/>
              <a:t>20/03/2025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3E71F-CC9B-C482-D35B-51E68A25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AAB10-F0F8-B7D9-319C-2AEB08AC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5CB0-C394-41E4-8D5C-876312D059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403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DAAF-A571-EDC1-2F5D-53689481E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FABA6-02AE-F47D-A7F8-2F959500F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CF44F8-12DF-3AAB-6C41-3B8A42EDA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1FF16-91AA-50D4-9E12-A920214A8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909F8-F0C4-C4F8-6E07-49787EE3E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09B05-211B-D297-CD29-4AA86D271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97BD-FAB4-4416-87F3-CCD539C861B5}" type="datetimeFigureOut">
              <a:rPr lang="en-AU" smtClean="0"/>
              <a:t>20/03/2025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7222C6-3934-F0AD-0CFE-8C09B292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A046BC-4B66-4DDE-BC9D-5B54D3A2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5CB0-C394-41E4-8D5C-876312D059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925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02D7-29D5-F696-5ADC-88B179843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D8D069-ABB4-BBB8-E4B7-AA81105E2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97BD-FAB4-4416-87F3-CCD539C861B5}" type="datetimeFigureOut">
              <a:rPr lang="en-AU" smtClean="0"/>
              <a:t>20/03/2025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CBFCC9-1F00-0FFC-3C8C-712A49D10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03D613-BB87-7266-949B-1E78B168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5CB0-C394-41E4-8D5C-876312D059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561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BD0328-4631-868C-AF73-2055D5C4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97BD-FAB4-4416-87F3-CCD539C861B5}" type="datetimeFigureOut">
              <a:rPr lang="en-AU" smtClean="0"/>
              <a:t>20/03/2025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890A-F436-F821-CDB4-4240B71BE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773C6-0FF6-AF9D-1FCE-1FBAC67F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5CB0-C394-41E4-8D5C-876312D059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85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A6061-2069-7E00-B271-93A27EE49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D67E-D637-BD76-A5CC-B3879ACF6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87D1A-C679-8BE4-C497-4C4E9E69A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22160A-2126-1A8B-41F7-D0411BE6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97BD-FAB4-4416-87F3-CCD539C861B5}" type="datetimeFigureOut">
              <a:rPr lang="en-AU" smtClean="0"/>
              <a:t>20/03/2025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B75AD-D2A5-2965-76CF-7D36B8DC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84A6E-D7AE-A83E-04CE-D84CAEA5F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5CB0-C394-41E4-8D5C-876312D059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7878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D3180-F6A7-CC5B-D317-BBDF2895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A9F6BA-9CE1-B765-20FC-59E2440C5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A30BA-AD51-C350-E810-F84DB98406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61FE5-BE18-8B31-3D9B-F6E4E4486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97BD-FAB4-4416-87F3-CCD539C861B5}" type="datetimeFigureOut">
              <a:rPr lang="en-AU" smtClean="0"/>
              <a:t>20/03/2025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BAD6C-26A4-3121-EF8F-9DBFAAD1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1FED3-E3E2-1A75-BF13-4C2DABBF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05CB0-C394-41E4-8D5C-876312D059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6034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3803E8-5402-8802-4B20-8F6C8B88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59B69-96EF-DD29-BDFF-32177B318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5CA60-373A-102E-181B-B51A54CBDA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7697BD-FAB4-4416-87F3-CCD539C861B5}" type="datetimeFigureOut">
              <a:rPr lang="en-AU" smtClean="0"/>
              <a:t>20/03/2025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DBAF-5189-FE95-A882-D6E684655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1634D-96CE-0C15-E5A7-9DDBE0A1F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B05CB0-C394-41E4-8D5C-876312D059E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778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nnylane.ai/qml/demos/tutorial_apply_qsv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EE31-227A-221D-C3E8-406F8C4B59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Singular Value Transform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F711C-9C02-7702-D8CE-05B0436AA4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Sharan Krishnan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69658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0804-179F-926C-878D-3EADDDEAC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4F03-A1C6-95CA-D1A7-40829928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singular value transformation</a:t>
            </a:r>
          </a:p>
          <a:p>
            <a:r>
              <a:rPr lang="en-US" dirty="0"/>
              <a:t>Quantum signal processing</a:t>
            </a:r>
          </a:p>
          <a:p>
            <a:r>
              <a:rPr lang="en-US" dirty="0"/>
              <a:t>Quantum Singular Value Transformation</a:t>
            </a:r>
          </a:p>
          <a:p>
            <a:r>
              <a:rPr lang="en-US" dirty="0"/>
              <a:t>Application to solving linear systems of equations</a:t>
            </a:r>
          </a:p>
        </p:txBody>
      </p:sp>
    </p:spTree>
    <p:extLst>
      <p:ext uri="{BB962C8B-B14F-4D97-AF65-F5344CB8AC3E}">
        <p14:creationId xmlns:p14="http://schemas.microsoft.com/office/powerpoint/2010/main" val="3294764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8721-5D60-4892-B74F-20E0F728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singular value transformation?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88B39-2B85-C63B-A2F8-329EAA35B7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singular value decomposition </a:t>
                </a:r>
                <a:r>
                  <a:rPr lang="en-US" dirty="0"/>
                  <a:t>is a well-known result in linear algebra that suggests that any linear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AU" dirty="0"/>
                  <a:t> can be written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Σ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AU" dirty="0"/>
                  <a:t> are unitary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AU" dirty="0">
                    <a:solidFill>
                      <a:srgbClr val="FF0000"/>
                    </a:solidFill>
                  </a:rPr>
                  <a:t> is a positive semi-definite diagonal</a:t>
                </a:r>
                <a:r>
                  <a:rPr lang="en-AU" dirty="0"/>
                  <a:t>. If we denote each element on the diagonal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AU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AU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AU" dirty="0"/>
                  <a:t> can be given the more quantum mechanical representation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 singular value transformation is given by applying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AU" dirty="0"/>
                  <a:t>,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88B39-2B85-C63B-A2F8-329EAA35B7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17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620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31AE-AE03-DEB0-0146-645946FE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Signal Processing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58196-B142-5BCE-534A-B5964E54D3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Given the basis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rotation operator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AU" dirty="0"/>
                  <a:t> rotation operator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r>
                  <a:rPr lang="en-AU" dirty="0"/>
                  <a:t> and a sequence of phases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AU" dirty="0"/>
                  <a:t> it turns out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AU" dirty="0"/>
                  <a:t> is a </a:t>
                </a:r>
                <a:r>
                  <a:rPr lang="en-AU" dirty="0">
                    <a:solidFill>
                      <a:srgbClr val="FF0000"/>
                    </a:solidFill>
                  </a:rPr>
                  <a:t>polynomial function </a:t>
                </a:r>
                <a:r>
                  <a:rPr lang="en-AU" dirty="0"/>
                  <a:t>with degree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AU" dirty="0"/>
                  <a:t> with parity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AU" dirty="0"/>
                  <a:t> and with absolute value at most one. </a:t>
                </a:r>
                <a:r>
                  <a:rPr lang="en-US" dirty="0">
                    <a:solidFill>
                      <a:srgbClr val="FF0000"/>
                    </a:solidFill>
                  </a:rPr>
                  <a:t>Moreover,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AU" dirty="0">
                    <a:solidFill>
                      <a:srgbClr val="FF0000"/>
                    </a:solidFill>
                  </a:rPr>
                  <a:t> satisfying these requirements, there exists a sequence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658196-B142-5BCE-534A-B5964E54D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82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83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F33D4-E547-3540-93B8-96E0386FD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Singular Value Transform Part 1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33C9CB-9BBB-C17C-1818-B4EAC36E1D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AU" dirty="0"/>
                  <a:t> is </a:t>
                </a:r>
                <a:r>
                  <a:rPr lang="en-AU" dirty="0">
                    <a:solidFill>
                      <a:srgbClr val="FF0000"/>
                    </a:solidFill>
                  </a:rPr>
                  <a:t>block encoded into a unitary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in the computational basis,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r>
                  <a:rPr lang="en-AU" dirty="0"/>
                  <a:t>. The bases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⟩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|1⟩|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⟩}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|1⟩|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⟩}</m:t>
                    </m:r>
                  </m:oMath>
                </a14:m>
                <a:r>
                  <a:rPr lang="en-AU" dirty="0"/>
                  <a:t> </a:t>
                </a:r>
                <a:r>
                  <a:rPr lang="en-AU" dirty="0">
                    <a:solidFill>
                      <a:srgbClr val="FF0000"/>
                    </a:solidFill>
                  </a:rPr>
                  <a:t>both span the vector space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AU" dirty="0">
                    <a:solidFill>
                      <a:srgbClr val="FF0000"/>
                    </a:solidFill>
                  </a:rPr>
                  <a:t> acts on </a:t>
                </a:r>
                <a:r>
                  <a:rPr lang="en-AU" dirty="0"/>
                  <a:t>and the action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AU" dirty="0"/>
                  <a:t>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dirty="0"/>
                  <a:t> basis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33C9CB-9BBB-C17C-1818-B4EAC36E1D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 r="-162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79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7051-D6CA-4C1A-9594-CC77A2A8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Singular Value Transform Part 2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C39F8-C4A4-4A46-A754-D839292E04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AU" dirty="0"/>
                  <a:t> maps the basis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AU" dirty="0"/>
                  <a:t> it can be written as a </a:t>
                </a:r>
                <a:r>
                  <a:rPr lang="en-AU" dirty="0">
                    <a:solidFill>
                      <a:srgbClr val="FF0000"/>
                    </a:solidFill>
                  </a:rPr>
                  <a:t>direct sum.</a:t>
                </a:r>
                <a:r>
                  <a:rPr lang="en-AU" dirty="0"/>
                  <a:t>*</a:t>
                </a:r>
                <a:endParaRPr lang="en-AU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⨁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e>
                                </m:mr>
                                <m:mr>
                                  <m:e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rad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⨁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⟩⟨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FF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sup>
                    </m:sSup>
                  </m:oMath>
                </a14:m>
                <a:endParaRPr lang="en-AU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en-AU" dirty="0"/>
                  <a:t>*It could also be written as the regular sum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⊗|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⟩⟨</m:t>
                        </m:r>
                        <m:sSub>
                          <m:sSub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AU" dirty="0"/>
                  <a:t> because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⟩⟨</m:t>
                    </m:r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AU" dirty="0"/>
                  <a:t> is a projector.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EC39F8-C4A4-4A46-A754-D839292E04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521" b="-1302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020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CC58D-BC76-7D8D-726C-4089D4E18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Singular Value Transform Part 3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C6D58-9A88-4488-AEA0-9A636AAE7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Finally, consider the projectors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=|0⟩⟨0|⊗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=|0⟩⟨0|⊗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AU" dirty="0"/>
                  <a:t>. It’s not hard to show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⊕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⟩⟨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And similarly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Π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AU" dirty="0"/>
                  <a:t>.  For even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/2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Π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⨁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⨁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AU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sup>
                                  </m:sSup>
                                  <m:nary>
                                    <m:naryPr>
                                      <m:chr m:val="∏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AU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⊗</m:t>
                              </m:r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d>
                                <m:dPr>
                                  <m:begChr m:val="⟨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𝑃𝑜𝑙𝑦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>
                    <a:solidFill>
                      <a:srgbClr val="FF0000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AU" dirty="0">
                    <a:solidFill>
                      <a:srgbClr val="FF0000"/>
                    </a:solidFill>
                  </a:rPr>
                  <a:t> is a linear combination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AU" dirty="0"/>
                  <a:t>. Similarly for odd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EC6D58-9A88-4488-AEA0-9A636AAE7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61" r="-464" b="-336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51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68A83-BE2E-1A52-C1E2-A8877B56F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solving linear equations</a:t>
            </a:r>
            <a:endParaRPr lang="en-A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F5A23-CB51-97A5-4D98-BE09CF9CA1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We can solve the system of equations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AU" dirty="0"/>
                  <a:t>By inverting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AU" dirty="0"/>
                  <a:t> to recover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AU" dirty="0"/>
                  <a:t>. If can be written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d>
                          <m:dPr>
                            <m:begChr m:val="⟨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AU" dirty="0"/>
                  <a:t> by the singular value decomposition then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We can find a </a:t>
                </a:r>
                <a:r>
                  <a:rPr lang="en-AU" dirty="0">
                    <a:solidFill>
                      <a:srgbClr val="FF0000"/>
                    </a:solidFill>
                  </a:rPr>
                  <a:t>polynomial approximation</a:t>
                </a:r>
                <a:r>
                  <a:rPr lang="en-AU" dirty="0"/>
                  <a:t>,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AU" dirty="0"/>
                  <a:t>,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 with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AU" dirty="0"/>
                  <a:t>, </a:t>
                </a:r>
                <a:r>
                  <a:rPr lang="en-AU" dirty="0">
                    <a:solidFill>
                      <a:srgbClr val="FF0000"/>
                    </a:solidFill>
                  </a:rPr>
                  <a:t>find its corresponding set of phase factors</a:t>
                </a:r>
                <a:r>
                  <a:rPr lang="en-AU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AU" dirty="0"/>
                  <a:t> (which can be done efficiently on a classical computer) and use QSVT to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AU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1F5A23-CB51-97A5-4D98-BE09CF9CA1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2702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93B8C-AA21-50FD-8C7B-BA704B617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312" y="932824"/>
            <a:ext cx="5563376" cy="40582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8062B6-57FE-835B-FFD0-B3E76A70BE92}"/>
                  </a:ext>
                </a:extLst>
              </p:cNvPr>
              <p:cNvSpPr txBox="1"/>
              <p:nvPr/>
            </p:nvSpPr>
            <p:spPr>
              <a:xfrm>
                <a:off x="3052386" y="5098273"/>
                <a:ext cx="6881024" cy="781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/>
                  <a:t>From </a:t>
                </a:r>
                <a:r>
                  <a:rPr lang="en-AU" dirty="0">
                    <a:hlinkClick r:id="rId3"/>
                  </a:rPr>
                  <a:t>this</a:t>
                </a:r>
                <a:r>
                  <a:rPr lang="en-AU" dirty="0"/>
                  <a:t> Pennylane tutorial. A polynomial approximation of </a:t>
                </a:r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1/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AU" dirty="0"/>
                  <a:t> over the domain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AU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AU" b="0" i="1" smtClean="0">
                                <a:latin typeface="Cambria Math" panose="02040503050406030204" pitchFamily="18" charset="0"/>
                              </a:rPr>
                              <m:t>𝜅</m:t>
                            </m:r>
                          </m:den>
                        </m:f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e>
                    </m:d>
                  </m:oMath>
                </a14:m>
                <a:r>
                  <a:rPr lang="en-AU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8062B6-57FE-835B-FFD0-B3E76A70B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386" y="5098273"/>
                <a:ext cx="6881024" cy="781817"/>
              </a:xfrm>
              <a:prstGeom prst="rect">
                <a:avLst/>
              </a:prstGeom>
              <a:blipFill>
                <a:blip r:embed="rId4"/>
                <a:stretch>
                  <a:fillRect l="-798" t="-3101" b="-38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99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579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Quantum Singular Value Transform</vt:lpstr>
      <vt:lpstr>Outline</vt:lpstr>
      <vt:lpstr>What is a singular value transformation?</vt:lpstr>
      <vt:lpstr>Quantum Signal Processing</vt:lpstr>
      <vt:lpstr>Quantum Singular Value Transform Part 1</vt:lpstr>
      <vt:lpstr>Quantum Singular Value Transform Part 2</vt:lpstr>
      <vt:lpstr>Quantum Singular Value Transform Part 3</vt:lpstr>
      <vt:lpstr>Application to solving linear equations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Sharan Krishnan</dc:creator>
  <cp:lastModifiedBy>Sharan Krishnan</cp:lastModifiedBy>
  <cp:revision>1</cp:revision>
  <dcterms:created xsi:type="dcterms:W3CDTF">2025-03-20T00:38:05Z</dcterms:created>
  <dcterms:modified xsi:type="dcterms:W3CDTF">2025-03-20T04:53:27Z</dcterms:modified>
</cp:coreProperties>
</file>