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F166AF-F34D-40A1-84F2-872941BD73EE}" v="167" dt="2025-06-09T06:22:36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38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an Krishnan" userId="d960a99d961c8714" providerId="LiveId" clId="{D2F166AF-F34D-40A1-84F2-872941BD73EE}"/>
    <pc:docChg chg="custSel addSld modSld">
      <pc:chgData name="Sharan Krishnan" userId="d960a99d961c8714" providerId="LiveId" clId="{D2F166AF-F34D-40A1-84F2-872941BD73EE}" dt="2025-06-09T06:22:36.465" v="394" actId="20577"/>
      <pc:docMkLst>
        <pc:docMk/>
      </pc:docMkLst>
      <pc:sldChg chg="modSp">
        <pc:chgData name="Sharan Krishnan" userId="d960a99d961c8714" providerId="LiveId" clId="{D2F166AF-F34D-40A1-84F2-872941BD73EE}" dt="2025-06-09T06:22:36.465" v="394" actId="20577"/>
        <pc:sldMkLst>
          <pc:docMk/>
          <pc:sldMk cId="844990345" sldId="261"/>
        </pc:sldMkLst>
        <pc:spChg chg="mod">
          <ac:chgData name="Sharan Krishnan" userId="d960a99d961c8714" providerId="LiveId" clId="{D2F166AF-F34D-40A1-84F2-872941BD73EE}" dt="2025-06-09T06:22:36.465" v="394" actId="20577"/>
          <ac:spMkLst>
            <pc:docMk/>
            <pc:sldMk cId="844990345" sldId="261"/>
            <ac:spMk id="3" creationId="{A80381B9-1751-C5C5-5A9C-D14074936496}"/>
          </ac:spMkLst>
        </pc:spChg>
      </pc:sldChg>
      <pc:sldChg chg="modSp mod">
        <pc:chgData name="Sharan Krishnan" userId="d960a99d961c8714" providerId="LiveId" clId="{D2F166AF-F34D-40A1-84F2-872941BD73EE}" dt="2025-06-09T06:18:53.667" v="309" actId="20577"/>
        <pc:sldMkLst>
          <pc:docMk/>
          <pc:sldMk cId="915114181" sldId="264"/>
        </pc:sldMkLst>
        <pc:spChg chg="mod">
          <ac:chgData name="Sharan Krishnan" userId="d960a99d961c8714" providerId="LiveId" clId="{D2F166AF-F34D-40A1-84F2-872941BD73EE}" dt="2025-06-09T05:34:49.279" v="33" actId="20577"/>
          <ac:spMkLst>
            <pc:docMk/>
            <pc:sldMk cId="915114181" sldId="264"/>
            <ac:spMk id="2" creationId="{F7FA5CE7-2EF5-3088-8AE3-7D2F902334AE}"/>
          </ac:spMkLst>
        </pc:spChg>
        <pc:spChg chg="mod">
          <ac:chgData name="Sharan Krishnan" userId="d960a99d961c8714" providerId="LiveId" clId="{D2F166AF-F34D-40A1-84F2-872941BD73EE}" dt="2025-06-09T06:18:53.667" v="309" actId="20577"/>
          <ac:spMkLst>
            <pc:docMk/>
            <pc:sldMk cId="915114181" sldId="264"/>
            <ac:spMk id="3" creationId="{A4439FC6-7A87-3400-2BD8-B06C801C58DD}"/>
          </ac:spMkLst>
        </pc:spChg>
      </pc:sldChg>
      <pc:sldChg chg="modSp new mod">
        <pc:chgData name="Sharan Krishnan" userId="d960a99d961c8714" providerId="LiveId" clId="{D2F166AF-F34D-40A1-84F2-872941BD73EE}" dt="2025-06-09T06:19:48.281" v="392" actId="20577"/>
        <pc:sldMkLst>
          <pc:docMk/>
          <pc:sldMk cId="3559990424" sldId="265"/>
        </pc:sldMkLst>
        <pc:spChg chg="mod">
          <ac:chgData name="Sharan Krishnan" userId="d960a99d961c8714" providerId="LiveId" clId="{D2F166AF-F34D-40A1-84F2-872941BD73EE}" dt="2025-06-09T06:19:48.281" v="392" actId="20577"/>
          <ac:spMkLst>
            <pc:docMk/>
            <pc:sldMk cId="3559990424" sldId="265"/>
            <ac:spMk id="3" creationId="{3CB10342-CF95-8D8C-B759-1FC9DDA868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1F183-57A1-4FB2-B629-9DC063F8BA59}" type="datetimeFigureOut">
              <a:rPr lang="en-AU" smtClean="0"/>
              <a:t>5/06/2025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44A9A-DA96-488E-8A6F-E516109187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89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44A9A-DA96-488E-8A6F-E5161091877A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8425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1E936-5545-A365-B89D-F77CBECFA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242B3-0300-AEE0-E236-BB34842D1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249AF-2A02-566D-1312-F0F4A60A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02C9-D545-4ACB-B28C-BF2AA32713CF}" type="datetimeFigureOut">
              <a:rPr lang="en-AU" smtClean="0"/>
              <a:t>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A9FC0-D92C-90AC-C52F-A4E97FCF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2922B-FB96-1877-4DC3-119404A2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CCE6-7565-418F-88CC-1A1E691E50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455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2A42-17EC-FE5F-6BD3-CB5175AA6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262FF-AF77-3A94-E941-6A0D1FE48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7E8BA-97C1-B424-FC31-367650BF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02C9-D545-4ACB-B28C-BF2AA32713CF}" type="datetimeFigureOut">
              <a:rPr lang="en-AU" smtClean="0"/>
              <a:t>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40433-15CC-F4BD-D3F1-E9AE061D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2A5D0-5EB1-1EC0-9C6F-2E272E4C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CCE6-7565-418F-88CC-1A1E691E50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486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DDAEA-2C5A-DCA0-55FC-460DF2AF2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CAF30-164C-F599-5AA6-AE8B72CBE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AE85D-FCC7-2513-5AD3-8475F922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02C9-D545-4ACB-B28C-BF2AA32713CF}" type="datetimeFigureOut">
              <a:rPr lang="en-AU" smtClean="0"/>
              <a:t>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5F529-BD73-F8C4-39FF-0D466FDB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CE0D6-F887-6684-6702-BBA6B950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CCE6-7565-418F-88CC-1A1E691E50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670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5AA9-0A48-EAE0-499B-9881817E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9B374-6F5A-19E2-F18B-22601D566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E7BE-EB7E-542C-D0BD-E73FCA1F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02C9-D545-4ACB-B28C-BF2AA32713CF}" type="datetimeFigureOut">
              <a:rPr lang="en-AU" smtClean="0"/>
              <a:t>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70321-9CD3-C839-5291-9C318799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ACF25-FA35-B002-C1E7-003AAD7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CCE6-7565-418F-88CC-1A1E691E50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18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F7F92-B01B-31D3-9125-4D1B5CCA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A00E4-31F1-39A1-D01D-282A453C5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50BF3-F64F-6CB2-FB1D-2217D187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02C9-D545-4ACB-B28C-BF2AA32713CF}" type="datetimeFigureOut">
              <a:rPr lang="en-AU" smtClean="0"/>
              <a:t>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D5C2E-C622-4F04-B7F9-53386DD7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092BA-A04A-D242-A08E-F8F62E013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CCE6-7565-418F-88CC-1A1E691E50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682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D2C85-A7E3-BAB3-2F72-65267ABE6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DE43C-2EC4-3052-92F6-0FB606FF1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CA9CE-5871-0A90-3099-9694C59D2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0F471-AF9B-C1EF-DABE-DCB89FC2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02C9-D545-4ACB-B28C-BF2AA32713CF}" type="datetimeFigureOut">
              <a:rPr lang="en-AU" smtClean="0"/>
              <a:t>5/06/2025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ED3C-4D14-5D8E-E755-4098B6E2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69E23-4D1D-1951-CB70-2BBF4BD9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CCE6-7565-418F-88CC-1A1E691E50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750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D7C3-576D-2DA2-11C6-240EFBBB8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10C42-9CF0-2F4E-8174-C0868D24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1C859-ECAB-CEC1-CCE5-380902F99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7B03B-0AC1-0C40-2894-4CC43F4BA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AA0A1-BD68-7C5D-5A42-E36F43E5B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F5EC22-4958-3039-653B-8C4E13C7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02C9-D545-4ACB-B28C-BF2AA32713CF}" type="datetimeFigureOut">
              <a:rPr lang="en-AU" smtClean="0"/>
              <a:t>5/06/2025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5E15B-5C5E-61C1-9D5C-323EE8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0CAC49-4970-2AC4-BB35-6FAA04F0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CCE6-7565-418F-88CC-1A1E691E50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747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ADBA-43CC-8A4B-CA39-55638AD1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2AF79-A9AD-F783-7C64-10AE44E95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02C9-D545-4ACB-B28C-BF2AA32713CF}" type="datetimeFigureOut">
              <a:rPr lang="en-AU" smtClean="0"/>
              <a:t>5/06/2025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6E382-1DE0-F069-2E7B-DA3E6568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D5398-7BF6-D7EA-DC9B-E27EB5DC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CCE6-7565-418F-88CC-1A1E691E50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319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33A13D-84A3-F6BC-F960-9FF0CD69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02C9-D545-4ACB-B28C-BF2AA32713CF}" type="datetimeFigureOut">
              <a:rPr lang="en-AU" smtClean="0"/>
              <a:t>5/06/2025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3BD2C0-F7E9-7A61-7F4C-550EB0490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B5D4C-B354-12B5-D643-664CE368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CCE6-7565-418F-88CC-1A1E691E50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572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5C57-FCF4-169A-7C05-54F232DE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BBF6C-4276-0801-A73B-73873599C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44B61-7FE3-3FF1-15FC-8C2AAF02A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11130-9E48-E2EC-F010-AC4D6F90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02C9-D545-4ACB-B28C-BF2AA32713CF}" type="datetimeFigureOut">
              <a:rPr lang="en-AU" smtClean="0"/>
              <a:t>5/06/2025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CCEFB-0488-2EA8-ACD3-35C8A3B6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A9305-ECCE-0DC0-E58F-AE5B220A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CCE6-7565-418F-88CC-1A1E691E50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083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CE37-B995-54EC-276F-C3030533E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E7400-A135-0EE3-B168-CB1D5014F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DCB8B-1299-C2BF-C219-24039593D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29E84-F4D7-C5FA-AA02-DA57F79D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02C9-D545-4ACB-B28C-BF2AA32713CF}" type="datetimeFigureOut">
              <a:rPr lang="en-AU" smtClean="0"/>
              <a:t>5/06/2025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2DFA3-A7E7-6A96-0214-9F70BBC3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91890-4ED8-2C83-3600-5EEBFAC2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CCE6-7565-418F-88CC-1A1E691E50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490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F8646C-FB04-BA91-B96C-141151E40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7C64A-DD9B-B4E3-3337-001BA5C1D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6CF31-6C49-CCEA-C039-F7751D440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1C02C9-D545-4ACB-B28C-BF2AA32713CF}" type="datetimeFigureOut">
              <a:rPr lang="en-AU" smtClean="0"/>
              <a:t>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3C5A8-4549-8BEC-5DA7-EA686855F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EC0EA-4221-92F9-649A-7048559F6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DCCCE6-7565-418F-88CC-1A1E691E50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36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65AB1-5669-98E0-0778-6B394A9F87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Fixed Point Oblivious Amplitude Amplification with QSVT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36750-FF9C-0701-ED7A-A6DB16CE30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Sharan Krishnan</a:t>
            </a:r>
          </a:p>
        </p:txBody>
      </p:sp>
    </p:spTree>
    <p:extLst>
      <p:ext uri="{BB962C8B-B14F-4D97-AF65-F5344CB8AC3E}">
        <p14:creationId xmlns:p14="http://schemas.microsoft.com/office/powerpoint/2010/main" val="52506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7326-B24E-02C3-BE35-77B62CF7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QSVT Recap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CBDBA-7C9D-5859-8DE9-8B427CD6A0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AU" dirty="0"/>
                  <a:t>Recall that by QSP we have the following results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p>
                      </m:sSup>
                      <m:nary>
                        <m:naryPr>
                          <m:chr m:val="∏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p>
                          </m:sSup>
                        </m:e>
                      </m:nary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𝑖𝑄</m:t>
                                </m:r>
                                <m:d>
                                  <m:d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ad>
                                  <m:radPr>
                                    <m:degHide m:val="on"/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ad>
                                  <m:radPr>
                                    <m:degHide m:val="on"/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  <m:e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b="0" dirty="0"/>
              </a:p>
              <a:p>
                <a:pPr marL="0" indent="0">
                  <a:buNone/>
                </a:pPr>
                <a:r>
                  <a:rPr lang="en-AU" dirty="0"/>
                  <a:t>Where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AU" b="0" dirty="0"/>
                  <a:t> and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AU" b="0" dirty="0"/>
                  <a:t> are polynomials 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CBDBA-7C9D-5859-8DE9-8B427CD6A0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39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6FE93-D974-6EE5-917E-A4739A59C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3E8B-CC73-1BFD-F02B-0484463FB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QSVT Recap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41E095-0F90-C14D-803E-E3E5AB74E7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AU" b="0" dirty="0"/>
                  <a:t>We can generalise this with QSVT. Let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AU" b="0" dirty="0"/>
                  <a:t> be a unitary matrix 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</m:acc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acc>
                            <m:accPr>
                              <m:chr m:val="̃"/>
                              <m:ctrlPr>
                                <a:rPr lang="en-A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sup>
                        <m:e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A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⟩⟨</m:t>
                          </m:r>
                          <m:sSub>
                            <m:sSubPr>
                              <m:ctrlPr>
                                <a:rPr lang="en-A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AU" b="0" i="0" dirty="0" smtClean="0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A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AU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⟩⟨</m:t>
                          </m:r>
                          <m:sSub>
                            <m:sSubPr>
                              <m:ctrlPr>
                                <a:rPr lang="en-A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AU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be orthogonal projectors such that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̃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acc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AU" b="0" i="0" dirty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AU" b="0" dirty="0"/>
                  <a:t> is a block encoded matrix. Clearly,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AU" b="0" dirty="0"/>
                  <a:t> has SVD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unc>
                            <m:func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acc>
                                <m:accPr>
                                  <m:chr m:val="̃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func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⟨"/>
                              <m:endChr m:val="|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AU" b="0" dirty="0"/>
                </a:br>
                <a:r>
                  <a:rPr lang="en-AU" b="0" dirty="0"/>
                  <a:t>In QSVT, we assume access to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acc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𝑁𝑂𝑇</m:t>
                    </m:r>
                  </m:oMath>
                </a14:m>
                <a:r>
                  <a:rPr lang="en-AU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𝑁𝑂𝑇</m:t>
                    </m:r>
                  </m:oMath>
                </a14:m>
                <a:r>
                  <a:rPr lang="en-AU" b="0" dirty="0"/>
                  <a:t> where,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𝑁𝑂𝑇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⊗(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b="0" dirty="0"/>
              </a:p>
              <a:p>
                <a:pPr marL="0" indent="0">
                  <a:buNone/>
                </a:pPr>
                <a:r>
                  <a:rPr lang="en-AU" b="0" dirty="0"/>
                  <a:t>Flips an ancillary qubit if the quantum state is in the image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AU" b="0" dirty="0"/>
                  <a:t>.</a:t>
                </a:r>
                <a:br>
                  <a:rPr lang="en-AU" b="0" dirty="0"/>
                </a:br>
                <a:endParaRPr lang="en-AU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41E095-0F90-C14D-803E-E3E5AB74E7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661" r="-8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33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3C856-510B-9E2B-C9C5-145EE6982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0789-152F-72C1-C35E-802FA808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QSVT Recap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C2B246-BAD7-A51B-B2B6-9CA39A8F0B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AU" sz="1600" b="0" dirty="0"/>
                  <a:t>The main result of QSVT is </a:t>
                </a:r>
                <a:r>
                  <a:rPr lang="en-AU" sz="1600" b="0" dirty="0" err="1"/>
                  <a:t>qubitization</a:t>
                </a:r>
                <a:r>
                  <a:rPr lang="en-AU" sz="1600" b="0" dirty="0"/>
                  <a:t>. Define bases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AU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AU" sz="1600" b="0" i="1" dirty="0" smtClean="0">
                        <a:latin typeface="Cambria Math" panose="02040503050406030204" pitchFamily="18" charset="0"/>
                      </a:rPr>
                      <m:t>={|</m:t>
                    </m:r>
                    <m:sSub>
                      <m:sSubPr>
                        <m:ctrlPr>
                          <a:rPr lang="en-AU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6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sz="1600" b="0" i="1" dirty="0" smtClean="0">
                        <a:latin typeface="Cambria Math" panose="02040503050406030204" pitchFamily="18" charset="0"/>
                      </a:rPr>
                      <m:t>⟩}</m:t>
                    </m:r>
                  </m:oMath>
                </a14:m>
                <a:r>
                  <a:rPr lang="en-AU" sz="1600" b="0" dirty="0"/>
                  <a:t> and </a:t>
                </a:r>
                <a14:m>
                  <m:oMath xmlns:m="http://schemas.openxmlformats.org/officeDocument/2006/math"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={|</m:t>
                    </m:r>
                    <m:sSub>
                      <m:sSubPr>
                        <m:ctrlPr>
                          <a:rPr lang="en-AU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⟩}</m:t>
                    </m:r>
                  </m:oMath>
                </a14:m>
                <a:r>
                  <a:rPr lang="en-AU" sz="1600" b="0" dirty="0"/>
                  <a:t>. It can be shown that in the input subspace spanned by </a:t>
                </a:r>
                <a14:m>
                  <m:oMath xmlns:m="http://schemas.openxmlformats.org/officeDocument/2006/math"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AU" sz="1600" b="0" dirty="0"/>
                  <a:t> and output subspace spanned by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AU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AU" sz="1600" b="0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⨁"/>
                          <m:ctrlPr>
                            <a:rPr lang="en-AU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unc>
                            <m:funcPr>
                              <m:ctrlP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1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acc>
                                <m:accPr>
                                  <m:chr m:val="̃"/>
                                  <m:ctrlPr>
                                    <a:rPr lang="en-AU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  <m:r>
                                <a:rPr lang="en-AU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func>
                        </m:sup>
                        <m:e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AU" sz="1600" b="0" dirty="0"/>
              </a:p>
              <a:p>
                <a:pPr marL="0" indent="0">
                  <a:buNone/>
                </a:pPr>
                <a:r>
                  <a:rPr lang="en-AU" sz="1600" dirty="0"/>
                  <a:t>Moreover,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sz="16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𝑁𝑂𝑇</m:t>
                    </m:r>
                  </m:oMath>
                </a14:m>
                <a:r>
                  <a:rPr lang="en-AU" sz="1600" b="0" dirty="0"/>
                  <a:t> and single qubit gates, it is possible to build the parameterised operator which, in basis </a:t>
                </a:r>
                <a14:m>
                  <m:oMath xmlns:m="http://schemas.openxmlformats.org/officeDocument/2006/math"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AU" sz="1600" b="0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1600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AU" sz="160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sup>
                      </m:sSup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⨁"/>
                          <m:ctrlPr>
                            <a:rPr lang="en-AU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p>
                            <m:sSupPr>
                              <m:ctrlP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AU" sz="1600" b="0" dirty="0"/>
              </a:p>
              <a:p>
                <a:pPr marL="0" indent="0">
                  <a:buNone/>
                </a:pPr>
                <a:r>
                  <a:rPr lang="en-AU" sz="1600" b="0" dirty="0"/>
                  <a:t>And similarly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AU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AU" sz="1600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acc>
                      </m:e>
                      <m:sub>
                        <m:r>
                          <a:rPr lang="en-AU" sz="1600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AU" sz="1600" b="0" dirty="0"/>
                  <a:t>. Therefore, with QSP it follows that with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16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sub>
                      </m:sSub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AU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b="0" i="1" dirty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AU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AU" sz="1600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AU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AU" sz="16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AU" sz="16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AU" sz="16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16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AU" sz="1600" b="0" i="1" dirty="0" smtClean="0">
                                  <a:latin typeface="Cambria Math" panose="02040503050406030204" pitchFamily="18" charset="0"/>
                                </a:rPr>
                                <m:t>−1)/2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AU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1600" b="0" i="0" dirty="0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AU" sz="1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AU" sz="16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AU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sSup>
                                <m:sSupPr>
                                  <m:ctrlPr>
                                    <a:rPr lang="en-AU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1600" b="0" i="1" dirty="0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AU" sz="1600" b="0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AU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AU" sz="1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AU" sz="1600" b="0" i="0" dirty="0" smtClean="0">
                                          <a:latin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AU" sz="1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AU" sz="16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AU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AU" sz="1600" b="0" i="1" dirty="0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AU" sz="1600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AU" sz="1600" b="0" dirty="0"/>
              </a:p>
              <a:p>
                <a:pPr marL="0" indent="0">
                  <a:buNone/>
                </a:pPr>
                <a:r>
                  <a:rPr lang="en-AU" sz="1600" b="0" dirty="0"/>
                  <a:t>We have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AU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AU" sz="1600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</m:acc>
                      <m:sSub>
                        <m:sSubPr>
                          <m:ctrlPr>
                            <a:rPr lang="en-AU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600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1600" b="0" i="0" dirty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AU" sz="1600" b="0" i="0" dirty="0" smtClean="0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AU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AU" sz="16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AU" sz="16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AU" sz="16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AU" sz="16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AU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1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sz="1600" b="0" i="1" dirty="0" smtClean="0">
                              <a:latin typeface="Cambria Math" panose="02040503050406030204" pitchFamily="18" charset="0"/>
                            </a:rPr>
                            <m:t>⟩⟨</m:t>
                          </m:r>
                          <m:sSub>
                            <m:sSubPr>
                              <m:ctrlPr>
                                <a:rPr lang="en-AU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AU" sz="1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sz="16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AU" sz="16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C2B246-BAD7-A51B-B2B6-9CA39A8F0B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840" b="-221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93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B018-5AFC-F4E4-AE30-313D85EF3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simple application to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0381B9-1751-C5C5-5A9C-D140749364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AU" dirty="0"/>
                  <a:t>In search, we assume oracle access to the state preparation unitary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And the target state identifying unitary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0⊕</m:t>
                          </m:r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Our goal is to prepare the circuit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AU" dirty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→1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And we want to do this using QSVT.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0381B9-1751-C5C5-5A9C-D14074936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56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99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B737-FFA3-384A-7182-69C1DC08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simple application to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144CD1-B871-7D45-32AC-3A3AEBB70F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Let’s reframe the problem via QSVT. First define projectors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</m:acc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sz="2400" b="0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AU" sz="2400" b="0" i="0" dirty="0" smtClean="0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AU" sz="2400" dirty="0"/>
              </a:p>
              <a:p>
                <a:pPr marL="0" indent="0">
                  <a:buNone/>
                </a:pPr>
                <a:r>
                  <a:rPr lang="en-AU" sz="2400" dirty="0"/>
                  <a:t>We want a block encoding of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⟩⟨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AU" sz="2400" dirty="0"/>
                  <a:t>. Clearly this is satisfied by the identity operator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</m:acc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m:rPr>
                          <m:sty m:val="p"/>
                        </m:rPr>
                        <a:rPr lang="en-AU" sz="2400" b="0" i="0" dirty="0" smtClean="0"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AU" sz="2400" dirty="0"/>
              </a:p>
              <a:p>
                <a:pPr marL="0" indent="0">
                  <a:buNone/>
                </a:pPr>
                <a:r>
                  <a:rPr lang="en-AU" sz="2400" dirty="0"/>
                  <a:t>We can also prematurely check that the identity operator satisfies </a:t>
                </a:r>
                <a:r>
                  <a:rPr lang="en-AU" sz="2400" dirty="0" err="1"/>
                  <a:t>qubitization</a:t>
                </a:r>
                <a:r>
                  <a:rPr lang="en-AU" sz="2400" dirty="0"/>
                  <a:t>. Defining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d>
                        <m:dPr>
                          <m:begChr m:val="|"/>
                          <m:endChr m:val="⟩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AU" sz="2400" dirty="0"/>
              </a:p>
              <a:p>
                <a:pPr marL="0" indent="0">
                  <a:buNone/>
                </a:pPr>
                <a:r>
                  <a:rPr lang="en-AU" sz="2400" dirty="0"/>
                  <a:t>We have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|"/>
                          <m:endChr m:val="⟩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d>
                        <m:dPr>
                          <m:begChr m:val="|"/>
                          <m:endChr m:val="⟩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|"/>
                          <m:endChr m:val="|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⟩⟨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AU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AU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AU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AU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AU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  <a:p>
                <a:pPr marL="0" indent="0">
                  <a:buNone/>
                </a:pPr>
                <a:r>
                  <a:rPr lang="en-AU" sz="2400" dirty="0"/>
                  <a:t>In the input basis 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{|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⟩,|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⟩}</m:t>
                    </m:r>
                  </m:oMath>
                </a14:m>
                <a:r>
                  <a:rPr lang="en-AU" sz="2400" dirty="0"/>
                  <a:t> and output basis 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{|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⟩,|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⟩}.</m:t>
                    </m:r>
                  </m:oMath>
                </a14:m>
                <a:endParaRPr lang="en-AU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144CD1-B871-7D45-32AC-3A3AEBB70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8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31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1BD3-09CB-A089-443E-72A50117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simple application to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4EED21-7EAB-8C73-B1EA-066937F78B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AU" dirty="0"/>
                  <a:t>To implement QSVT we’ll also need access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𝑁𝑂𝑇</m:t>
                    </m:r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acc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𝑁𝑂𝑇</m:t>
                    </m:r>
                  </m:oMath>
                </a14:m>
                <a:r>
                  <a:rPr lang="en-AU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</m:acc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𝑁𝑂𝑇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𝑁𝑂𝑇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𝑁𝑂𝑇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Using these to 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acc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AU" dirty="0"/>
                  <a:t> we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>
                              <a:latin typeface="Cambria Math" panose="02040503050406030204" pitchFamily="18" charset="0"/>
                            </a:rPr>
                            <m:t>Φ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⟩=⟨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A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A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 dirty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AU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AU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AU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AU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AU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AU" b="0" i="1" dirty="0" smtClean="0">
                                  <a:latin typeface="Cambria Math" panose="02040503050406030204" pitchFamily="18" charset="0"/>
                                </a:rPr>
                                <m:t>−1)/2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AU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dirty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AU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 dirty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AU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AU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AU" b="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sSub>
                                <m:sSubPr>
                                  <m:ctrlPr>
                                    <a:rPr lang="en-AU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AU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AU" dirty="0">
                                          <a:latin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AU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 dirty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AU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AU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AU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𝑃𝑜𝑙𝑦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Often in literature,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AU" dirty="0"/>
                  <a:t> is chosen to approximate the sign function.</a:t>
                </a:r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4EED21-7EAB-8C73-B1EA-066937F78B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408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5CE7-2EF5-3088-8AE3-7D2F9023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Claim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439FC6-7A87-3400-2BD8-B06C801C5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AU" dirty="0"/>
                  <a:t>In the Grand Unification of Quantum Algorithms, the claim is made in the appendices that there exists a phase sequence that transforms a wide range of possible small values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AU" dirty="0"/>
                  <a:t> to be close to 1 with error 1-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dirty="0"/>
                  <a:t>.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439FC6-7A87-3400-2BD8-B06C801C5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58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114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0A1E1-89BD-FE9C-2C93-4564BF85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10342-CF95-8D8C-B759-1FC9DDA868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 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mr>
                      </m:m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𝐴𝐶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𝐵𝐷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10342-CF95-8D8C-B759-1FC9DDA868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990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5651</TotalTime>
  <Words>542</Words>
  <Application>Microsoft Office PowerPoint</Application>
  <PresentationFormat>Widescreen</PresentationFormat>
  <Paragraphs>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 Theme</vt:lpstr>
      <vt:lpstr>Fixed Point Oblivious Amplitude Amplification with QSVT</vt:lpstr>
      <vt:lpstr>QSVT Recap</vt:lpstr>
      <vt:lpstr>QSVT Recap</vt:lpstr>
      <vt:lpstr>QSVT Recap</vt:lpstr>
      <vt:lpstr>A simple application to search</vt:lpstr>
      <vt:lpstr>A simple application to search</vt:lpstr>
      <vt:lpstr>A simple application to search</vt:lpstr>
      <vt:lpstr>Claim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Sharan Krishnan</dc:creator>
  <cp:lastModifiedBy>Sharan Krishnan</cp:lastModifiedBy>
  <cp:revision>1</cp:revision>
  <dcterms:created xsi:type="dcterms:W3CDTF">2025-06-05T08:11:43Z</dcterms:created>
  <dcterms:modified xsi:type="dcterms:W3CDTF">2025-06-09T06:22:51Z</dcterms:modified>
</cp:coreProperties>
</file>