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2D800-B9A7-4BCF-BA80-80F1001CB8F8}" v="493" dt="2025-03-28T04:38:23.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0" d="100"/>
          <a:sy n="110" d="100"/>
        </p:scale>
        <p:origin x="114" y="10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Krishnan" userId="d960a99d961c8714" providerId="LiveId" clId="{7E12D800-B9A7-4BCF-BA80-80F1001CB8F8}"/>
    <pc:docChg chg="custSel addSld modSld">
      <pc:chgData name="Sharan Krishnan" userId="d960a99d961c8714" providerId="LiveId" clId="{7E12D800-B9A7-4BCF-BA80-80F1001CB8F8}" dt="2025-03-28T04:51:03.372" v="2261" actId="27636"/>
      <pc:docMkLst>
        <pc:docMk/>
      </pc:docMkLst>
      <pc:sldChg chg="modSp">
        <pc:chgData name="Sharan Krishnan" userId="d960a99d961c8714" providerId="LiveId" clId="{7E12D800-B9A7-4BCF-BA80-80F1001CB8F8}" dt="2025-03-28T04:10:46.042" v="1957" actId="20577"/>
        <pc:sldMkLst>
          <pc:docMk/>
          <pc:sldMk cId="3423230550" sldId="259"/>
        </pc:sldMkLst>
        <pc:spChg chg="mod">
          <ac:chgData name="Sharan Krishnan" userId="d960a99d961c8714" providerId="LiveId" clId="{7E12D800-B9A7-4BCF-BA80-80F1001CB8F8}" dt="2025-03-28T04:10:46.042" v="1957" actId="20577"/>
          <ac:spMkLst>
            <pc:docMk/>
            <pc:sldMk cId="3423230550" sldId="259"/>
            <ac:spMk id="3" creationId="{CFA67D47-1F6E-44B5-9797-85C4746423D5}"/>
          </ac:spMkLst>
        </pc:spChg>
      </pc:sldChg>
      <pc:sldChg chg="modSp">
        <pc:chgData name="Sharan Krishnan" userId="d960a99d961c8714" providerId="LiveId" clId="{7E12D800-B9A7-4BCF-BA80-80F1001CB8F8}" dt="2025-03-28T04:18:00.914" v="2004" actId="20577"/>
        <pc:sldMkLst>
          <pc:docMk/>
          <pc:sldMk cId="3850393288" sldId="260"/>
        </pc:sldMkLst>
        <pc:spChg chg="mod">
          <ac:chgData name="Sharan Krishnan" userId="d960a99d961c8714" providerId="LiveId" clId="{7E12D800-B9A7-4BCF-BA80-80F1001CB8F8}" dt="2025-03-28T04:18:00.914" v="2004" actId="20577"/>
          <ac:spMkLst>
            <pc:docMk/>
            <pc:sldMk cId="3850393288" sldId="260"/>
            <ac:spMk id="3" creationId="{F07075A9-4927-F817-2934-7F7A7B572EEC}"/>
          </ac:spMkLst>
        </pc:spChg>
      </pc:sldChg>
      <pc:sldChg chg="modSp">
        <pc:chgData name="Sharan Krishnan" userId="d960a99d961c8714" providerId="LiveId" clId="{7E12D800-B9A7-4BCF-BA80-80F1001CB8F8}" dt="2025-03-28T03:56:10.532" v="1775" actId="207"/>
        <pc:sldMkLst>
          <pc:docMk/>
          <pc:sldMk cId="3678131600" sldId="261"/>
        </pc:sldMkLst>
        <pc:spChg chg="mod">
          <ac:chgData name="Sharan Krishnan" userId="d960a99d961c8714" providerId="LiveId" clId="{7E12D800-B9A7-4BCF-BA80-80F1001CB8F8}" dt="2025-03-28T03:56:10.532" v="1775" actId="207"/>
          <ac:spMkLst>
            <pc:docMk/>
            <pc:sldMk cId="3678131600" sldId="261"/>
            <ac:spMk id="3" creationId="{C6293D1C-E3C8-F179-5EE4-78FEE592C151}"/>
          </ac:spMkLst>
        </pc:spChg>
      </pc:sldChg>
      <pc:sldChg chg="modSp mod">
        <pc:chgData name="Sharan Krishnan" userId="d960a99d961c8714" providerId="LiveId" clId="{7E12D800-B9A7-4BCF-BA80-80F1001CB8F8}" dt="2025-03-28T04:51:03.372" v="2261" actId="27636"/>
        <pc:sldMkLst>
          <pc:docMk/>
          <pc:sldMk cId="3549179513" sldId="262"/>
        </pc:sldMkLst>
        <pc:spChg chg="mod">
          <ac:chgData name="Sharan Krishnan" userId="d960a99d961c8714" providerId="LiveId" clId="{7E12D800-B9A7-4BCF-BA80-80F1001CB8F8}" dt="2025-03-28T04:51:03.372" v="2261" actId="27636"/>
          <ac:spMkLst>
            <pc:docMk/>
            <pc:sldMk cId="3549179513" sldId="262"/>
            <ac:spMk id="3" creationId="{B5D397DC-4813-13DE-F8A8-4E5FD688C755}"/>
          </ac:spMkLst>
        </pc:spChg>
      </pc:sldChg>
      <pc:sldChg chg="addSp modSp mod">
        <pc:chgData name="Sharan Krishnan" userId="d960a99d961c8714" providerId="LiveId" clId="{7E12D800-B9A7-4BCF-BA80-80F1001CB8F8}" dt="2025-03-28T03:52:50.927" v="1363" actId="207"/>
        <pc:sldMkLst>
          <pc:docMk/>
          <pc:sldMk cId="3446729995" sldId="263"/>
        </pc:sldMkLst>
        <pc:spChg chg="mod">
          <ac:chgData name="Sharan Krishnan" userId="d960a99d961c8714" providerId="LiveId" clId="{7E12D800-B9A7-4BCF-BA80-80F1001CB8F8}" dt="2025-03-28T03:52:50.927" v="1363" actId="207"/>
          <ac:spMkLst>
            <pc:docMk/>
            <pc:sldMk cId="3446729995" sldId="263"/>
            <ac:spMk id="3" creationId="{91C01182-D7FE-D0CE-C763-7F7ECA37A2A8}"/>
          </ac:spMkLst>
        </pc:spChg>
        <pc:picChg chg="add mod">
          <ac:chgData name="Sharan Krishnan" userId="d960a99d961c8714" providerId="LiveId" clId="{7E12D800-B9A7-4BCF-BA80-80F1001CB8F8}" dt="2025-03-28T03:52:27.662" v="1356" actId="1076"/>
          <ac:picMkLst>
            <pc:docMk/>
            <pc:sldMk cId="3446729995" sldId="263"/>
            <ac:picMk id="5" creationId="{EE0707C0-6F53-7D9F-2FCA-F1909B9FF438}"/>
          </ac:picMkLst>
        </pc:picChg>
        <pc:picChg chg="add mod">
          <ac:chgData name="Sharan Krishnan" userId="d960a99d961c8714" providerId="LiveId" clId="{7E12D800-B9A7-4BCF-BA80-80F1001CB8F8}" dt="2025-03-28T03:52:40.541" v="1362" actId="1076"/>
          <ac:picMkLst>
            <pc:docMk/>
            <pc:sldMk cId="3446729995" sldId="263"/>
            <ac:picMk id="7" creationId="{17761BB1-07A3-F87A-1F1F-0CD97E1A797C}"/>
          </ac:picMkLst>
        </pc:picChg>
        <pc:picChg chg="add mod">
          <ac:chgData name="Sharan Krishnan" userId="d960a99d961c8714" providerId="LiveId" clId="{7E12D800-B9A7-4BCF-BA80-80F1001CB8F8}" dt="2025-03-28T03:52:37.822" v="1361" actId="1076"/>
          <ac:picMkLst>
            <pc:docMk/>
            <pc:sldMk cId="3446729995" sldId="263"/>
            <ac:picMk id="9" creationId="{093A35DC-64DD-F6BE-7CB6-5665E25198B4}"/>
          </ac:picMkLst>
        </pc:picChg>
      </pc:sldChg>
      <pc:sldChg chg="modSp mod">
        <pc:chgData name="Sharan Krishnan" userId="d960a99d961c8714" providerId="LiveId" clId="{7E12D800-B9A7-4BCF-BA80-80F1001CB8F8}" dt="2025-03-28T03:58:13.756" v="1953" actId="20577"/>
        <pc:sldMkLst>
          <pc:docMk/>
          <pc:sldMk cId="3721509283" sldId="264"/>
        </pc:sldMkLst>
        <pc:spChg chg="mod">
          <ac:chgData name="Sharan Krishnan" userId="d960a99d961c8714" providerId="LiveId" clId="{7E12D800-B9A7-4BCF-BA80-80F1001CB8F8}" dt="2025-03-28T03:58:13.756" v="1953" actId="20577"/>
          <ac:spMkLst>
            <pc:docMk/>
            <pc:sldMk cId="3721509283" sldId="264"/>
            <ac:spMk id="3" creationId="{2541768B-C09E-1AFA-A31A-532DF0454BC8}"/>
          </ac:spMkLst>
        </pc:spChg>
      </pc:sldChg>
      <pc:sldChg chg="modSp new mod">
        <pc:chgData name="Sharan Krishnan" userId="d960a99d961c8714" providerId="LiveId" clId="{7E12D800-B9A7-4BCF-BA80-80F1001CB8F8}" dt="2025-03-28T04:40:34.428" v="2257" actId="20577"/>
        <pc:sldMkLst>
          <pc:docMk/>
          <pc:sldMk cId="3112116766" sldId="265"/>
        </pc:sldMkLst>
        <pc:spChg chg="mod">
          <ac:chgData name="Sharan Krishnan" userId="d960a99d961c8714" providerId="LiveId" clId="{7E12D800-B9A7-4BCF-BA80-80F1001CB8F8}" dt="2025-03-28T04:40:34.428" v="2257" actId="20577"/>
          <ac:spMkLst>
            <pc:docMk/>
            <pc:sldMk cId="3112116766" sldId="265"/>
            <ac:spMk id="3" creationId="{D5622AB5-514A-5773-FF17-F20FFD9A4C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7B5E2-9C11-4234-ACB1-8F9B0583084B}" type="datetimeFigureOut">
              <a:rPr lang="en-AU" smtClean="0"/>
              <a:t>28/03/2025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232FC-2A3B-4EBA-8C65-779E93FC08DE}" type="slidenum">
              <a:rPr lang="en-AU" smtClean="0"/>
              <a:t>‹#›</a:t>
            </a:fld>
            <a:endParaRPr lang="en-AU"/>
          </a:p>
        </p:txBody>
      </p:sp>
    </p:spTree>
    <p:extLst>
      <p:ext uri="{BB962C8B-B14F-4D97-AF65-F5344CB8AC3E}">
        <p14:creationId xmlns:p14="http://schemas.microsoft.com/office/powerpoint/2010/main" val="412434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5A67-AB58-A0DB-3D2A-6058D3C43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06544D-B9F1-2303-673C-BD3210068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E8993F2-149E-8D60-9B01-B3107F64B94B}"/>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BB6C9009-C054-339C-F37A-6D727274253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712445D-3741-7701-8E10-0C3F8EF5B2D4}"/>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184654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F695-0CDD-47BC-4A77-262660D0DFC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ED0FC97-A5C1-1D68-34B0-17433A94A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89DBEB-7CC9-AF39-BAF4-595CF2A5C71F}"/>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C0FF792B-E9E5-46F1-3239-1DCAFDA8EB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C78C3A-A1F9-2CFA-E725-2B0E4007CB5D}"/>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57702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8813E-BA0A-FCBC-EC3A-550B715B3E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1FE436-F4D1-07D8-868F-E6F9D2AF8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992F7B1-AFF2-8BE8-15E8-DF074CEB888C}"/>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7D7BD8F1-6B21-AEE6-0527-EAD17BF91F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3623470-8C42-F972-E564-9C7329E20CC2}"/>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149578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AC18-1571-0DD9-4DCC-257C5B584B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AEB7EAC-B8A0-5D6A-C7BD-6922CBE9A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393971-E142-C82F-92E9-396C8E838D51}"/>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AC23597B-651D-2BE1-81E2-D467B79106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1D3A0-0D4B-D541-C6A9-68B771EDF128}"/>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267043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A42A-9F94-D114-004B-28A119B01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A27CA74-55FF-3BB1-6A5B-CE93A336F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6BB36-FA36-01EB-7B4A-D3FCDE792983}"/>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E11F2BA6-50A3-FF0D-7313-E762477D1E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D4C4F5-C658-3B4C-3043-F40122D9CA5A}"/>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315643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473B-E869-E01F-BB73-53D5CE5DB0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4389B2C-80CA-57E5-D391-45A3ECAB9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4543142-9E5E-EC72-8817-0C4DCF4681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394080-9630-BECF-94CD-70E678BDE7DA}"/>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6" name="Footer Placeholder 5">
            <a:extLst>
              <a:ext uri="{FF2B5EF4-FFF2-40B4-BE49-F238E27FC236}">
                <a16:creationId xmlns:a16="http://schemas.microsoft.com/office/drawing/2014/main" id="{37B6FC78-2144-89D4-EC4A-902EA5E0BD9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0582E63-25B6-C21C-6260-36B0D26E94E4}"/>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174255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CAC4-C2E2-CB62-EF3F-95ADB0A41B7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55BFE6-72B9-829E-CDB7-BB837AFA1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73C62-02AA-8D37-059E-386D655E9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65CA5C-8AE1-C7EE-526C-B1ED0F028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BCE44-125C-9AA1-27A8-6D97C92C4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51F67DF-4144-3DB9-BCE9-B253DA6D1D4B}"/>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8" name="Footer Placeholder 7">
            <a:extLst>
              <a:ext uri="{FF2B5EF4-FFF2-40B4-BE49-F238E27FC236}">
                <a16:creationId xmlns:a16="http://schemas.microsoft.com/office/drawing/2014/main" id="{F386B655-1995-51EE-0B5A-AE8A94158B8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17C32A7-15C8-2D5D-A732-8DD980F80B75}"/>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294195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3537-3C88-2F22-E2FD-275C854BA5B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1C84B2-EC57-22A7-065C-FABF32E4C2E5}"/>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4" name="Footer Placeholder 3">
            <a:extLst>
              <a:ext uri="{FF2B5EF4-FFF2-40B4-BE49-F238E27FC236}">
                <a16:creationId xmlns:a16="http://schemas.microsoft.com/office/drawing/2014/main" id="{34188286-4B26-A105-487E-244FFC122BB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053C98A-4B54-0F1E-DA27-4580574FC62D}"/>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185949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FFEDF-F6FF-EEB9-6C32-1AF4B9DD0D91}"/>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3" name="Footer Placeholder 2">
            <a:extLst>
              <a:ext uri="{FF2B5EF4-FFF2-40B4-BE49-F238E27FC236}">
                <a16:creationId xmlns:a16="http://schemas.microsoft.com/office/drawing/2014/main" id="{F2613C24-53FB-159A-FBBE-B49A707C2DE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A3357CB-41B6-D53A-E50C-A0E9A47CDE62}"/>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316337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3B37-8EED-BC0D-D047-682577782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F5556B-76EC-F1F3-2168-2DF57B1A6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44930F8-DAB5-0B74-589E-B16FAADAC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15D63-B250-1C90-2595-20644874AEDE}"/>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6" name="Footer Placeholder 5">
            <a:extLst>
              <a:ext uri="{FF2B5EF4-FFF2-40B4-BE49-F238E27FC236}">
                <a16:creationId xmlns:a16="http://schemas.microsoft.com/office/drawing/2014/main" id="{5D3755B0-BF6D-4B95-0F83-8E596F36B59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B63296E-88EB-BECC-E835-F221DDA1103B}"/>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209345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4C3C-0DD8-FCA5-A47B-834D5D99D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CDE36D9-2A37-F147-A37F-E634F2B4F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35F7B18-CDF1-D047-6BDA-AC638A1DD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8EAFE-8771-7F56-C3F1-2817DA048711}"/>
              </a:ext>
            </a:extLst>
          </p:cNvPr>
          <p:cNvSpPr>
            <a:spLocks noGrp="1"/>
          </p:cNvSpPr>
          <p:nvPr>
            <p:ph type="dt" sz="half" idx="10"/>
          </p:nvPr>
        </p:nvSpPr>
        <p:spPr/>
        <p:txBody>
          <a:bodyPr/>
          <a:lstStyle/>
          <a:p>
            <a:fld id="{4E50DB63-E127-41B5-B6F6-53E83602A10A}" type="datetimeFigureOut">
              <a:rPr lang="en-AU" smtClean="0"/>
              <a:t>28/03/2025</a:t>
            </a:fld>
            <a:endParaRPr lang="en-AU"/>
          </a:p>
        </p:txBody>
      </p:sp>
      <p:sp>
        <p:nvSpPr>
          <p:cNvPr id="6" name="Footer Placeholder 5">
            <a:extLst>
              <a:ext uri="{FF2B5EF4-FFF2-40B4-BE49-F238E27FC236}">
                <a16:creationId xmlns:a16="http://schemas.microsoft.com/office/drawing/2014/main" id="{F19CB59D-25AB-5B0A-EBE9-CA1E4657376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2E61A0C-26FA-8F04-4C7B-64CAE46F6F87}"/>
              </a:ext>
            </a:extLst>
          </p:cNvPr>
          <p:cNvSpPr>
            <a:spLocks noGrp="1"/>
          </p:cNvSpPr>
          <p:nvPr>
            <p:ph type="sldNum" sz="quarter" idx="12"/>
          </p:nvPr>
        </p:nvSpPr>
        <p:spPr/>
        <p:txBody>
          <a:bodyPr/>
          <a:lstStyle/>
          <a:p>
            <a:fld id="{698344B6-FDAE-4F5F-AB49-B79B02988F92}" type="slidenum">
              <a:rPr lang="en-AU" smtClean="0"/>
              <a:t>‹#›</a:t>
            </a:fld>
            <a:endParaRPr lang="en-AU"/>
          </a:p>
        </p:txBody>
      </p:sp>
    </p:spTree>
    <p:extLst>
      <p:ext uri="{BB962C8B-B14F-4D97-AF65-F5344CB8AC3E}">
        <p14:creationId xmlns:p14="http://schemas.microsoft.com/office/powerpoint/2010/main" val="245852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A86F8-D487-2F72-674C-615D00E4C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8247745-B139-16B5-4756-15B314CA8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69C437-05A9-504F-C751-964A16CD5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50DB63-E127-41B5-B6F6-53E83602A10A}" type="datetimeFigureOut">
              <a:rPr lang="en-AU" smtClean="0"/>
              <a:t>28/03/2025</a:t>
            </a:fld>
            <a:endParaRPr lang="en-AU"/>
          </a:p>
        </p:txBody>
      </p:sp>
      <p:sp>
        <p:nvSpPr>
          <p:cNvPr id="5" name="Footer Placeholder 4">
            <a:extLst>
              <a:ext uri="{FF2B5EF4-FFF2-40B4-BE49-F238E27FC236}">
                <a16:creationId xmlns:a16="http://schemas.microsoft.com/office/drawing/2014/main" id="{FD658326-0A38-DB61-CBA7-5ACE41110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888CA0C-D276-DFC6-F084-E0A6E29BD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8344B6-FDAE-4F5F-AB49-B79B02988F92}" type="slidenum">
              <a:rPr lang="en-AU" smtClean="0"/>
              <a:t>‹#›</a:t>
            </a:fld>
            <a:endParaRPr lang="en-AU"/>
          </a:p>
        </p:txBody>
      </p:sp>
    </p:spTree>
    <p:extLst>
      <p:ext uri="{BB962C8B-B14F-4D97-AF65-F5344CB8AC3E}">
        <p14:creationId xmlns:p14="http://schemas.microsoft.com/office/powerpoint/2010/main" val="421403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FB06-714B-3879-20CA-806D2C48436B}"/>
              </a:ext>
            </a:extLst>
          </p:cNvPr>
          <p:cNvSpPr>
            <a:spLocks noGrp="1"/>
          </p:cNvSpPr>
          <p:nvPr>
            <p:ph type="ctrTitle"/>
          </p:nvPr>
        </p:nvSpPr>
        <p:spPr/>
        <p:txBody>
          <a:bodyPr/>
          <a:lstStyle/>
          <a:p>
            <a:r>
              <a:rPr lang="en-AU" dirty="0"/>
              <a:t>A History of QSP/QSVT</a:t>
            </a:r>
          </a:p>
        </p:txBody>
      </p:sp>
      <p:sp>
        <p:nvSpPr>
          <p:cNvPr id="3" name="Subtitle 2">
            <a:extLst>
              <a:ext uri="{FF2B5EF4-FFF2-40B4-BE49-F238E27FC236}">
                <a16:creationId xmlns:a16="http://schemas.microsoft.com/office/drawing/2014/main" id="{1B97092E-CCDD-D5DE-9908-923092ADD7FF}"/>
              </a:ext>
            </a:extLst>
          </p:cNvPr>
          <p:cNvSpPr>
            <a:spLocks noGrp="1"/>
          </p:cNvSpPr>
          <p:nvPr>
            <p:ph type="subTitle" idx="1"/>
          </p:nvPr>
        </p:nvSpPr>
        <p:spPr/>
        <p:txBody>
          <a:bodyPr/>
          <a:lstStyle/>
          <a:p>
            <a:r>
              <a:rPr lang="en-AU" dirty="0"/>
              <a:t>Sharan Krishnan</a:t>
            </a:r>
          </a:p>
        </p:txBody>
      </p:sp>
    </p:spTree>
    <p:extLst>
      <p:ext uri="{BB962C8B-B14F-4D97-AF65-F5344CB8AC3E}">
        <p14:creationId xmlns:p14="http://schemas.microsoft.com/office/powerpoint/2010/main" val="84692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B9DF-4732-894B-0057-31F66726D87D}"/>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BF6E7D28-8AA8-2D9C-2B96-C819CD37833E}"/>
              </a:ext>
            </a:extLst>
          </p:cNvPr>
          <p:cNvSpPr>
            <a:spLocks noGrp="1"/>
          </p:cNvSpPr>
          <p:nvPr>
            <p:ph idx="1"/>
          </p:nvPr>
        </p:nvSpPr>
        <p:spPr/>
        <p:txBody>
          <a:bodyPr>
            <a:normAutofit/>
          </a:bodyPr>
          <a:lstStyle/>
          <a:p>
            <a:r>
              <a:rPr lang="en-AU" dirty="0"/>
              <a:t>2016: The methodology of resonant equiangular composite quantum gates</a:t>
            </a:r>
          </a:p>
          <a:p>
            <a:r>
              <a:rPr lang="en-AU" dirty="0"/>
              <a:t>2016: Optimal Hamiltonian Simulation by QSP</a:t>
            </a:r>
          </a:p>
          <a:p>
            <a:r>
              <a:rPr lang="en-AU" dirty="0"/>
              <a:t>2016: Hamiltonian Simulation by </a:t>
            </a:r>
            <a:r>
              <a:rPr lang="en-AU" dirty="0" err="1"/>
              <a:t>Qubitization</a:t>
            </a:r>
            <a:endParaRPr lang="en-AU" dirty="0"/>
          </a:p>
          <a:p>
            <a:r>
              <a:rPr lang="en-AU" dirty="0"/>
              <a:t>2018: Quantum Singular Value Transform</a:t>
            </a:r>
          </a:p>
          <a:p>
            <a:r>
              <a:rPr lang="en-AU" dirty="0"/>
              <a:t>2024: Generalised QSP</a:t>
            </a:r>
          </a:p>
          <a:p>
            <a:r>
              <a:rPr lang="en-AU" dirty="0"/>
              <a:t>Other relevant work</a:t>
            </a:r>
          </a:p>
          <a:p>
            <a:endParaRPr lang="en-AU" dirty="0"/>
          </a:p>
          <a:p>
            <a:endParaRPr lang="en-AU" dirty="0"/>
          </a:p>
          <a:p>
            <a:pPr marL="457200" lvl="1" indent="0">
              <a:buNone/>
            </a:pPr>
            <a:endParaRPr lang="en-AU" dirty="0"/>
          </a:p>
        </p:txBody>
      </p:sp>
    </p:spTree>
    <p:extLst>
      <p:ext uri="{BB962C8B-B14F-4D97-AF65-F5344CB8AC3E}">
        <p14:creationId xmlns:p14="http://schemas.microsoft.com/office/powerpoint/2010/main" val="132905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91B3-F461-8657-914B-A9BF265E29BD}"/>
              </a:ext>
            </a:extLst>
          </p:cNvPr>
          <p:cNvSpPr>
            <a:spLocks noGrp="1"/>
          </p:cNvSpPr>
          <p:nvPr>
            <p:ph type="title"/>
          </p:nvPr>
        </p:nvSpPr>
        <p:spPr/>
        <p:txBody>
          <a:bodyPr>
            <a:normAutofit/>
          </a:bodyPr>
          <a:lstStyle/>
          <a:p>
            <a:r>
              <a:rPr lang="en-AU" dirty="0"/>
              <a:t>2016: The methodology of resonant equiangular composite quantum gates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A67D47-1F6E-44B5-9797-85C4746423D5}"/>
                  </a:ext>
                </a:extLst>
              </p:cNvPr>
              <p:cNvSpPr>
                <a:spLocks noGrp="1"/>
              </p:cNvSpPr>
              <p:nvPr>
                <p:ph idx="1"/>
              </p:nvPr>
            </p:nvSpPr>
            <p:spPr/>
            <p:txBody>
              <a:bodyPr>
                <a:normAutofit fontScale="92500" lnSpcReduction="10000"/>
              </a:bodyPr>
              <a:lstStyle/>
              <a:p>
                <a:pPr marL="0" indent="0">
                  <a:buNone/>
                </a:pPr>
                <a:r>
                  <a:rPr lang="en-AU" dirty="0"/>
                  <a:t>Authors Low, Yoder and Chuang seek to </a:t>
                </a:r>
                <a:r>
                  <a:rPr lang="en-AU" dirty="0">
                    <a:solidFill>
                      <a:schemeClr val="tx1"/>
                    </a:solidFill>
                  </a:rPr>
                  <a:t>characterise the set of functions </a:t>
                </a:r>
                <a14:m>
                  <m:oMath xmlns:m="http://schemas.openxmlformats.org/officeDocument/2006/math">
                    <m:acc>
                      <m:accPr>
                        <m:chr m:val="̂"/>
                        <m:ctrlPr>
                          <a:rPr lang="en-AU" b="0" i="1" smtClean="0">
                            <a:solidFill>
                              <a:schemeClr val="tx1"/>
                            </a:solidFill>
                            <a:latin typeface="Cambria Math" panose="02040503050406030204" pitchFamily="18" charset="0"/>
                          </a:rPr>
                        </m:ctrlPr>
                      </m:accPr>
                      <m:e>
                        <m:r>
                          <a:rPr lang="en-AU" b="0" i="1" smtClean="0">
                            <a:solidFill>
                              <a:schemeClr val="tx1"/>
                            </a:solidFill>
                            <a:latin typeface="Cambria Math" panose="02040503050406030204" pitchFamily="18" charset="0"/>
                          </a:rPr>
                          <m:t>𝑈</m:t>
                        </m:r>
                      </m:e>
                    </m:acc>
                    <m:d>
                      <m:dPr>
                        <m:ctrlPr>
                          <a:rPr lang="en-AU" b="0" i="1" dirty="0" smtClean="0">
                            <a:solidFill>
                              <a:schemeClr val="tx1"/>
                            </a:solidFill>
                            <a:latin typeface="Cambria Math" panose="02040503050406030204" pitchFamily="18" charset="0"/>
                          </a:rPr>
                        </m:ctrlPr>
                      </m:dPr>
                      <m:e>
                        <m:r>
                          <a:rPr lang="en-AU" b="0" i="1" dirty="0" smtClean="0">
                            <a:solidFill>
                              <a:schemeClr val="tx1"/>
                            </a:solidFill>
                            <a:latin typeface="Cambria Math" panose="02040503050406030204" pitchFamily="18" charset="0"/>
                          </a:rPr>
                          <m:t>𝜃</m:t>
                        </m:r>
                      </m:e>
                    </m:d>
                  </m:oMath>
                </a14:m>
                <a:r>
                  <a:rPr lang="en-AU" dirty="0">
                    <a:solidFill>
                      <a:schemeClr val="tx1"/>
                    </a:solidFill>
                  </a:rPr>
                  <a:t> </a:t>
                </a:r>
                <a:r>
                  <a:rPr lang="en-AU" dirty="0">
                    <a:solidFill>
                      <a:srgbClr val="FF0000"/>
                    </a:solidFill>
                  </a:rPr>
                  <a:t>that can be achieved by composing </a:t>
                </a:r>
                <a14:m>
                  <m:oMath xmlns:m="http://schemas.openxmlformats.org/officeDocument/2006/math">
                    <m:r>
                      <a:rPr lang="en-AU" b="0" i="1" smtClean="0">
                        <a:solidFill>
                          <a:srgbClr val="FF0000"/>
                        </a:solidFill>
                        <a:latin typeface="Cambria Math" panose="02040503050406030204" pitchFamily="18" charset="0"/>
                      </a:rPr>
                      <m:t>𝐿</m:t>
                    </m:r>
                  </m:oMath>
                </a14:m>
                <a:r>
                  <a:rPr lang="en-AU" dirty="0">
                    <a:solidFill>
                      <a:srgbClr val="FF0000"/>
                    </a:solidFill>
                  </a:rPr>
                  <a:t> two dimensional </a:t>
                </a:r>
                <a:r>
                  <a:rPr lang="en-AU" dirty="0" err="1">
                    <a:solidFill>
                      <a:srgbClr val="FF0000"/>
                    </a:solidFill>
                  </a:rPr>
                  <a:t>unitaries</a:t>
                </a:r>
                <a:r>
                  <a:rPr lang="en-AU" dirty="0"/>
                  <a:t>.</a:t>
                </a:r>
              </a:p>
              <a:p>
                <a:pPr marL="0" indent="0">
                  <a:buNone/>
                </a:pPr>
                <a:r>
                  <a:rPr lang="en-AU" dirty="0"/>
                  <a:t>They discover the following class to be highly expressive.</a:t>
                </a:r>
              </a:p>
              <a:p>
                <a:pPr marL="0" indent="0">
                  <a:buNone/>
                </a:pPr>
                <a14:m>
                  <m:oMathPara xmlns:m="http://schemas.openxmlformats.org/officeDocument/2006/math">
                    <m:oMathParaPr>
                      <m:jc m:val="centerGroup"/>
                    </m:oMathParaPr>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𝑈</m:t>
                          </m:r>
                        </m:e>
                      </m:acc>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𝜃</m:t>
                          </m:r>
                        </m:e>
                      </m:d>
                      <m:r>
                        <a:rPr lang="en-AU" b="0" i="1" dirty="0" smtClean="0">
                          <a:latin typeface="Cambria Math" panose="02040503050406030204" pitchFamily="18" charset="0"/>
                        </a:rPr>
                        <m:t>=</m:t>
                      </m:r>
                      <m:nary>
                        <m:naryPr>
                          <m:chr m:val="∏"/>
                          <m:supHide m:val="on"/>
                          <m:ctrlPr>
                            <a:rPr lang="en-AU" b="0" i="1" dirty="0" smtClean="0">
                              <a:latin typeface="Cambria Math" panose="02040503050406030204" pitchFamily="18" charset="0"/>
                            </a:rPr>
                          </m:ctrlPr>
                        </m:naryPr>
                        <m:sub>
                          <m:r>
                            <a:rPr lang="en-AU" b="0" i="1" dirty="0" smtClean="0">
                              <a:latin typeface="Cambria Math" panose="02040503050406030204" pitchFamily="18" charset="0"/>
                            </a:rPr>
                            <m:t>𝑘</m:t>
                          </m:r>
                          <m:r>
                            <a:rPr lang="en-AU" b="0" i="1" dirty="0" smtClean="0">
                              <a:latin typeface="Cambria Math" panose="02040503050406030204" pitchFamily="18" charset="0"/>
                            </a:rPr>
                            <m:t>=1</m:t>
                          </m:r>
                        </m:sub>
                        <m:sup/>
                        <m:e>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𝑅</m:t>
                              </m:r>
                            </m:e>
                            <m:sub>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𝜙</m:t>
                                  </m:r>
                                </m:e>
                                <m:sub>
                                  <m:r>
                                    <a:rPr lang="en-AU" b="0" i="1" dirty="0" smtClean="0">
                                      <a:latin typeface="Cambria Math" panose="02040503050406030204" pitchFamily="18" charset="0"/>
                                    </a:rPr>
                                    <m:t>𝑘</m:t>
                                  </m:r>
                                </m:sub>
                              </m:sSub>
                            </m:sub>
                          </m:sSub>
                          <m:r>
                            <a:rPr lang="en-AU" b="0" i="1" dirty="0" smtClean="0">
                              <a:latin typeface="Cambria Math" panose="02040503050406030204" pitchFamily="18" charset="0"/>
                            </a:rPr>
                            <m:t>(</m:t>
                          </m:r>
                          <m:r>
                            <a:rPr lang="en-AU" b="0" i="1" dirty="0" smtClean="0">
                              <a:latin typeface="Cambria Math" panose="02040503050406030204" pitchFamily="18" charset="0"/>
                            </a:rPr>
                            <m:t>𝜃</m:t>
                          </m:r>
                          <m:r>
                            <a:rPr lang="en-AU" b="0" i="1" dirty="0" smtClean="0">
                              <a:latin typeface="Cambria Math" panose="02040503050406030204" pitchFamily="18" charset="0"/>
                            </a:rPr>
                            <m:t>)</m:t>
                          </m:r>
                        </m:e>
                      </m:nary>
                      <m:r>
                        <a:rPr lang="en-AU" b="0" i="1" dirty="0" smtClean="0">
                          <a:latin typeface="Cambria Math" panose="02040503050406030204" pitchFamily="18" charset="0"/>
                        </a:rPr>
                        <m:t>=</m:t>
                      </m:r>
                      <m:r>
                        <a:rPr lang="en-AU" b="0" i="1" dirty="0" smtClean="0">
                          <a:latin typeface="Cambria Math" panose="02040503050406030204" pitchFamily="18" charset="0"/>
                        </a:rPr>
                        <m:t>𝐴</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𝑥</m:t>
                          </m:r>
                        </m:e>
                      </m:d>
                      <m:r>
                        <a:rPr lang="en-AU" b="0" i="1" dirty="0" smtClean="0">
                          <a:latin typeface="Cambria Math" panose="02040503050406030204" pitchFamily="18" charset="0"/>
                        </a:rPr>
                        <m:t>𝐼</m:t>
                      </m:r>
                      <m:r>
                        <a:rPr lang="en-AU" b="0" i="1" dirty="0" smtClean="0">
                          <a:latin typeface="Cambria Math" panose="02040503050406030204" pitchFamily="18" charset="0"/>
                        </a:rPr>
                        <m:t>+</m:t>
                      </m:r>
                      <m:r>
                        <a:rPr lang="en-AU" b="0" i="1" dirty="0" smtClean="0">
                          <a:latin typeface="Cambria Math" panose="02040503050406030204" pitchFamily="18" charset="0"/>
                        </a:rPr>
                        <m:t>𝑖𝐵</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𝑥</m:t>
                          </m:r>
                        </m:e>
                      </m:d>
                      <m:r>
                        <a:rPr lang="en-AU" b="0" i="1" dirty="0" smtClean="0">
                          <a:latin typeface="Cambria Math" panose="02040503050406030204" pitchFamily="18" charset="0"/>
                        </a:rPr>
                        <m:t>𝑍</m:t>
                      </m:r>
                      <m:r>
                        <a:rPr lang="en-AU" b="0" i="1" dirty="0" smtClean="0">
                          <a:latin typeface="Cambria Math" panose="02040503050406030204" pitchFamily="18" charset="0"/>
                        </a:rPr>
                        <m:t>+</m:t>
                      </m:r>
                      <m:r>
                        <a:rPr lang="en-AU" b="0" i="1" dirty="0" smtClean="0">
                          <a:latin typeface="Cambria Math" panose="02040503050406030204" pitchFamily="18" charset="0"/>
                        </a:rPr>
                        <m:t>𝑖𝐶</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𝑦</m:t>
                          </m:r>
                        </m:e>
                      </m:d>
                      <m:r>
                        <a:rPr lang="en-AU" b="0" i="1" dirty="0" smtClean="0">
                          <a:latin typeface="Cambria Math" panose="02040503050406030204" pitchFamily="18" charset="0"/>
                        </a:rPr>
                        <m:t>𝑌</m:t>
                      </m:r>
                      <m:r>
                        <a:rPr lang="en-AU" b="0" i="1" dirty="0" smtClean="0">
                          <a:latin typeface="Cambria Math" panose="02040503050406030204" pitchFamily="18" charset="0"/>
                        </a:rPr>
                        <m:t>+</m:t>
                      </m:r>
                      <m:r>
                        <a:rPr lang="en-AU" b="0" i="1" dirty="0" smtClean="0">
                          <a:latin typeface="Cambria Math" panose="02040503050406030204" pitchFamily="18" charset="0"/>
                        </a:rPr>
                        <m:t>𝑖𝐷</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𝑦</m:t>
                          </m:r>
                        </m:e>
                      </m:d>
                      <m:r>
                        <a:rPr lang="en-AU" b="0" i="1" dirty="0" smtClean="0">
                          <a:latin typeface="Cambria Math" panose="02040503050406030204" pitchFamily="18" charset="0"/>
                        </a:rPr>
                        <m:t>𝑌</m:t>
                      </m:r>
                    </m:oMath>
                  </m:oMathPara>
                </a14:m>
                <a:endParaRPr lang="en-AU" dirty="0"/>
              </a:p>
              <a:p>
                <a:pPr marL="0" indent="0">
                  <a:buNone/>
                </a:pPr>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𝑅</m:t>
                        </m:r>
                      </m:e>
                      <m:sub>
                        <m:r>
                          <a:rPr lang="en-AU" b="0" i="1" smtClean="0">
                            <a:latin typeface="Cambria Math" panose="02040503050406030204" pitchFamily="18" charset="0"/>
                          </a:rPr>
                          <m:t>𝜙</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𝜃</m:t>
                        </m:r>
                      </m:e>
                    </m:d>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𝑖</m:t>
                            </m:r>
                            <m:r>
                              <a:rPr lang="en-AU" b="0" i="1" smtClean="0">
                                <a:latin typeface="Cambria Math" panose="02040503050406030204" pitchFamily="18" charset="0"/>
                              </a:rPr>
                              <m:t>𝜃</m:t>
                            </m:r>
                          </m:num>
                          <m:den>
                            <m:r>
                              <a:rPr lang="en-AU" b="0" i="1" smtClean="0">
                                <a:latin typeface="Cambria Math" panose="02040503050406030204" pitchFamily="18" charset="0"/>
                              </a:rPr>
                              <m:t>2</m:t>
                            </m:r>
                          </m:den>
                        </m:f>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cos</m:t>
                            </m:r>
                          </m:fName>
                          <m:e>
                            <m:r>
                              <a:rPr lang="en-AU" b="0" i="1" smtClean="0">
                                <a:latin typeface="Cambria Math" panose="02040503050406030204" pitchFamily="18" charset="0"/>
                              </a:rPr>
                              <m:t>𝜙</m:t>
                            </m:r>
                          </m:e>
                        </m:func>
                        <m:r>
                          <a:rPr lang="en-AU" b="0" i="1" smtClean="0">
                            <a:latin typeface="Cambria Math" panose="02040503050406030204" pitchFamily="18" charset="0"/>
                          </a:rPr>
                          <m:t>𝑋</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𝜙</m:t>
                            </m:r>
                          </m:e>
                        </m:func>
                        <m:r>
                          <a:rPr lang="en-AU" b="0" i="1" smtClean="0">
                            <a:latin typeface="Cambria Math" panose="02040503050406030204" pitchFamily="18" charset="0"/>
                          </a:rPr>
                          <m:t>𝑍</m:t>
                        </m:r>
                        <m:r>
                          <a:rPr lang="en-AU" b="0" i="1" smtClean="0">
                            <a:latin typeface="Cambria Math" panose="02040503050406030204" pitchFamily="18" charset="0"/>
                          </a:rPr>
                          <m:t>)</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𝑖</m:t>
                            </m:r>
                            <m:r>
                              <a:rPr lang="en-AU" b="0" i="1" smtClean="0">
                                <a:latin typeface="Cambria Math" panose="02040503050406030204" pitchFamily="18" charset="0"/>
                              </a:rPr>
                              <m:t>𝜙</m:t>
                            </m:r>
                            <m:r>
                              <a:rPr lang="en-AU" b="0" i="1" smtClean="0">
                                <a:latin typeface="Cambria Math" panose="02040503050406030204" pitchFamily="18" charset="0"/>
                              </a:rPr>
                              <m:t>𝑍</m:t>
                            </m:r>
                          </m:num>
                          <m:den>
                            <m:r>
                              <a:rPr lang="en-AU" b="0" i="1" smtClean="0">
                                <a:latin typeface="Cambria Math" panose="02040503050406030204" pitchFamily="18" charset="0"/>
                              </a:rPr>
                              <m:t>2</m:t>
                            </m:r>
                          </m:den>
                        </m:f>
                      </m:sup>
                    </m:sSup>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𝑖</m:t>
                            </m:r>
                            <m:r>
                              <a:rPr lang="en-AU" b="0" i="1" smtClean="0">
                                <a:latin typeface="Cambria Math" panose="02040503050406030204" pitchFamily="18" charset="0"/>
                              </a:rPr>
                              <m:t>𝜃</m:t>
                            </m:r>
                            <m:r>
                              <a:rPr lang="en-AU" b="0" i="1" smtClean="0">
                                <a:latin typeface="Cambria Math" panose="02040503050406030204" pitchFamily="18" charset="0"/>
                              </a:rPr>
                              <m:t>𝑋</m:t>
                            </m:r>
                          </m:num>
                          <m:den>
                            <m:r>
                              <a:rPr lang="en-AU" b="0" i="1" smtClean="0">
                                <a:latin typeface="Cambria Math" panose="02040503050406030204" pitchFamily="18" charset="0"/>
                              </a:rPr>
                              <m:t>2</m:t>
                            </m:r>
                          </m:den>
                        </m:f>
                      </m:sup>
                    </m:sSup>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f>
                          <m:fPr>
                            <m:ctrlPr>
                              <a:rPr lang="en-AU" b="0" i="1" smtClean="0">
                                <a:latin typeface="Cambria Math" panose="02040503050406030204" pitchFamily="18" charset="0"/>
                              </a:rPr>
                            </m:ctrlPr>
                          </m:fPr>
                          <m:num>
                            <m:r>
                              <a:rPr lang="en-AU" b="0" i="1" smtClean="0">
                                <a:latin typeface="Cambria Math" panose="02040503050406030204" pitchFamily="18" charset="0"/>
                              </a:rPr>
                              <m:t>𝑖</m:t>
                            </m:r>
                            <m:r>
                              <a:rPr lang="en-AU" b="0" i="1" smtClean="0">
                                <a:latin typeface="Cambria Math" panose="02040503050406030204" pitchFamily="18" charset="0"/>
                              </a:rPr>
                              <m:t>𝜙</m:t>
                            </m:r>
                            <m:r>
                              <a:rPr lang="en-AU" b="0" i="1" smtClean="0">
                                <a:latin typeface="Cambria Math" panose="02040503050406030204" pitchFamily="18" charset="0"/>
                              </a:rPr>
                              <m:t>𝑍</m:t>
                            </m:r>
                          </m:num>
                          <m:den>
                            <m:r>
                              <a:rPr lang="en-AU" b="0" i="1" smtClean="0">
                                <a:latin typeface="Cambria Math" panose="02040503050406030204" pitchFamily="18" charset="0"/>
                              </a:rPr>
                              <m:t>2</m:t>
                            </m:r>
                          </m:den>
                        </m:f>
                      </m:sup>
                    </m:sSup>
                  </m:oMath>
                </a14:m>
                <a:r>
                  <a:rPr lang="en-AU" dirty="0"/>
                  <a:t>, </a:t>
                </a:r>
                <a14:m>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cos</m:t>
                        </m:r>
                      </m:fName>
                      <m:e>
                        <m:r>
                          <a:rPr lang="en-AU" b="0" i="1" smtClean="0">
                            <a:latin typeface="Cambria Math" panose="02040503050406030204" pitchFamily="18" charset="0"/>
                          </a:rPr>
                          <m:t>𝜃</m:t>
                        </m:r>
                      </m:e>
                    </m:func>
                    <m:r>
                      <a:rPr lang="en-AU" b="0" i="1" smtClean="0">
                        <a:latin typeface="Cambria Math" panose="02040503050406030204" pitchFamily="18" charset="0"/>
                      </a:rPr>
                      <m:t>,</m:t>
                    </m:r>
                    <m:r>
                      <a:rPr lang="en-AU" b="0" i="1" smtClean="0">
                        <a:latin typeface="Cambria Math" panose="02040503050406030204" pitchFamily="18" charset="0"/>
                      </a:rPr>
                      <m:t>𝑦</m:t>
                    </m:r>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𝜃</m:t>
                        </m:r>
                      </m:e>
                    </m:func>
                  </m:oMath>
                </a14:m>
                <a:r>
                  <a:rPr lang="en-AU" dirty="0"/>
                  <a:t> and </a:t>
                </a:r>
                <a14:m>
                  <m:oMath xmlns:m="http://schemas.openxmlformats.org/officeDocument/2006/math">
                    <m:d>
                      <m:dPr>
                        <m:ctrlPr>
                          <a:rPr lang="en-AU" b="0" i="1" smtClean="0">
                            <a:latin typeface="Cambria Math" panose="02040503050406030204" pitchFamily="18" charset="0"/>
                          </a:rPr>
                        </m:ctrlPr>
                      </m:dPr>
                      <m:e>
                        <m:r>
                          <a:rPr lang="en-AU" b="0" i="1" smtClean="0">
                            <a:latin typeface="Cambria Math" panose="02040503050406030204" pitchFamily="18" charset="0"/>
                          </a:rPr>
                          <m:t>𝐴</m:t>
                        </m:r>
                        <m:r>
                          <a:rPr lang="en-AU" b="0" i="1" smtClean="0">
                            <a:latin typeface="Cambria Math" panose="02040503050406030204" pitchFamily="18" charset="0"/>
                          </a:rPr>
                          <m:t>,</m:t>
                        </m:r>
                        <m:r>
                          <a:rPr lang="en-AU" b="0" i="1" smtClean="0">
                            <a:latin typeface="Cambria Math" panose="02040503050406030204" pitchFamily="18" charset="0"/>
                          </a:rPr>
                          <m:t>𝐵</m:t>
                        </m:r>
                        <m:r>
                          <a:rPr lang="en-AU" b="0" i="1" smtClean="0">
                            <a:latin typeface="Cambria Math" panose="02040503050406030204" pitchFamily="18" charset="0"/>
                          </a:rPr>
                          <m:t>,</m:t>
                        </m:r>
                        <m:r>
                          <a:rPr lang="en-AU" b="0" i="1" smtClean="0">
                            <a:latin typeface="Cambria Math" panose="02040503050406030204" pitchFamily="18" charset="0"/>
                          </a:rPr>
                          <m:t>𝐶</m:t>
                        </m:r>
                        <m:r>
                          <a:rPr lang="en-AU" b="0" i="1" smtClean="0">
                            <a:latin typeface="Cambria Math" panose="02040503050406030204" pitchFamily="18" charset="0"/>
                          </a:rPr>
                          <m:t>,</m:t>
                        </m:r>
                        <m:r>
                          <a:rPr lang="en-AU" b="0" i="1" smtClean="0">
                            <a:latin typeface="Cambria Math" panose="02040503050406030204" pitchFamily="18" charset="0"/>
                          </a:rPr>
                          <m:t>𝐷</m:t>
                        </m:r>
                      </m:e>
                    </m:d>
                  </m:oMath>
                </a14:m>
                <a:r>
                  <a:rPr lang="en-AU" dirty="0"/>
                  <a:t> represent a </a:t>
                </a:r>
                <a:r>
                  <a:rPr lang="en-AU" dirty="0">
                    <a:solidFill>
                      <a:srgbClr val="FF0000"/>
                    </a:solidFill>
                  </a:rPr>
                  <a:t>restricted</a:t>
                </a:r>
                <a:r>
                  <a:rPr lang="en-AU" dirty="0"/>
                  <a:t> set of real polynomials with degree at most </a:t>
                </a:r>
                <a14:m>
                  <m:oMath xmlns:m="http://schemas.openxmlformats.org/officeDocument/2006/math">
                    <m:r>
                      <a:rPr lang="en-AU" b="0" i="1" smtClean="0">
                        <a:latin typeface="Cambria Math" panose="02040503050406030204" pitchFamily="18" charset="0"/>
                      </a:rPr>
                      <m:t>𝐿</m:t>
                    </m:r>
                  </m:oMath>
                </a14:m>
                <a:r>
                  <a:rPr lang="en-AU" dirty="0"/>
                  <a:t>. </a:t>
                </a:r>
              </a:p>
              <a:p>
                <a:pPr marL="0" indent="0">
                  <a:buNone/>
                </a:pPr>
                <a:r>
                  <a:rPr lang="en-AU" dirty="0"/>
                  <a:t>Moreover, they show that for any QSP-achievable tuple </a:t>
                </a:r>
                <a14:m>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m:t>
                    </m:r>
                    <m:r>
                      <a:rPr lang="en-AU" b="0" i="1" smtClean="0">
                        <a:latin typeface="Cambria Math" panose="02040503050406030204" pitchFamily="18" charset="0"/>
                      </a:rPr>
                      <m:t>𝐵</m:t>
                    </m:r>
                    <m:r>
                      <a:rPr lang="en-AU" b="0" i="1" smtClean="0">
                        <a:latin typeface="Cambria Math" panose="02040503050406030204" pitchFamily="18" charset="0"/>
                      </a:rPr>
                      <m:t>,</m:t>
                    </m:r>
                    <m:r>
                      <a:rPr lang="en-AU" b="0" i="1" smtClean="0">
                        <a:latin typeface="Cambria Math" panose="02040503050406030204" pitchFamily="18" charset="0"/>
                      </a:rPr>
                      <m:t>𝐶</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with degree at most </a:t>
                </a:r>
                <a14:m>
                  <m:oMath xmlns:m="http://schemas.openxmlformats.org/officeDocument/2006/math">
                    <m:r>
                      <a:rPr lang="en-AU" b="0" i="1" smtClean="0">
                        <a:latin typeface="Cambria Math" panose="02040503050406030204" pitchFamily="18" charset="0"/>
                      </a:rPr>
                      <m:t>𝑑</m:t>
                    </m:r>
                  </m:oMath>
                </a14:m>
                <a:r>
                  <a:rPr lang="en-AU" dirty="0">
                    <a:solidFill>
                      <a:srgbClr val="FF0000"/>
                    </a:solidFill>
                  </a:rPr>
                  <a:t>, we can efficiently find a generating </a:t>
                </a:r>
                <a14:m>
                  <m:oMath xmlns:m="http://schemas.openxmlformats.org/officeDocument/2006/math">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𝜙</m:t>
                        </m:r>
                      </m:e>
                    </m:acc>
                    <m:r>
                      <a:rPr lang="en-AU" b="0" i="1" dirty="0" smtClean="0">
                        <a:solidFill>
                          <a:srgbClr val="FF0000"/>
                        </a:solidFill>
                        <a:latin typeface="Cambria Math" panose="02040503050406030204" pitchFamily="18" charset="0"/>
                      </a:rPr>
                      <m:t>∈</m:t>
                    </m:r>
                    <m:sSup>
                      <m:sSupPr>
                        <m:ctrlPr>
                          <a:rPr lang="en-AU" b="0" i="1" dirty="0" smtClean="0">
                            <a:solidFill>
                              <a:srgbClr val="FF0000"/>
                            </a:solidFill>
                            <a:latin typeface="Cambria Math" panose="02040503050406030204" pitchFamily="18" charset="0"/>
                          </a:rPr>
                        </m:ctrlPr>
                      </m:sSupPr>
                      <m:e>
                        <m:r>
                          <a:rPr lang="en-AU" b="0" i="1" dirty="0" smtClean="0">
                            <a:solidFill>
                              <a:srgbClr val="FF0000"/>
                            </a:solidFill>
                            <a:latin typeface="Cambria Math" panose="02040503050406030204" pitchFamily="18" charset="0"/>
                          </a:rPr>
                          <m:t>ℝ</m:t>
                        </m:r>
                      </m:e>
                      <m:sup>
                        <m:r>
                          <a:rPr lang="en-AU" b="0" i="1" dirty="0" smtClean="0">
                            <a:solidFill>
                              <a:srgbClr val="FF0000"/>
                            </a:solidFill>
                            <a:latin typeface="Cambria Math" panose="02040503050406030204" pitchFamily="18" charset="0"/>
                          </a:rPr>
                          <m:t>𝑑</m:t>
                        </m:r>
                      </m:sup>
                    </m:sSup>
                  </m:oMath>
                </a14:m>
                <a:r>
                  <a:rPr lang="en-AU" dirty="0"/>
                  <a:t>.</a:t>
                </a:r>
              </a:p>
            </p:txBody>
          </p:sp>
        </mc:Choice>
        <mc:Fallback>
          <p:sp>
            <p:nvSpPr>
              <p:cNvPr id="3" name="Content Placeholder 2">
                <a:extLst>
                  <a:ext uri="{FF2B5EF4-FFF2-40B4-BE49-F238E27FC236}">
                    <a16:creationId xmlns:a16="http://schemas.microsoft.com/office/drawing/2014/main" id="{CFA67D47-1F6E-44B5-9797-85C4746423D5}"/>
                  </a:ext>
                </a:extLst>
              </p:cNvPr>
              <p:cNvSpPr>
                <a:spLocks noGrp="1" noRot="1" noChangeAspect="1" noMove="1" noResize="1" noEditPoints="1" noAdjustHandles="1" noChangeArrowheads="1" noChangeShapeType="1" noTextEdit="1"/>
              </p:cNvSpPr>
              <p:nvPr>
                <p:ph idx="1"/>
              </p:nvPr>
            </p:nvSpPr>
            <p:spPr>
              <a:blipFill>
                <a:blip r:embed="rId2"/>
                <a:stretch>
                  <a:fillRect l="-1043" t="-2801" r="-986"/>
                </a:stretch>
              </a:blipFill>
            </p:spPr>
            <p:txBody>
              <a:bodyPr/>
              <a:lstStyle/>
              <a:p>
                <a:r>
                  <a:rPr lang="en-AU">
                    <a:noFill/>
                  </a:rPr>
                  <a:t> </a:t>
                </a:r>
              </a:p>
            </p:txBody>
          </p:sp>
        </mc:Fallback>
      </mc:AlternateContent>
    </p:spTree>
    <p:extLst>
      <p:ext uri="{BB962C8B-B14F-4D97-AF65-F5344CB8AC3E}">
        <p14:creationId xmlns:p14="http://schemas.microsoft.com/office/powerpoint/2010/main" val="342323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77D1-1CA9-E54B-2BDB-307CC6E48A7D}"/>
              </a:ext>
            </a:extLst>
          </p:cNvPr>
          <p:cNvSpPr>
            <a:spLocks noGrp="1"/>
          </p:cNvSpPr>
          <p:nvPr>
            <p:ph type="title"/>
          </p:nvPr>
        </p:nvSpPr>
        <p:spPr/>
        <p:txBody>
          <a:bodyPr/>
          <a:lstStyle/>
          <a:p>
            <a:r>
              <a:rPr lang="en-AU" dirty="0"/>
              <a:t>2016: Optimal Hamiltonian Simulation by QSP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7075A9-4927-F817-2934-7F7A7B572EEC}"/>
                  </a:ext>
                </a:extLst>
              </p:cNvPr>
              <p:cNvSpPr>
                <a:spLocks noGrp="1"/>
              </p:cNvSpPr>
              <p:nvPr>
                <p:ph idx="1"/>
              </p:nvPr>
            </p:nvSpPr>
            <p:spPr>
              <a:xfrm>
                <a:off x="838200" y="1825624"/>
                <a:ext cx="10515600" cy="4585933"/>
              </a:xfrm>
            </p:spPr>
            <p:txBody>
              <a:bodyPr>
                <a:normAutofit fontScale="92500" lnSpcReduction="10000"/>
              </a:bodyPr>
              <a:lstStyle/>
              <a:p>
                <a:pPr marL="0" indent="0">
                  <a:buNone/>
                </a:pPr>
                <a:r>
                  <a:rPr lang="en-AU" dirty="0"/>
                  <a:t>Authors Low and Chuang devise an optimal algorithm for </a:t>
                </a:r>
                <a14:m>
                  <m:oMath xmlns:m="http://schemas.openxmlformats.org/officeDocument/2006/math">
                    <m:r>
                      <a:rPr lang="en-AU" b="0" i="1" smtClean="0">
                        <a:solidFill>
                          <a:srgbClr val="FF0000"/>
                        </a:solidFill>
                        <a:latin typeface="Cambria Math" panose="02040503050406030204" pitchFamily="18" charset="0"/>
                      </a:rPr>
                      <m:t>𝑑</m:t>
                    </m:r>
                  </m:oMath>
                </a14:m>
                <a:r>
                  <a:rPr lang="en-AU" dirty="0">
                    <a:solidFill>
                      <a:srgbClr val="FF0000"/>
                    </a:solidFill>
                  </a:rPr>
                  <a:t>-sparse Hamiltonian simulation</a:t>
                </a:r>
                <a:r>
                  <a:rPr lang="en-AU" dirty="0"/>
                  <a:t> using QSP.</a:t>
                </a:r>
              </a:p>
              <a:p>
                <a:pPr marL="0" indent="0">
                  <a:buNone/>
                </a:pPr>
                <a:r>
                  <a:rPr lang="en-AU" dirty="0"/>
                  <a:t>They </a:t>
                </a:r>
                <a:r>
                  <a:rPr lang="en-AU" dirty="0">
                    <a:solidFill>
                      <a:srgbClr val="FF0000"/>
                    </a:solidFill>
                  </a:rPr>
                  <a:t>exploit Child’s quantum walk </a:t>
                </a:r>
                <a:r>
                  <a:rPr lang="en-AU" dirty="0"/>
                  <a:t>which, given oracular access to the matrix elements of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𝐻</m:t>
                        </m:r>
                      </m:e>
                    </m:acc>
                    <m:r>
                      <a:rPr lang="en-AU" b="0" i="1" dirty="0" smtClean="0">
                        <a:latin typeface="Cambria Math" panose="02040503050406030204" pitchFamily="18" charset="0"/>
                      </a:rPr>
                      <m:t>=</m:t>
                    </m:r>
                    <m:nary>
                      <m:naryPr>
                        <m:chr m:val="∑"/>
                        <m:supHide m:val="on"/>
                        <m:ctrlPr>
                          <a:rPr lang="en-AU" b="0" i="1" dirty="0" smtClean="0">
                            <a:latin typeface="Cambria Math" panose="02040503050406030204" pitchFamily="18" charset="0"/>
                          </a:rPr>
                        </m:ctrlPr>
                      </m:naryPr>
                      <m:sub>
                        <m:r>
                          <a:rPr lang="en-AU" b="0" i="1" dirty="0" smtClean="0">
                            <a:latin typeface="Cambria Math" panose="02040503050406030204" pitchFamily="18" charset="0"/>
                          </a:rPr>
                          <m:t>𝜆</m:t>
                        </m:r>
                      </m:sub>
                      <m:sup/>
                      <m:e>
                        <m:r>
                          <a:rPr lang="en-AU" b="0" i="1" dirty="0" smtClean="0">
                            <a:latin typeface="Cambria Math" panose="02040503050406030204" pitchFamily="18" charset="0"/>
                          </a:rPr>
                          <m:t>𝜆</m:t>
                        </m:r>
                        <m:r>
                          <a:rPr lang="en-AU" b="0" i="1" dirty="0" smtClean="0">
                            <a:latin typeface="Cambria Math" panose="02040503050406030204" pitchFamily="18" charset="0"/>
                          </a:rPr>
                          <m:t>|</m:t>
                        </m:r>
                        <m:r>
                          <a:rPr lang="en-AU" b="0" i="1" dirty="0" smtClean="0">
                            <a:latin typeface="Cambria Math" panose="02040503050406030204" pitchFamily="18" charset="0"/>
                          </a:rPr>
                          <m:t>𝜆</m:t>
                        </m:r>
                        <m:r>
                          <a:rPr lang="en-AU" b="0" i="1" dirty="0" smtClean="0">
                            <a:latin typeface="Cambria Math" panose="02040503050406030204" pitchFamily="18" charset="0"/>
                          </a:rPr>
                          <m:t>⟩⟨</m:t>
                        </m:r>
                        <m:r>
                          <a:rPr lang="en-AU" b="0" i="1" dirty="0" smtClean="0">
                            <a:latin typeface="Cambria Math" panose="02040503050406030204" pitchFamily="18" charset="0"/>
                          </a:rPr>
                          <m:t>𝜆</m:t>
                        </m:r>
                        <m:r>
                          <a:rPr lang="en-AU" b="0" i="1" dirty="0" smtClean="0">
                            <a:latin typeface="Cambria Math" panose="02040503050406030204" pitchFamily="18" charset="0"/>
                          </a:rPr>
                          <m:t>|</m:t>
                        </m:r>
                      </m:e>
                    </m:nary>
                  </m:oMath>
                </a14:m>
                <a:r>
                  <a:rPr lang="en-AU" dirty="0"/>
                  <a:t>, builds the unitary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𝑊</m:t>
                        </m:r>
                      </m:e>
                    </m:acc>
                    <m:r>
                      <a:rPr lang="en-AU" b="0" i="1" dirty="0" smtClean="0">
                        <a:latin typeface="Cambria Math" panose="02040503050406030204" pitchFamily="18" charset="0"/>
                      </a:rPr>
                      <m:t>=</m:t>
                    </m:r>
                    <m:nary>
                      <m:naryPr>
                        <m:chr m:val="∑"/>
                        <m:supHide m:val="on"/>
                        <m:ctrlPr>
                          <a:rPr lang="en-AU" b="0" i="1" dirty="0" smtClean="0">
                            <a:latin typeface="Cambria Math" panose="02040503050406030204" pitchFamily="18" charset="0"/>
                          </a:rPr>
                        </m:ctrlPr>
                      </m:naryPr>
                      <m:sub>
                        <m:r>
                          <a:rPr lang="en-AU" b="0" i="1" dirty="0" smtClean="0">
                            <a:latin typeface="Cambria Math" panose="02040503050406030204" pitchFamily="18" charset="0"/>
                          </a:rPr>
                          <m:t>𝜆</m:t>
                        </m:r>
                      </m:sub>
                      <m:sup/>
                      <m:e>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𝑒</m:t>
                            </m:r>
                          </m:e>
                          <m:sup>
                            <m:r>
                              <a:rPr lang="en-AU" b="0" i="1" dirty="0" smtClean="0">
                                <a:latin typeface="Cambria Math" panose="02040503050406030204" pitchFamily="18" charset="0"/>
                              </a:rPr>
                              <m:t>−</m:t>
                            </m:r>
                            <m:r>
                              <a:rPr lang="en-AU" b="0" i="1" dirty="0" smtClean="0">
                                <a:latin typeface="Cambria Math" panose="02040503050406030204" pitchFamily="18" charset="0"/>
                              </a:rPr>
                              <m:t>𝑖</m:t>
                            </m:r>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𝜃</m:t>
                                </m:r>
                              </m:e>
                              <m:sub>
                                <m:r>
                                  <a:rPr lang="en-AU" b="0" i="1" dirty="0" smtClean="0">
                                    <a:latin typeface="Cambria Math" panose="02040503050406030204" pitchFamily="18" charset="0"/>
                                  </a:rPr>
                                  <m:t>𝜆</m:t>
                                </m:r>
                              </m:sub>
                            </m:sSub>
                          </m:sup>
                        </m:sSup>
                        <m:r>
                          <a:rPr lang="en-AU" b="0" i="1" dirty="0" smtClean="0">
                            <a:latin typeface="Cambria Math" panose="02040503050406030204" pitchFamily="18" charset="0"/>
                          </a:rPr>
                          <m:t>|</m:t>
                        </m:r>
                        <m:r>
                          <a:rPr lang="en-AU" b="0" i="1" dirty="0" smtClean="0">
                            <a:latin typeface="Cambria Math" panose="02040503050406030204" pitchFamily="18" charset="0"/>
                          </a:rPr>
                          <m:t>𝜆</m:t>
                        </m:r>
                        <m:r>
                          <a:rPr lang="en-AU" b="0" i="1" dirty="0" smtClean="0">
                            <a:latin typeface="Cambria Math" panose="02040503050406030204" pitchFamily="18" charset="0"/>
                          </a:rPr>
                          <m:t>⟩⟨</m:t>
                        </m:r>
                        <m:r>
                          <a:rPr lang="en-AU" b="0" i="1" dirty="0" smtClean="0">
                            <a:latin typeface="Cambria Math" panose="02040503050406030204" pitchFamily="18" charset="0"/>
                          </a:rPr>
                          <m:t>𝜆</m:t>
                        </m:r>
                        <m:r>
                          <a:rPr lang="en-AU" b="0" i="1" dirty="0" smtClean="0">
                            <a:latin typeface="Cambria Math" panose="02040503050406030204" pitchFamily="18" charset="0"/>
                          </a:rPr>
                          <m:t>|</m:t>
                        </m:r>
                      </m:e>
                    </m:nary>
                  </m:oMath>
                </a14:m>
                <a:r>
                  <a:rPr lang="en-AU" dirty="0"/>
                  <a:t> 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𝜃</m:t>
                        </m:r>
                      </m:e>
                      <m:sub>
                        <m:r>
                          <a:rPr lang="en-AU" b="0" i="1" smtClean="0">
                            <a:latin typeface="Cambria Math" panose="02040503050406030204" pitchFamily="18" charset="0"/>
                          </a:rPr>
                          <m:t>𝜆</m:t>
                        </m:r>
                      </m:sub>
                    </m:sSub>
                    <m:r>
                      <a:rPr lang="en-AU"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arcsin</m:t>
                        </m:r>
                      </m:fName>
                      <m:e>
                        <m:r>
                          <a:rPr lang="en-AU" b="0" i="1" smtClean="0">
                            <a:latin typeface="Cambria Math" panose="02040503050406030204" pitchFamily="18" charset="0"/>
                          </a:rPr>
                          <m:t>𝜆</m:t>
                        </m:r>
                        <m:r>
                          <a:rPr lang="en-AU" b="0" i="1" smtClean="0">
                            <a:latin typeface="Cambria Math" panose="02040503050406030204" pitchFamily="18" charset="0"/>
                          </a:rPr>
                          <m:t>/</m:t>
                        </m:r>
                        <m:r>
                          <a:rPr lang="en-AU" b="0" i="1" smtClean="0">
                            <a:latin typeface="Cambria Math" panose="02040503050406030204" pitchFamily="18" charset="0"/>
                          </a:rPr>
                          <m:t>𝜏</m:t>
                        </m:r>
                      </m:e>
                    </m:func>
                  </m:oMath>
                </a14:m>
                <a:r>
                  <a:rPr lang="en-AU" dirty="0"/>
                  <a:t>.</a:t>
                </a:r>
              </a:p>
              <a:p>
                <a:pPr marL="0" indent="0">
                  <a:buNone/>
                </a:pPr>
                <a:r>
                  <a:rPr lang="en-AU" dirty="0"/>
                  <a:t>By introducing an ancillary control qubit and applying single qubit operations we get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𝑈</m:t>
                        </m:r>
                      </m:e>
                      <m:sub>
                        <m:r>
                          <a:rPr lang="en-AU" b="0" i="1" smtClean="0">
                            <a:latin typeface="Cambria Math" panose="02040503050406030204" pitchFamily="18" charset="0"/>
                          </a:rPr>
                          <m:t>𝜙</m:t>
                        </m:r>
                      </m:sub>
                    </m:sSub>
                    <m:r>
                      <a:rPr lang="en-AU" b="0" i="1" smtClean="0">
                        <a:latin typeface="Cambria Math" panose="02040503050406030204" pitchFamily="18" charset="0"/>
                      </a:rPr>
                      <m:t>=</m:t>
                    </m:r>
                    <m:nary>
                      <m:naryPr>
                        <m:chr m:val="∑"/>
                        <m:supHide m:val="on"/>
                        <m:ctrlPr>
                          <a:rPr lang="en-AU" b="0" i="1" smtClean="0">
                            <a:latin typeface="Cambria Math" panose="02040503050406030204" pitchFamily="18" charset="0"/>
                          </a:rPr>
                        </m:ctrlPr>
                      </m:naryPr>
                      <m:sub>
                        <m:r>
                          <a:rPr lang="en-AU" b="0" i="1" smtClean="0">
                            <a:latin typeface="Cambria Math" panose="02040503050406030204" pitchFamily="18" charset="0"/>
                          </a:rPr>
                          <m:t>𝜆</m:t>
                        </m:r>
                      </m:sub>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𝑅</m:t>
                            </m:r>
                          </m:e>
                          <m:sub>
                            <m:r>
                              <a:rPr lang="en-AU" b="0" i="1" smtClean="0">
                                <a:latin typeface="Cambria Math" panose="02040503050406030204" pitchFamily="18" charset="0"/>
                              </a:rPr>
                              <m:t>𝜙</m:t>
                            </m:r>
                          </m:sub>
                        </m:sSub>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𝜃</m:t>
                                </m:r>
                              </m:e>
                              <m:sub>
                                <m:r>
                                  <a:rPr lang="en-AU" b="0" i="1" smtClean="0">
                                    <a:latin typeface="Cambria Math" panose="02040503050406030204" pitchFamily="18" charset="0"/>
                                  </a:rPr>
                                  <m:t>𝜆</m:t>
                                </m:r>
                              </m:sub>
                            </m:sSub>
                          </m:e>
                        </m:d>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𝜆</m:t>
                            </m:r>
                          </m:e>
                        </m:d>
                        <m:r>
                          <a:rPr lang="en-AU" b="0" i="1" smtClean="0">
                            <a:latin typeface="Cambria Math" panose="02040503050406030204" pitchFamily="18" charset="0"/>
                          </a:rPr>
                          <m:t>⟨</m:t>
                        </m:r>
                        <m:r>
                          <a:rPr lang="en-AU" b="0" i="1" smtClean="0">
                            <a:latin typeface="Cambria Math" panose="02040503050406030204" pitchFamily="18" charset="0"/>
                          </a:rPr>
                          <m:t>𝜆</m:t>
                        </m:r>
                        <m:r>
                          <a:rPr lang="en-AU" b="0" i="1" smtClean="0">
                            <a:latin typeface="Cambria Math" panose="02040503050406030204" pitchFamily="18" charset="0"/>
                          </a:rPr>
                          <m:t>|</m:t>
                        </m:r>
                      </m:e>
                    </m:nary>
                  </m:oMath>
                </a14:m>
                <a:endParaRPr lang="en-AU" dirty="0"/>
              </a:p>
              <a:p>
                <a:pPr marL="0" indent="0">
                  <a:buNone/>
                </a:pPr>
                <a:endParaRPr lang="en-AU" dirty="0"/>
              </a:p>
              <a:p>
                <a:pPr marL="0" indent="0">
                  <a:buNone/>
                </a:pPr>
                <a:endParaRPr lang="en-AU" dirty="0"/>
              </a:p>
              <a:p>
                <a:pPr marL="0" indent="0">
                  <a:buNone/>
                </a:pPr>
                <a:r>
                  <a:rPr lang="en-AU" dirty="0"/>
                  <a:t>Thus, by the results of the previous paper, we can find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𝜙</m:t>
                        </m:r>
                      </m:e>
                    </m:acc>
                  </m:oMath>
                </a14:m>
                <a:r>
                  <a:rPr lang="en-AU" dirty="0"/>
                  <a:t> to approximate </a:t>
                </a:r>
                <a14:m>
                  <m:oMath xmlns:m="http://schemas.openxmlformats.org/officeDocument/2006/math">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𝑉</m:t>
                                </m:r>
                              </m:e>
                            </m:acc>
                          </m:e>
                        </m:d>
                        <m:r>
                          <a:rPr lang="en-AU" b="0" i="1" smtClean="0">
                            <a:latin typeface="Cambria Math" panose="02040503050406030204" pitchFamily="18" charset="0"/>
                          </a:rPr>
                          <m:t>+</m:t>
                        </m:r>
                      </m:e>
                    </m:d>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𝜆</m:t>
                        </m:r>
                      </m:e>
                    </m:d>
                    <m:r>
                      <a:rPr lang="en-AU" b="0" i="1" smtClean="0">
                        <a:latin typeface="Cambria Math" panose="02040503050406030204" pitchFamily="18" charset="0"/>
                      </a:rPr>
                      <m:t>=</m:t>
                    </m:r>
                    <m:d>
                      <m:dPr>
                        <m:ctrlPr>
                          <a:rPr lang="en-US" b="0" i="1" smtClean="0">
                            <a:latin typeface="Cambria Math" panose="02040503050406030204" pitchFamily="18" charset="0"/>
                          </a:rPr>
                        </m:ctrlPr>
                      </m:dPr>
                      <m:e>
                        <m:r>
                          <a:rPr lang="en-AU" b="0" i="1" smtClean="0">
                            <a:latin typeface="Cambria Math" panose="02040503050406030204" pitchFamily="18" charset="0"/>
                          </a:rPr>
                          <m:t>𝐴</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𝜃</m:t>
                                </m:r>
                              </m:e>
                              <m:sub>
                                <m:r>
                                  <a:rPr lang="en-AU" b="0" i="1" smtClean="0">
                                    <a:latin typeface="Cambria Math" panose="02040503050406030204" pitchFamily="18" charset="0"/>
                                  </a:rPr>
                                  <m:t>𝜆</m:t>
                                </m:r>
                              </m:sub>
                            </m:sSub>
                          </m:e>
                        </m:d>
                        <m:r>
                          <a:rPr lang="en-AU" b="0" i="1" smtClean="0">
                            <a:latin typeface="Cambria Math" panose="02040503050406030204" pitchFamily="18" charset="0"/>
                          </a:rPr>
                          <m:t>+</m:t>
                        </m:r>
                        <m:r>
                          <a:rPr lang="en-AU" b="0" i="1" smtClean="0">
                            <a:latin typeface="Cambria Math" panose="02040503050406030204" pitchFamily="18" charset="0"/>
                          </a:rPr>
                          <m:t>𝑖𝐶</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𝜃</m:t>
                                </m:r>
                              </m:e>
                              <m:sub>
                                <m:r>
                                  <a:rPr lang="en-AU" b="0" i="1" smtClean="0">
                                    <a:latin typeface="Cambria Math" panose="02040503050406030204" pitchFamily="18" charset="0"/>
                                  </a:rPr>
                                  <m:t>𝜆</m:t>
                                </m:r>
                              </m:sub>
                            </m:sSub>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r>
                          <a:rPr lang="en-AU" b="0" i="1" smtClean="0">
                            <a:latin typeface="Cambria Math" panose="02040503050406030204" pitchFamily="18" charset="0"/>
                          </a:rPr>
                          <m:t>𝑖</m:t>
                        </m:r>
                        <m:r>
                          <a:rPr lang="en-AU" b="0" i="1" smtClean="0">
                            <a:latin typeface="Cambria Math" panose="02040503050406030204" pitchFamily="18" charset="0"/>
                          </a:rPr>
                          <m:t>𝜏</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sSub>
                              <m:sSubPr>
                                <m:ctrlPr>
                                  <a:rPr lang="en-AU" b="0" i="1" smtClean="0">
                                    <a:latin typeface="Cambria Math" panose="02040503050406030204" pitchFamily="18" charset="0"/>
                                  </a:rPr>
                                </m:ctrlPr>
                              </m:sSubPr>
                              <m:e>
                                <m:r>
                                  <a:rPr lang="en-AU" b="0" i="1" smtClean="0">
                                    <a:latin typeface="Cambria Math" panose="02040503050406030204" pitchFamily="18" charset="0"/>
                                  </a:rPr>
                                  <m:t>𝜃</m:t>
                                </m:r>
                              </m:e>
                              <m:sub>
                                <m:r>
                                  <a:rPr lang="en-AU" b="0" i="1" smtClean="0">
                                    <a:latin typeface="Cambria Math" panose="02040503050406030204" pitchFamily="18" charset="0"/>
                                  </a:rPr>
                                  <m:t>𝜆</m:t>
                                </m:r>
                              </m:sub>
                            </m:sSub>
                          </m:e>
                        </m:func>
                      </m:sup>
                    </m:sSup>
                    <m:r>
                      <a:rPr lang="en-AU" b="0" i="0" smtClean="0">
                        <a:latin typeface="Cambria Math" panose="02040503050406030204" pitchFamily="18" charset="0"/>
                      </a:rPr>
                      <m:t>.</m:t>
                    </m:r>
                    <m:r>
                      <a:rPr lang="en-US" b="0" i="0" smtClean="0">
                        <a:latin typeface="Cambria Math" panose="02040503050406030204" pitchFamily="18" charset="0"/>
                      </a:rPr>
                      <m:t>=</m:t>
                    </m:r>
                    <m:sSup>
                      <m:sSupPr>
                        <m:ctrlPr>
                          <a:rPr lang="en-US" b="0" i="0" smtClean="0">
                            <a:latin typeface="Cambria Math" panose="02040503050406030204" pitchFamily="18" charset="0"/>
                          </a:rPr>
                        </m:ctrlPr>
                      </m:sSupPr>
                      <m:e>
                        <m:r>
                          <m:rPr>
                            <m:sty m:val="p"/>
                          </m:rPr>
                          <a:rPr lang="en-US" b="0" i="0" smtClean="0">
                            <a:latin typeface="Cambria Math" panose="02040503050406030204" pitchFamily="18" charset="0"/>
                          </a:rPr>
                          <m:t>e</m:t>
                        </m:r>
                      </m:e>
                      <m:sup>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1" smtClean="0">
                            <a:latin typeface="Cambria Math" panose="02040503050406030204" pitchFamily="18" charset="0"/>
                          </a:rPr>
                          <m:t>𝜆</m:t>
                        </m:r>
                      </m:sup>
                    </m:sSup>
                    <m:r>
                      <a:rPr lang="en-US" b="0" i="0"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oMath>
                </a14:m>
                <a:endParaRPr lang="en-AU" dirty="0"/>
              </a:p>
            </p:txBody>
          </p:sp>
        </mc:Choice>
        <mc:Fallback>
          <p:sp>
            <p:nvSpPr>
              <p:cNvPr id="3" name="Content Placeholder 2">
                <a:extLst>
                  <a:ext uri="{FF2B5EF4-FFF2-40B4-BE49-F238E27FC236}">
                    <a16:creationId xmlns:a16="http://schemas.microsoft.com/office/drawing/2014/main" id="{F07075A9-4927-F817-2934-7F7A7B572EEC}"/>
                  </a:ext>
                </a:extLst>
              </p:cNvPr>
              <p:cNvSpPr>
                <a:spLocks noGrp="1" noRot="1" noChangeAspect="1" noMove="1" noResize="1" noEditPoints="1" noAdjustHandles="1" noChangeArrowheads="1" noChangeShapeType="1" noTextEdit="1"/>
              </p:cNvSpPr>
              <p:nvPr>
                <p:ph idx="1"/>
              </p:nvPr>
            </p:nvSpPr>
            <p:spPr>
              <a:xfrm>
                <a:off x="838200" y="1825624"/>
                <a:ext cx="10515600" cy="4585933"/>
              </a:xfrm>
              <a:blipFill>
                <a:blip r:embed="rId2"/>
                <a:stretch>
                  <a:fillRect l="-1043" t="-2656"/>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39C9D1E4-8408-32AF-67DC-9C395FBC42B6}"/>
              </a:ext>
            </a:extLst>
          </p:cNvPr>
          <p:cNvPicPr>
            <a:picLocks noChangeAspect="1"/>
          </p:cNvPicPr>
          <p:nvPr/>
        </p:nvPicPr>
        <p:blipFill>
          <a:blip r:embed="rId3"/>
          <a:stretch>
            <a:fillRect/>
          </a:stretch>
        </p:blipFill>
        <p:spPr>
          <a:xfrm>
            <a:off x="3436641" y="4539726"/>
            <a:ext cx="5490839" cy="748143"/>
          </a:xfrm>
          <a:prstGeom prst="rect">
            <a:avLst/>
          </a:prstGeom>
        </p:spPr>
      </p:pic>
    </p:spTree>
    <p:extLst>
      <p:ext uri="{BB962C8B-B14F-4D97-AF65-F5344CB8AC3E}">
        <p14:creationId xmlns:p14="http://schemas.microsoft.com/office/powerpoint/2010/main" val="385039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CCBD-C274-806F-B5FA-1D2D8D2A3D1C}"/>
              </a:ext>
            </a:extLst>
          </p:cNvPr>
          <p:cNvSpPr>
            <a:spLocks noGrp="1"/>
          </p:cNvSpPr>
          <p:nvPr>
            <p:ph type="title"/>
          </p:nvPr>
        </p:nvSpPr>
        <p:spPr/>
        <p:txBody>
          <a:bodyPr/>
          <a:lstStyle/>
          <a:p>
            <a:r>
              <a:rPr lang="en-AU" dirty="0"/>
              <a:t>2016: Hamiltonian Simulation by </a:t>
            </a:r>
            <a:r>
              <a:rPr lang="en-AU" dirty="0" err="1"/>
              <a:t>Qubitization</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293D1C-E3C8-F179-5EE4-78FEE592C151}"/>
                  </a:ext>
                </a:extLst>
              </p:cNvPr>
              <p:cNvSpPr>
                <a:spLocks noGrp="1"/>
              </p:cNvSpPr>
              <p:nvPr>
                <p:ph idx="1"/>
              </p:nvPr>
            </p:nvSpPr>
            <p:spPr/>
            <p:txBody>
              <a:bodyPr>
                <a:normAutofit lnSpcReduction="10000"/>
              </a:bodyPr>
              <a:lstStyle/>
              <a:p>
                <a:pPr marL="0" indent="0">
                  <a:buNone/>
                </a:pPr>
                <a:r>
                  <a:rPr lang="en-AU" dirty="0"/>
                  <a:t>Authors Low and Chuang propose a generalised and optimal technique for simulation.</a:t>
                </a:r>
              </a:p>
              <a:p>
                <a:pPr marL="0" indent="0">
                  <a:buNone/>
                </a:pPr>
                <a:r>
                  <a:rPr lang="en-AU" dirty="0"/>
                  <a:t>They consider the case where we have access to two oracles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𝐺</m:t>
                        </m:r>
                      </m:e>
                    </m:acc>
                  </m:oMath>
                </a14:m>
                <a:r>
                  <a:rPr lang="en-AU" dirty="0"/>
                  <a:t>,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𝑈</m:t>
                        </m:r>
                      </m:e>
                    </m:acc>
                  </m:oMath>
                </a14:m>
                <a:r>
                  <a:rPr lang="en-AU" dirty="0"/>
                  <a:t> such that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𝐺</m:t>
                        </m:r>
                      </m:e>
                    </m:acc>
                    <m:d>
                      <m:dPr>
                        <m:begChr m:val="|"/>
                        <m:endChr m:val="⟩"/>
                        <m:ctrlPr>
                          <a:rPr lang="en-AU" b="0" i="1" dirty="0" smtClean="0">
                            <a:latin typeface="Cambria Math" panose="02040503050406030204" pitchFamily="18" charset="0"/>
                          </a:rPr>
                        </m:ctrlPr>
                      </m:dPr>
                      <m:e>
                        <m:r>
                          <a:rPr lang="en-AU" b="0" i="1" dirty="0" smtClean="0">
                            <a:latin typeface="Cambria Math" panose="02040503050406030204" pitchFamily="18" charset="0"/>
                          </a:rPr>
                          <m:t>0</m:t>
                        </m:r>
                      </m:e>
                    </m:d>
                    <m:r>
                      <a:rPr lang="en-AU" b="0" i="1" dirty="0" smtClean="0">
                        <a:latin typeface="Cambria Math" panose="02040503050406030204" pitchFamily="18" charset="0"/>
                      </a:rPr>
                      <m:t>=|</m:t>
                    </m:r>
                    <m:r>
                      <a:rPr lang="en-AU" b="0" i="1" dirty="0" smtClean="0">
                        <a:latin typeface="Cambria Math" panose="02040503050406030204" pitchFamily="18" charset="0"/>
                      </a:rPr>
                      <m:t>𝐺</m:t>
                    </m:r>
                    <m:r>
                      <a:rPr lang="en-AU" b="0" i="1" dirty="0" smtClean="0">
                        <a:latin typeface="Cambria Math" panose="02040503050406030204" pitchFamily="18" charset="0"/>
                      </a:rPr>
                      <m:t>⟩</m:t>
                    </m:r>
                  </m:oMath>
                </a14:m>
                <a:r>
                  <a:rPr lang="en-AU" dirty="0"/>
                  <a:t> and </a:t>
                </a:r>
                <a14:m>
                  <m:oMath xmlns:m="http://schemas.openxmlformats.org/officeDocument/2006/math">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𝐺</m:t>
                        </m:r>
                        <m:d>
                          <m:dPr>
                            <m:begChr m:val="|"/>
                            <m:endChr m:val="|"/>
                            <m:ctrlPr>
                              <a:rPr lang="en-AU" b="0" i="1" smtClean="0">
                                <a:latin typeface="Cambria Math" panose="02040503050406030204" pitchFamily="18" charset="0"/>
                              </a:rPr>
                            </m:ctrlPr>
                          </m:d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𝑈</m:t>
                                </m:r>
                              </m:e>
                            </m:acc>
                          </m:e>
                        </m:d>
                        <m:r>
                          <a:rPr lang="en-AU" b="0" i="1" smtClean="0">
                            <a:latin typeface="Cambria Math" panose="02040503050406030204" pitchFamily="18" charset="0"/>
                          </a:rPr>
                          <m:t>𝐺</m:t>
                        </m:r>
                      </m:e>
                    </m:d>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𝐻</m:t>
                        </m:r>
                      </m:e>
                    </m:acc>
                    <m:r>
                      <a:rPr lang="en-AU" b="0" i="1" smtClean="0">
                        <a:latin typeface="Cambria Math" panose="02040503050406030204" pitchFamily="18" charset="0"/>
                      </a:rPr>
                      <m:t>=</m:t>
                    </m:r>
                    <m:nary>
                      <m:naryPr>
                        <m:chr m:val="∑"/>
                        <m:supHide m:val="on"/>
                        <m:ctrlPr>
                          <a:rPr lang="en-AU" b="0" i="1" smtClean="0">
                            <a:latin typeface="Cambria Math" panose="02040503050406030204" pitchFamily="18" charset="0"/>
                          </a:rPr>
                        </m:ctrlPr>
                      </m:naryPr>
                      <m:sub>
                        <m:r>
                          <a:rPr lang="en-AU" b="0" i="1" smtClean="0">
                            <a:latin typeface="Cambria Math" panose="02040503050406030204" pitchFamily="18" charset="0"/>
                          </a:rPr>
                          <m:t>𝜆</m:t>
                        </m:r>
                      </m:sub>
                      <m:sup/>
                      <m:e>
                        <m:r>
                          <a:rPr lang="en-AU" b="0" i="1" smtClean="0">
                            <a:latin typeface="Cambria Math" panose="02040503050406030204" pitchFamily="18" charset="0"/>
                          </a:rPr>
                          <m:t>𝜆</m:t>
                        </m:r>
                        <m:r>
                          <a:rPr lang="en-AU" b="0" i="1" smtClean="0">
                            <a:latin typeface="Cambria Math" panose="02040503050406030204" pitchFamily="18" charset="0"/>
                          </a:rPr>
                          <m:t>|</m:t>
                        </m:r>
                        <m:r>
                          <a:rPr lang="en-AU" b="0" i="1" smtClean="0">
                            <a:latin typeface="Cambria Math" panose="02040503050406030204" pitchFamily="18" charset="0"/>
                          </a:rPr>
                          <m:t>𝜆</m:t>
                        </m:r>
                        <m:r>
                          <a:rPr lang="en-AU" b="0" i="1" smtClean="0">
                            <a:latin typeface="Cambria Math" panose="02040503050406030204" pitchFamily="18" charset="0"/>
                          </a:rPr>
                          <m:t>⟩⟨</m:t>
                        </m:r>
                        <m:r>
                          <a:rPr lang="en-AU" b="0" i="1" smtClean="0">
                            <a:latin typeface="Cambria Math" panose="02040503050406030204" pitchFamily="18" charset="0"/>
                          </a:rPr>
                          <m:t>𝜆</m:t>
                        </m:r>
                        <m:r>
                          <a:rPr lang="en-AU" b="0" i="1" smtClean="0">
                            <a:latin typeface="Cambria Math" panose="02040503050406030204" pitchFamily="18" charset="0"/>
                          </a:rPr>
                          <m:t>|</m:t>
                        </m:r>
                      </m:e>
                    </m:nary>
                  </m:oMath>
                </a14:m>
                <a:r>
                  <a:rPr lang="en-AU" dirty="0"/>
                  <a:t> and show how the various simulation models can be mapped to this problem.</a:t>
                </a:r>
              </a:p>
              <a:p>
                <a:pPr marL="0" indent="0">
                  <a:buNone/>
                </a:pPr>
                <a:r>
                  <a:rPr lang="en-AU" dirty="0"/>
                  <a:t>They </a:t>
                </a:r>
                <a:r>
                  <a:rPr lang="en-AU" dirty="0">
                    <a:solidFill>
                      <a:srgbClr val="FF0000"/>
                    </a:solidFill>
                  </a:rPr>
                  <a:t>“</a:t>
                </a:r>
                <a:r>
                  <a:rPr lang="en-AU" dirty="0" err="1">
                    <a:solidFill>
                      <a:srgbClr val="FF0000"/>
                    </a:solidFill>
                  </a:rPr>
                  <a:t>qubitize</a:t>
                </a:r>
                <a:r>
                  <a:rPr lang="en-AU" dirty="0">
                    <a:solidFill>
                      <a:srgbClr val="FF0000"/>
                    </a:solidFill>
                  </a:rPr>
                  <a:t>” the problem </a:t>
                </a:r>
                <a:r>
                  <a:rPr lang="en-AU" dirty="0"/>
                  <a:t>by building a unitary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𝑊</m:t>
                        </m:r>
                      </m:e>
                    </m:acc>
                  </m:oMath>
                </a14:m>
                <a:r>
                  <a:rPr lang="en-AU" dirty="0"/>
                  <a:t>, using controlled applications of </a:t>
                </a:r>
                <a14:m>
                  <m:oMath xmlns:m="http://schemas.openxmlformats.org/officeDocument/2006/math">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𝑈</m:t>
                        </m:r>
                      </m:e>
                    </m:acc>
                  </m:oMath>
                </a14:m>
                <a:r>
                  <a:rPr lang="en-AU" dirty="0"/>
                  <a:t> and </a:t>
                </a:r>
                <a14:m>
                  <m:oMath xmlns:m="http://schemas.openxmlformats.org/officeDocument/2006/math">
                    <m:sSup>
                      <m:sSupPr>
                        <m:ctrlPr>
                          <a:rPr lang="en-AU" b="0" i="1" dirty="0" smtClean="0">
                            <a:latin typeface="Cambria Math" panose="02040503050406030204" pitchFamily="18" charset="0"/>
                          </a:rPr>
                        </m:ctrlPr>
                      </m:s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𝑈</m:t>
                            </m:r>
                          </m:e>
                        </m:acc>
                      </m:e>
                      <m:sup>
                        <m:r>
                          <a:rPr lang="en-AU" b="0" i="1" dirty="0" smtClean="0">
                            <a:latin typeface="Cambria Math" panose="02040503050406030204" pitchFamily="18" charset="0"/>
                          </a:rPr>
                          <m:t>∗</m:t>
                        </m:r>
                      </m:sup>
                    </m:sSup>
                  </m:oMath>
                </a14:m>
                <a:r>
                  <a:rPr lang="en-AU" dirty="0"/>
                  <a:t> that acts as a signal operator </a:t>
                </a:r>
                <a14:m>
                  <m:oMath xmlns:m="http://schemas.openxmlformats.org/officeDocument/2006/math">
                    <m:d>
                      <m:dPr>
                        <m:ctrlPr>
                          <a:rPr lang="en-AU" b="0" i="1" smtClean="0">
                            <a:latin typeface="Cambria Math" panose="02040503050406030204" pitchFamily="18" charset="0"/>
                          </a:rPr>
                        </m:ctrlPr>
                      </m:dPr>
                      <m:e>
                        <m:m>
                          <m:mPr>
                            <m:mcs>
                              <m:mc>
                                <m:mcPr>
                                  <m:count m:val="2"/>
                                  <m:mcJc m:val="center"/>
                                </m:mcPr>
                              </m:mc>
                            </m:mcs>
                            <m:ctrlPr>
                              <a:rPr lang="en-AU" i="1" smtClean="0">
                                <a:latin typeface="Cambria Math" panose="02040503050406030204" pitchFamily="18" charset="0"/>
                              </a:rPr>
                            </m:ctrlPr>
                          </m:mPr>
                          <m:mr>
                            <m:e>
                              <m:r>
                                <a:rPr lang="en-AU" b="0" i="1" smtClean="0">
                                  <a:latin typeface="Cambria Math" panose="02040503050406030204" pitchFamily="18" charset="0"/>
                                </a:rPr>
                                <m:t>𝜆</m:t>
                              </m:r>
                            </m:e>
                            <m:e>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1−</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𝜆</m:t>
                                      </m:r>
                                    </m:e>
                                    <m:sup>
                                      <m:r>
                                        <a:rPr lang="en-AU" b="0" i="1" smtClean="0">
                                          <a:latin typeface="Cambria Math" panose="02040503050406030204" pitchFamily="18" charset="0"/>
                                        </a:rPr>
                                        <m:t>2</m:t>
                                      </m:r>
                                    </m:sup>
                                  </m:sSup>
                                </m:e>
                              </m:rad>
                            </m:e>
                          </m:mr>
                          <m:mr>
                            <m:e>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1−</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𝜆</m:t>
                                      </m:r>
                                    </m:e>
                                    <m:sup>
                                      <m:r>
                                        <a:rPr lang="en-AU" b="0" i="1" smtClean="0">
                                          <a:latin typeface="Cambria Math" panose="02040503050406030204" pitchFamily="18" charset="0"/>
                                        </a:rPr>
                                        <m:t>2</m:t>
                                      </m:r>
                                    </m:sup>
                                  </m:sSup>
                                </m:e>
                              </m:rad>
                            </m:e>
                            <m:e>
                              <m:r>
                                <a:rPr lang="en-AU" b="0" i="1" smtClean="0">
                                  <a:latin typeface="Cambria Math" panose="02040503050406030204" pitchFamily="18" charset="0"/>
                                </a:rPr>
                                <m:t>−</m:t>
                              </m:r>
                              <m:r>
                                <a:rPr lang="en-AU" b="0" i="1" smtClean="0">
                                  <a:latin typeface="Cambria Math" panose="02040503050406030204" pitchFamily="18" charset="0"/>
                                </a:rPr>
                                <m:t>𝜆</m:t>
                              </m:r>
                            </m:e>
                          </m:mr>
                        </m:m>
                      </m:e>
                    </m:d>
                  </m:oMath>
                </a14:m>
                <a:r>
                  <a:rPr lang="en-AU" dirty="0"/>
                  <a:t> </a:t>
                </a:r>
                <a:r>
                  <a:rPr lang="en-AU" dirty="0">
                    <a:solidFill>
                      <a:srgbClr val="FF0000"/>
                    </a:solidFill>
                  </a:rPr>
                  <a:t>on the invariant subspace spanned by </a:t>
                </a:r>
                <a14:m>
                  <m:oMath xmlns:m="http://schemas.openxmlformats.org/officeDocument/2006/math">
                    <m:d>
                      <m:dPr>
                        <m:begChr m:val="|"/>
                        <m:endChr m:val="⟩"/>
                        <m:ctrlPr>
                          <a:rPr lang="en-AU" b="0" i="1" smtClean="0">
                            <a:solidFill>
                              <a:srgbClr val="FF0000"/>
                            </a:solidFill>
                            <a:latin typeface="Cambria Math" panose="02040503050406030204" pitchFamily="18" charset="0"/>
                          </a:rPr>
                        </m:ctrlPr>
                      </m:dPr>
                      <m:e>
                        <m:r>
                          <a:rPr lang="en-AU" b="0" i="1" smtClean="0">
                            <a:solidFill>
                              <a:srgbClr val="FF0000"/>
                            </a:solidFill>
                            <a:latin typeface="Cambria Math" panose="02040503050406030204" pitchFamily="18" charset="0"/>
                          </a:rPr>
                          <m:t>𝐺</m:t>
                        </m:r>
                      </m:e>
                    </m:d>
                    <m:d>
                      <m:dPr>
                        <m:begChr m:val="|"/>
                        <m:endChr m:val="⟩"/>
                        <m:ctrlPr>
                          <a:rPr lang="en-AU" b="0" i="1" smtClean="0">
                            <a:solidFill>
                              <a:srgbClr val="FF0000"/>
                            </a:solidFill>
                            <a:latin typeface="Cambria Math" panose="02040503050406030204" pitchFamily="18" charset="0"/>
                          </a:rPr>
                        </m:ctrlPr>
                      </m:dPr>
                      <m:e>
                        <m:r>
                          <a:rPr lang="en-AU" b="0" i="1" smtClean="0">
                            <a:solidFill>
                              <a:srgbClr val="FF0000"/>
                            </a:solidFill>
                            <a:latin typeface="Cambria Math" panose="02040503050406030204" pitchFamily="18" charset="0"/>
                          </a:rPr>
                          <m:t>𝜆</m:t>
                        </m:r>
                      </m:e>
                    </m:d>
                    <m:r>
                      <a:rPr lang="en-AU" b="0" i="1" smtClean="0">
                        <a:solidFill>
                          <a:srgbClr val="FF0000"/>
                        </a:solidFill>
                        <a:latin typeface="Cambria Math" panose="02040503050406030204" pitchFamily="18" charset="0"/>
                      </a:rPr>
                      <m:t>, |</m:t>
                    </m:r>
                    <m:sSup>
                      <m:sSupPr>
                        <m:ctrlPr>
                          <a:rPr lang="en-AU" b="0" i="1" smtClean="0">
                            <a:solidFill>
                              <a:srgbClr val="FF0000"/>
                            </a:solidFill>
                            <a:latin typeface="Cambria Math" panose="02040503050406030204" pitchFamily="18" charset="0"/>
                          </a:rPr>
                        </m:ctrlPr>
                      </m:sSupPr>
                      <m:e>
                        <m:r>
                          <a:rPr lang="en-AU" b="0" i="1" smtClean="0">
                            <a:solidFill>
                              <a:srgbClr val="FF0000"/>
                            </a:solidFill>
                            <a:latin typeface="Cambria Math" panose="02040503050406030204" pitchFamily="18" charset="0"/>
                          </a:rPr>
                          <m:t>𝐺</m:t>
                        </m:r>
                      </m:e>
                      <m:sup>
                        <m:r>
                          <a:rPr lang="en-AU" b="0" i="1" smtClean="0">
                            <a:solidFill>
                              <a:srgbClr val="FF0000"/>
                            </a:solidFill>
                            <a:latin typeface="Cambria Math" panose="02040503050406030204" pitchFamily="18" charset="0"/>
                          </a:rPr>
                          <m:t>⊥</m:t>
                        </m:r>
                      </m:sup>
                    </m:sSup>
                    <m:r>
                      <a:rPr lang="en-AU" b="0"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𝜆</m:t>
                    </m:r>
                    <m:r>
                      <a:rPr lang="en-AU" b="0" i="1" smtClean="0">
                        <a:solidFill>
                          <a:srgbClr val="FF0000"/>
                        </a:solidFill>
                        <a:latin typeface="Cambria Math" panose="02040503050406030204" pitchFamily="18" charset="0"/>
                      </a:rPr>
                      <m:t>⟩</m:t>
                    </m:r>
                  </m:oMath>
                </a14:m>
                <a:r>
                  <a:rPr lang="en-AU" dirty="0">
                    <a:solidFill>
                      <a:srgbClr val="FF0000"/>
                    </a:solidFill>
                  </a:rPr>
                  <a:t> which is two dimensional</a:t>
                </a:r>
                <a:r>
                  <a:rPr lang="en-AU" dirty="0"/>
                  <a:t>. The results of QSP can be mapped to this basis</a:t>
                </a:r>
              </a:p>
            </p:txBody>
          </p:sp>
        </mc:Choice>
        <mc:Fallback>
          <p:sp>
            <p:nvSpPr>
              <p:cNvPr id="3" name="Content Placeholder 2">
                <a:extLst>
                  <a:ext uri="{FF2B5EF4-FFF2-40B4-BE49-F238E27FC236}">
                    <a16:creationId xmlns:a16="http://schemas.microsoft.com/office/drawing/2014/main" id="{C6293D1C-E3C8-F179-5EE4-78FEE592C151}"/>
                  </a:ext>
                </a:extLst>
              </p:cNvPr>
              <p:cNvSpPr>
                <a:spLocks noGrp="1" noRot="1" noChangeAspect="1" noMove="1" noResize="1" noEditPoints="1" noAdjustHandles="1" noChangeArrowheads="1" noChangeShapeType="1" noTextEdit="1"/>
              </p:cNvSpPr>
              <p:nvPr>
                <p:ph idx="1"/>
              </p:nvPr>
            </p:nvSpPr>
            <p:spPr>
              <a:blipFill>
                <a:blip r:embed="rId2"/>
                <a:stretch>
                  <a:fillRect l="-1217" t="-3081" r="-174" b="-2101"/>
                </a:stretch>
              </a:blipFill>
            </p:spPr>
            <p:txBody>
              <a:bodyPr/>
              <a:lstStyle/>
              <a:p>
                <a:r>
                  <a:rPr lang="en-AU">
                    <a:noFill/>
                  </a:rPr>
                  <a:t> </a:t>
                </a:r>
              </a:p>
            </p:txBody>
          </p:sp>
        </mc:Fallback>
      </mc:AlternateContent>
    </p:spTree>
    <p:extLst>
      <p:ext uri="{BB962C8B-B14F-4D97-AF65-F5344CB8AC3E}">
        <p14:creationId xmlns:p14="http://schemas.microsoft.com/office/powerpoint/2010/main" val="367813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92A4-3FD2-A2AC-3A60-B4DB92BDD178}"/>
              </a:ext>
            </a:extLst>
          </p:cNvPr>
          <p:cNvSpPr>
            <a:spLocks noGrp="1"/>
          </p:cNvSpPr>
          <p:nvPr>
            <p:ph type="title"/>
          </p:nvPr>
        </p:nvSpPr>
        <p:spPr/>
        <p:txBody>
          <a:bodyPr/>
          <a:lstStyle/>
          <a:p>
            <a:r>
              <a:rPr lang="en-AU" dirty="0"/>
              <a:t>2018: Quantum Singular Value Transform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D397DC-4813-13DE-F8A8-4E5FD688C755}"/>
                  </a:ext>
                </a:extLst>
              </p:cNvPr>
              <p:cNvSpPr>
                <a:spLocks noGrp="1"/>
              </p:cNvSpPr>
              <p:nvPr>
                <p:ph idx="1"/>
              </p:nvPr>
            </p:nvSpPr>
            <p:spPr/>
            <p:txBody>
              <a:bodyPr>
                <a:normAutofit fontScale="85000" lnSpcReduction="20000"/>
              </a:bodyPr>
              <a:lstStyle/>
              <a:p>
                <a:pPr marL="0" indent="0">
                  <a:buNone/>
                </a:pPr>
                <a:r>
                  <a:rPr lang="en-AU" dirty="0"/>
                  <a:t>Authors </a:t>
                </a:r>
                <a:r>
                  <a:rPr lang="en-AU" dirty="0" err="1"/>
                  <a:t>Gilyen</a:t>
                </a:r>
                <a:r>
                  <a:rPr lang="en-AU" dirty="0"/>
                  <a:t>, Su, Low and Wiebe greatly simplify the characterisation of QSP achievable polynomials.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𝑍</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e>
                            <m:sup>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𝑘</m:t>
                                  </m:r>
                                </m:sub>
                              </m:sSub>
                              <m:r>
                                <a:rPr lang="en-US" b="0" i="1" smtClean="0">
                                  <a:latin typeface="Cambria Math" panose="02040503050406030204" pitchFamily="18" charset="0"/>
                                </a:rPr>
                                <m:t>𝑍</m:t>
                              </m:r>
                            </m:sup>
                          </m:sSup>
                        </m:e>
                      </m:nary>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e>
                      </m:d>
                    </m:oMath>
                  </m:oMathPara>
                </a14:m>
                <a:endParaRPr lang="en-AU" dirty="0"/>
              </a:p>
              <a:p>
                <a:pPr marL="0" indent="0">
                  <a:buNone/>
                </a:pPr>
                <a:endParaRPr lang="en-AU" dirty="0"/>
              </a:p>
              <a:p>
                <a:pPr marL="0" indent="0">
                  <a:buNone/>
                </a:pPr>
                <a:r>
                  <a:rPr lang="en-AU" dirty="0"/>
                  <a:t>They also extend the results of </a:t>
                </a:r>
                <a:r>
                  <a:rPr lang="en-AU" dirty="0" err="1"/>
                  <a:t>qubitization</a:t>
                </a:r>
                <a:r>
                  <a:rPr lang="en-AU" dirty="0"/>
                  <a:t>-extended QSP to operators that are not necessarily normal. From my understanding, </a:t>
                </a:r>
                <a:r>
                  <a:rPr lang="en-AU" dirty="0">
                    <a:solidFill>
                      <a:srgbClr val="FF0000"/>
                    </a:solidFill>
                  </a:rPr>
                  <a:t>their formulation of </a:t>
                </a:r>
                <a:r>
                  <a:rPr lang="en-AU" dirty="0" err="1">
                    <a:solidFill>
                      <a:srgbClr val="FF0000"/>
                    </a:solidFill>
                  </a:rPr>
                  <a:t>qubitization</a:t>
                </a:r>
                <a:r>
                  <a:rPr lang="en-AU" dirty="0">
                    <a:solidFill>
                      <a:srgbClr val="FF0000"/>
                    </a:solidFill>
                  </a:rPr>
                  <a:t> turns out to be much simpler </a:t>
                </a:r>
                <a:r>
                  <a:rPr lang="en-AU" dirty="0"/>
                  <a:t>when the input and output bases of the SU(2) rotations are non equal.</a:t>
                </a:r>
              </a:p>
              <a:p>
                <a:pPr marL="0" indent="0">
                  <a:buNone/>
                </a:pPr>
                <a:endParaRPr lang="en-AU" dirty="0"/>
              </a:p>
              <a:p>
                <a:pPr marL="0" indent="0">
                  <a:buNone/>
                </a:pPr>
                <a:r>
                  <a:rPr lang="en-AU" dirty="0"/>
                  <a:t>Finally, they show that QSVT generalises a variety of existing algorithms including Szegedy quantum walks.</a:t>
                </a:r>
              </a:p>
              <a:p>
                <a:pPr marL="0" indent="0">
                  <a:buNone/>
                </a:pPr>
                <a:endParaRPr lang="en-AU" dirty="0"/>
              </a:p>
            </p:txBody>
          </p:sp>
        </mc:Choice>
        <mc:Fallback>
          <p:sp>
            <p:nvSpPr>
              <p:cNvPr id="3" name="Content Placeholder 2">
                <a:extLst>
                  <a:ext uri="{FF2B5EF4-FFF2-40B4-BE49-F238E27FC236}">
                    <a16:creationId xmlns:a16="http://schemas.microsoft.com/office/drawing/2014/main" id="{B5D397DC-4813-13DE-F8A8-4E5FD688C755}"/>
                  </a:ext>
                </a:extLst>
              </p:cNvPr>
              <p:cNvSpPr>
                <a:spLocks noGrp="1" noRot="1" noChangeAspect="1" noMove="1" noResize="1" noEditPoints="1" noAdjustHandles="1" noChangeArrowheads="1" noChangeShapeType="1" noTextEdit="1"/>
              </p:cNvSpPr>
              <p:nvPr>
                <p:ph idx="1"/>
              </p:nvPr>
            </p:nvSpPr>
            <p:spPr>
              <a:blipFill>
                <a:blip r:embed="rId2"/>
                <a:stretch>
                  <a:fillRect l="-928" t="-3081" r="-870"/>
                </a:stretch>
              </a:blipFill>
            </p:spPr>
            <p:txBody>
              <a:bodyPr/>
              <a:lstStyle/>
              <a:p>
                <a:r>
                  <a:rPr lang="en-AU">
                    <a:noFill/>
                  </a:rPr>
                  <a:t> </a:t>
                </a:r>
              </a:p>
            </p:txBody>
          </p:sp>
        </mc:Fallback>
      </mc:AlternateContent>
    </p:spTree>
    <p:extLst>
      <p:ext uri="{BB962C8B-B14F-4D97-AF65-F5344CB8AC3E}">
        <p14:creationId xmlns:p14="http://schemas.microsoft.com/office/powerpoint/2010/main" val="354917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C8C9-6077-81C2-B224-A7C528B37891}"/>
              </a:ext>
            </a:extLst>
          </p:cNvPr>
          <p:cNvSpPr>
            <a:spLocks noGrp="1"/>
          </p:cNvSpPr>
          <p:nvPr>
            <p:ph type="title"/>
          </p:nvPr>
        </p:nvSpPr>
        <p:spPr/>
        <p:txBody>
          <a:bodyPr/>
          <a:lstStyle/>
          <a:p>
            <a:r>
              <a:rPr lang="en-AU" dirty="0"/>
              <a:t>2024: Generalised QSP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C01182-D7FE-D0CE-C763-7F7ECA37A2A8}"/>
                  </a:ext>
                </a:extLst>
              </p:cNvPr>
              <p:cNvSpPr>
                <a:spLocks noGrp="1"/>
              </p:cNvSpPr>
              <p:nvPr>
                <p:ph idx="1"/>
              </p:nvPr>
            </p:nvSpPr>
            <p:spPr>
              <a:xfrm>
                <a:off x="838200" y="1418001"/>
                <a:ext cx="10515600" cy="4351338"/>
              </a:xfrm>
            </p:spPr>
            <p:txBody>
              <a:bodyPr>
                <a:normAutofit fontScale="77500" lnSpcReduction="20000"/>
              </a:bodyPr>
              <a:lstStyle/>
              <a:p>
                <a:pPr marL="0" indent="0">
                  <a:buNone/>
                </a:pPr>
                <a:r>
                  <a:rPr lang="en-US" dirty="0"/>
                  <a:t>Authors Motlagh and Wiebe say that although we conventionally describe QSP as </a:t>
                </a:r>
                <a:r>
                  <a:rPr lang="en-US" dirty="0" err="1"/>
                  <a:t>alternating</a:t>
                </a:r>
                <a:r>
                  <a:rPr lang="en-US" dirty="0"/>
                  <a:t> </a:t>
                </a:r>
                <a14:m>
                  <m:oMath xmlns:m="http://schemas.openxmlformats.org/officeDocument/2006/math">
                    <m:r>
                      <a:rPr lang="en-US" b="0" i="1" smtClean="0">
                        <a:latin typeface="Cambria Math" panose="02040503050406030204" pitchFamily="18" charset="0"/>
                      </a:rPr>
                      <m:t>𝑧</m:t>
                    </m:r>
                  </m:oMath>
                </a14:m>
                <a:r>
                  <a:rPr lang="en-US" dirty="0"/>
                  <a:t> and </a:t>
                </a:r>
                <a14:m>
                  <m:oMath xmlns:m="http://schemas.openxmlformats.org/officeDocument/2006/math">
                    <m:r>
                      <a:rPr lang="en-US" b="0" i="1" smtClean="0">
                        <a:latin typeface="Cambria Math" panose="02040503050406030204" pitchFamily="18" charset="0"/>
                      </a:rPr>
                      <m:t>𝑥</m:t>
                    </m:r>
                  </m:oMath>
                </a14:m>
                <a:r>
                  <a:rPr lang="en-US" dirty="0"/>
                  <a:t> rotations</a:t>
                </a:r>
              </a:p>
              <a:p>
                <a:pPr marL="0" indent="0">
                  <a:buNone/>
                </a:pPr>
                <a:endParaRPr lang="en-US" dirty="0"/>
              </a:p>
              <a:p>
                <a:pPr marL="0" indent="0">
                  <a:buNone/>
                </a:pPr>
                <a:endParaRPr lang="en-US" dirty="0"/>
              </a:p>
              <a:p>
                <a:pPr marL="0" indent="0">
                  <a:buNone/>
                </a:pPr>
                <a:r>
                  <a:rPr lang="en-US" dirty="0"/>
                  <a:t>It can also be described (and has been) as alternating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𝑧</m:t>
                    </m:r>
                  </m:oMath>
                </a14:m>
                <a:r>
                  <a:rPr lang="en-US" dirty="0"/>
                  <a:t> rotations.</a:t>
                </a:r>
              </a:p>
              <a:p>
                <a:pPr marL="0" indent="0">
                  <a:buNone/>
                </a:pPr>
                <a:endParaRPr lang="en-US" dirty="0"/>
              </a:p>
              <a:p>
                <a:pPr marL="0" indent="0">
                  <a:buNone/>
                </a:pPr>
                <a:endParaRPr lang="en-US" dirty="0"/>
              </a:p>
              <a:p>
                <a:pPr marL="0" indent="0">
                  <a:buNone/>
                </a:pPr>
                <a:r>
                  <a:rPr lang="en-US" dirty="0"/>
                  <a:t>By switching out the </a:t>
                </a:r>
                <a14:m>
                  <m:oMath xmlns:m="http://schemas.openxmlformats.org/officeDocument/2006/math">
                    <m:r>
                      <a:rPr lang="en-US" b="0" i="1" smtClean="0">
                        <a:latin typeface="Cambria Math" panose="02040503050406030204" pitchFamily="18" charset="0"/>
                      </a:rPr>
                      <m:t>𝑥</m:t>
                    </m:r>
                  </m:oMath>
                </a14:m>
                <a:r>
                  <a:rPr lang="en-AU" dirty="0"/>
                  <a:t>-rotation in the second formalism with a general SU(2) rotation</a:t>
                </a:r>
              </a:p>
              <a:p>
                <a:pPr marL="0" indent="0">
                  <a:buNone/>
                </a:pPr>
                <a:endParaRPr lang="en-AU" dirty="0"/>
              </a:p>
              <a:p>
                <a:pPr marL="0" indent="0">
                  <a:buNone/>
                </a:pPr>
                <a:endParaRPr lang="en-AU" dirty="0"/>
              </a:p>
              <a:p>
                <a:pPr marL="0" indent="0">
                  <a:buNone/>
                </a:pPr>
                <a:r>
                  <a:rPr lang="en-AU" dirty="0"/>
                  <a:t>They show that </a:t>
                </a:r>
                <a:r>
                  <a:rPr lang="en-AU" dirty="0">
                    <a:solidFill>
                      <a:srgbClr val="FF0000"/>
                    </a:solidFill>
                  </a:rPr>
                  <a:t>a much less restricted set of polynomials can be generated</a:t>
                </a:r>
                <a:r>
                  <a:rPr lang="en-AU" dirty="0"/>
                  <a:t>. Moreover, they describe an algorithm for efficiently generating angles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𝜆</m:t>
                    </m:r>
                  </m:oMath>
                </a14:m>
                <a:r>
                  <a:rPr lang="en-AU" dirty="0"/>
                  <a:t> for a given polynomial.</a:t>
                </a:r>
              </a:p>
            </p:txBody>
          </p:sp>
        </mc:Choice>
        <mc:Fallback>
          <p:sp>
            <p:nvSpPr>
              <p:cNvPr id="3" name="Content Placeholder 2">
                <a:extLst>
                  <a:ext uri="{FF2B5EF4-FFF2-40B4-BE49-F238E27FC236}">
                    <a16:creationId xmlns:a16="http://schemas.microsoft.com/office/drawing/2014/main" id="{91C01182-D7FE-D0CE-C763-7F7ECA37A2A8}"/>
                  </a:ext>
                </a:extLst>
              </p:cNvPr>
              <p:cNvSpPr>
                <a:spLocks noGrp="1" noRot="1" noChangeAspect="1" noMove="1" noResize="1" noEditPoints="1" noAdjustHandles="1" noChangeArrowheads="1" noChangeShapeType="1" noTextEdit="1"/>
              </p:cNvSpPr>
              <p:nvPr>
                <p:ph idx="1"/>
              </p:nvPr>
            </p:nvSpPr>
            <p:spPr>
              <a:xfrm>
                <a:off x="838200" y="1418001"/>
                <a:ext cx="10515600" cy="4351338"/>
              </a:xfrm>
              <a:blipFill>
                <a:blip r:embed="rId2"/>
                <a:stretch>
                  <a:fillRect l="-754" t="-2805" r="-464" b="-1823"/>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EE0707C0-6F53-7D9F-2FCA-F1909B9FF438}"/>
              </a:ext>
            </a:extLst>
          </p:cNvPr>
          <p:cNvPicPr>
            <a:picLocks noChangeAspect="1"/>
          </p:cNvPicPr>
          <p:nvPr/>
        </p:nvPicPr>
        <p:blipFill>
          <a:blip r:embed="rId3"/>
          <a:stretch>
            <a:fillRect/>
          </a:stretch>
        </p:blipFill>
        <p:spPr>
          <a:xfrm>
            <a:off x="4794758" y="1731007"/>
            <a:ext cx="5894323" cy="904452"/>
          </a:xfrm>
          <a:prstGeom prst="rect">
            <a:avLst/>
          </a:prstGeom>
        </p:spPr>
      </p:pic>
      <p:pic>
        <p:nvPicPr>
          <p:cNvPr id="7" name="Picture 6">
            <a:extLst>
              <a:ext uri="{FF2B5EF4-FFF2-40B4-BE49-F238E27FC236}">
                <a16:creationId xmlns:a16="http://schemas.microsoft.com/office/drawing/2014/main" id="{17761BB1-07A3-F87A-1F1F-0CD97E1A797C}"/>
              </a:ext>
            </a:extLst>
          </p:cNvPr>
          <p:cNvPicPr>
            <a:picLocks noChangeAspect="1"/>
          </p:cNvPicPr>
          <p:nvPr/>
        </p:nvPicPr>
        <p:blipFill>
          <a:blip r:embed="rId4"/>
          <a:stretch>
            <a:fillRect/>
          </a:stretch>
        </p:blipFill>
        <p:spPr>
          <a:xfrm>
            <a:off x="3848564" y="2999455"/>
            <a:ext cx="4026987" cy="859090"/>
          </a:xfrm>
          <a:prstGeom prst="rect">
            <a:avLst/>
          </a:prstGeom>
        </p:spPr>
      </p:pic>
      <p:pic>
        <p:nvPicPr>
          <p:cNvPr id="9" name="Picture 8">
            <a:extLst>
              <a:ext uri="{FF2B5EF4-FFF2-40B4-BE49-F238E27FC236}">
                <a16:creationId xmlns:a16="http://schemas.microsoft.com/office/drawing/2014/main" id="{093A35DC-64DD-F6BE-7CB6-5665E25198B4}"/>
              </a:ext>
            </a:extLst>
          </p:cNvPr>
          <p:cNvPicPr>
            <a:picLocks noChangeAspect="1"/>
          </p:cNvPicPr>
          <p:nvPr/>
        </p:nvPicPr>
        <p:blipFill>
          <a:blip r:embed="rId5"/>
          <a:stretch>
            <a:fillRect/>
          </a:stretch>
        </p:blipFill>
        <p:spPr>
          <a:xfrm>
            <a:off x="3942152" y="4146975"/>
            <a:ext cx="3839813" cy="759821"/>
          </a:xfrm>
          <a:prstGeom prst="rect">
            <a:avLst/>
          </a:prstGeom>
        </p:spPr>
      </p:pic>
    </p:spTree>
    <p:extLst>
      <p:ext uri="{BB962C8B-B14F-4D97-AF65-F5344CB8AC3E}">
        <p14:creationId xmlns:p14="http://schemas.microsoft.com/office/powerpoint/2010/main" val="344672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95B2-D058-B213-D9EC-B235290F89BE}"/>
              </a:ext>
            </a:extLst>
          </p:cNvPr>
          <p:cNvSpPr>
            <a:spLocks noGrp="1"/>
          </p:cNvSpPr>
          <p:nvPr>
            <p:ph type="title"/>
          </p:nvPr>
        </p:nvSpPr>
        <p:spPr/>
        <p:txBody>
          <a:bodyPr/>
          <a:lstStyle/>
          <a:p>
            <a:r>
              <a:rPr lang="en-AU" dirty="0"/>
              <a:t>Other papers</a:t>
            </a:r>
          </a:p>
        </p:txBody>
      </p:sp>
      <p:sp>
        <p:nvSpPr>
          <p:cNvPr id="3" name="Content Placeholder 2">
            <a:extLst>
              <a:ext uri="{FF2B5EF4-FFF2-40B4-BE49-F238E27FC236}">
                <a16:creationId xmlns:a16="http://schemas.microsoft.com/office/drawing/2014/main" id="{2541768B-C09E-1AFA-A31A-532DF0454BC8}"/>
              </a:ext>
            </a:extLst>
          </p:cNvPr>
          <p:cNvSpPr>
            <a:spLocks noGrp="1"/>
          </p:cNvSpPr>
          <p:nvPr>
            <p:ph idx="1"/>
          </p:nvPr>
        </p:nvSpPr>
        <p:spPr/>
        <p:txBody>
          <a:bodyPr>
            <a:normAutofit fontScale="85000" lnSpcReduction="10000"/>
          </a:bodyPr>
          <a:lstStyle/>
          <a:p>
            <a:pPr marL="0" indent="0">
              <a:buNone/>
            </a:pPr>
            <a:r>
              <a:rPr lang="en-AU" dirty="0"/>
              <a:t>2021: “Grand unification of Quantum Algorithms” is published by Martyn, Rossi, Tan and Chuang which gives a simplified (albeit less general) tutorial on how the results of QSVT and its applications can be derived</a:t>
            </a:r>
          </a:p>
          <a:p>
            <a:pPr marL="0" indent="0">
              <a:buNone/>
            </a:pPr>
            <a:endParaRPr lang="en-AU" dirty="0"/>
          </a:p>
          <a:p>
            <a:pPr marL="0" indent="0">
              <a:buNone/>
            </a:pPr>
            <a:r>
              <a:rPr lang="en-AU" dirty="0"/>
              <a:t>2023: “A CS guide to QSVT” is published by Tang and Tian gives a proof of the correctness of QSVT without reliance on </a:t>
            </a:r>
            <a:r>
              <a:rPr lang="en-AU" dirty="0" err="1"/>
              <a:t>qubitization</a:t>
            </a:r>
            <a:r>
              <a:rPr lang="en-AU" dirty="0"/>
              <a:t>. Claiming the alternate proof is easier to follow. They also show that Chebyshev Polynomials alone (a type of QSP achievable polynomial) is expressive enough to well approximate any function that can be well approximated by a QSP achievable polynomial.</a:t>
            </a:r>
          </a:p>
          <a:p>
            <a:pPr marL="0" indent="0">
              <a:buNone/>
            </a:pPr>
            <a:endParaRPr lang="en-AU" dirty="0"/>
          </a:p>
          <a:p>
            <a:pPr marL="0" indent="0">
              <a:buNone/>
            </a:pPr>
            <a:r>
              <a:rPr lang="en-AU" dirty="0"/>
              <a:t>2024: “A case study against QSVT” by Greenaway, Pol and Sim demonstrate that when applied to QPE, QSVT techniques underperform existing art.</a:t>
            </a:r>
          </a:p>
        </p:txBody>
      </p:sp>
    </p:spTree>
    <p:extLst>
      <p:ext uri="{BB962C8B-B14F-4D97-AF65-F5344CB8AC3E}">
        <p14:creationId xmlns:p14="http://schemas.microsoft.com/office/powerpoint/2010/main" val="37215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F2DD-4C1A-8D43-6FE2-6559329AE1F0}"/>
              </a:ext>
            </a:extLst>
          </p:cNvPr>
          <p:cNvSpPr>
            <a:spLocks noGrp="1"/>
          </p:cNvSpPr>
          <p:nvPr>
            <p:ph type="title"/>
          </p:nvPr>
        </p:nvSpPr>
        <p:spPr/>
        <p:txBody>
          <a:bodyPr/>
          <a:lstStyle/>
          <a:p>
            <a:endParaRPr lang="en-AU"/>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622AB5-514A-5773-FF17-F20FFD9A4CCA}"/>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r>
                      <a:rPr lang="en-US" b="0" i="1" smtClean="0">
                        <a:latin typeface="Cambria Math" panose="02040503050406030204" pitchFamily="18" charset="0"/>
                      </a:rPr>
                      <m:t>= </m:t>
                    </m:r>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𝐻</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oMath>
                </a14:m>
                <a:endParaRPr lang="en-AU" dirty="0"/>
              </a:p>
              <a:p>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𝑠</m:t>
                        </m:r>
                      </m:sub>
                    </m:sSub>
                  </m:oMath>
                </a14:m>
                <a:endParaRPr lang="en-AU"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𝐺</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r>
                      <a:rPr lang="en-US" b="0" i="1" smtClean="0">
                        <a:latin typeface="Cambria Math" panose="02040503050406030204" pitchFamily="18" charset="0"/>
                      </a:rPr>
                      <m:t>⟩}_</m:t>
                    </m:r>
                    <m:r>
                      <a:rPr lang="en-US" b="0" i="1" smtClean="0">
                        <a:latin typeface="Cambria Math" panose="02040503050406030204" pitchFamily="18" charset="0"/>
                      </a:rPr>
                      <m:t>𝑖</m:t>
                    </m:r>
                  </m:oMath>
                </a14:m>
                <a:endParaRPr lang="en-AU" dirty="0"/>
              </a:p>
              <a:p>
                <a:pPr marL="0" indent="0">
                  <a:buNone/>
                </a:pPr>
                <a:r>
                  <a:rPr lang="en-AU" dirty="0"/>
                  <a:t>Input: U, G: &lt;G|U|G&gt; = H</a:t>
                </a:r>
              </a:p>
              <a:p>
                <a:pPr marL="0" indent="0">
                  <a:buNone/>
                </a:pPr>
                <a:r>
                  <a:rPr lang="en-AU" dirty="0"/>
                  <a:t>Output: e^{-</a:t>
                </a:r>
                <a:r>
                  <a:rPr lang="en-AU" dirty="0" err="1"/>
                  <a:t>itH</a:t>
                </a:r>
                <a:r>
                  <a:rPr lang="en-AU" dirty="0"/>
                  <a:t>}</a:t>
                </a:r>
              </a:p>
            </p:txBody>
          </p:sp>
        </mc:Choice>
        <mc:Fallback>
          <p:sp>
            <p:nvSpPr>
              <p:cNvPr id="3" name="Content Placeholder 2">
                <a:extLst>
                  <a:ext uri="{FF2B5EF4-FFF2-40B4-BE49-F238E27FC236}">
                    <a16:creationId xmlns:a16="http://schemas.microsoft.com/office/drawing/2014/main" id="{D5622AB5-514A-5773-FF17-F20FFD9A4CCA}"/>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AU">
                    <a:noFill/>
                  </a:rPr>
                  <a:t> </a:t>
                </a:r>
              </a:p>
            </p:txBody>
          </p:sp>
        </mc:Fallback>
      </mc:AlternateContent>
    </p:spTree>
    <p:extLst>
      <p:ext uri="{BB962C8B-B14F-4D97-AF65-F5344CB8AC3E}">
        <p14:creationId xmlns:p14="http://schemas.microsoft.com/office/powerpoint/2010/main" val="3112116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989</TotalTime>
  <Words>759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Cambria Math</vt:lpstr>
      <vt:lpstr>Office Theme</vt:lpstr>
      <vt:lpstr>A History of QSP/QSVT</vt:lpstr>
      <vt:lpstr>Overview</vt:lpstr>
      <vt:lpstr>2016: The methodology of resonant equiangular composite quantum gates</vt:lpstr>
      <vt:lpstr>2016: Optimal Hamiltonian Simulation by QSP</vt:lpstr>
      <vt:lpstr>2016: Hamiltonian Simulation by Qubitization</vt:lpstr>
      <vt:lpstr>2018: Quantum Singular Value Transform</vt:lpstr>
      <vt:lpstr>2024: Generalised QSP</vt:lpstr>
      <vt:lpstr>Other papers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Sharan Krishnan</dc:creator>
  <cp:lastModifiedBy>Sharan Krishnan</cp:lastModifiedBy>
  <cp:revision>1</cp:revision>
  <dcterms:created xsi:type="dcterms:W3CDTF">2025-03-27T12:21:21Z</dcterms:created>
  <dcterms:modified xsi:type="dcterms:W3CDTF">2025-03-28T04:51:12Z</dcterms:modified>
</cp:coreProperties>
</file>