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B91440-F8FA-4EC9-A3EA-653E33862D57}" v="88" dt="2025-06-23T03:59:18.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4666"/>
  </p:normalViewPr>
  <p:slideViewPr>
    <p:cSldViewPr snapToGrid="0">
      <p:cViewPr varScale="1">
        <p:scale>
          <a:sx n="71" d="100"/>
          <a:sy n="71" d="100"/>
        </p:scale>
        <p:origin x="102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Krishnan" userId="d960a99d961c8714" providerId="LiveId" clId="{67B91440-F8FA-4EC9-A3EA-653E33862D57}"/>
    <pc:docChg chg="custSel modSld">
      <pc:chgData name="Sharan Krishnan" userId="d960a99d961c8714" providerId="LiveId" clId="{67B91440-F8FA-4EC9-A3EA-653E33862D57}" dt="2025-06-23T03:59:18.453" v="90" actId="20577"/>
      <pc:docMkLst>
        <pc:docMk/>
      </pc:docMkLst>
      <pc:sldChg chg="modSp mod">
        <pc:chgData name="Sharan Krishnan" userId="d960a99d961c8714" providerId="LiveId" clId="{67B91440-F8FA-4EC9-A3EA-653E33862D57}" dt="2025-06-23T03:33:08.026" v="52" actId="20577"/>
        <pc:sldMkLst>
          <pc:docMk/>
          <pc:sldMk cId="4194918451" sldId="260"/>
        </pc:sldMkLst>
        <pc:spChg chg="mod">
          <ac:chgData name="Sharan Krishnan" userId="d960a99d961c8714" providerId="LiveId" clId="{67B91440-F8FA-4EC9-A3EA-653E33862D57}" dt="2025-06-23T03:33:08.026" v="52" actId="20577"/>
          <ac:spMkLst>
            <pc:docMk/>
            <pc:sldMk cId="4194918451" sldId="260"/>
            <ac:spMk id="3" creationId="{9FBAFE22-9687-8E35-32A4-D3416F76BBAC}"/>
          </ac:spMkLst>
        </pc:spChg>
      </pc:sldChg>
      <pc:sldChg chg="modSp">
        <pc:chgData name="Sharan Krishnan" userId="d960a99d961c8714" providerId="LiveId" clId="{67B91440-F8FA-4EC9-A3EA-653E33862D57}" dt="2025-06-23T03:59:18.453" v="90" actId="20577"/>
        <pc:sldMkLst>
          <pc:docMk/>
          <pc:sldMk cId="2663917958" sldId="264"/>
        </pc:sldMkLst>
        <pc:spChg chg="mod">
          <ac:chgData name="Sharan Krishnan" userId="d960a99d961c8714" providerId="LiveId" clId="{67B91440-F8FA-4EC9-A3EA-653E33862D57}" dt="2025-06-23T03:59:18.453" v="90" actId="20577"/>
          <ac:spMkLst>
            <pc:docMk/>
            <pc:sldMk cId="2663917958" sldId="264"/>
            <ac:spMk id="3" creationId="{07DD6A5E-8C99-E711-6B33-40711CA7B250}"/>
          </ac:spMkLst>
        </pc:spChg>
      </pc:sldChg>
      <pc:sldChg chg="modSp mod">
        <pc:chgData name="Sharan Krishnan" userId="d960a99d961c8714" providerId="LiveId" clId="{67B91440-F8FA-4EC9-A3EA-653E33862D57}" dt="2025-06-23T03:52:57.728" v="80" actId="5793"/>
        <pc:sldMkLst>
          <pc:docMk/>
          <pc:sldMk cId="1052606547" sldId="266"/>
        </pc:sldMkLst>
        <pc:spChg chg="mod">
          <ac:chgData name="Sharan Krishnan" userId="d960a99d961c8714" providerId="LiveId" clId="{67B91440-F8FA-4EC9-A3EA-653E33862D57}" dt="2025-06-23T03:52:57.728" v="80" actId="5793"/>
          <ac:spMkLst>
            <pc:docMk/>
            <pc:sldMk cId="1052606547" sldId="266"/>
            <ac:spMk id="3" creationId="{F50417A1-04D8-F44E-2BB5-463D8FA30A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F14C-F4A0-067D-DD13-5629959108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D8C9DD-CD81-8FF6-458E-2829E69EEC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8F3B6-6499-0DAE-E2D3-55AAD4042345}"/>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676BF80F-5332-7C39-66A9-67A932B11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C2828-578D-1B05-7511-83F3CF351497}"/>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71855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E5F7-3E52-E6F4-268C-37BB479DD4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C7AD80-402D-2F56-383C-7C0741309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3DA38-354C-0A3E-633E-FEBF2DA6FA1B}"/>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442FDF6D-A7DF-ED72-27FA-F67667BAC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59AA8-5B91-C669-449D-E97BB2221C4E}"/>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14353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4FC38-2AAB-3376-C5C0-15E5102F3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91FFD-5D9A-BEBB-D26C-8283EB55A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DB019E-A9BD-D8E9-3FCD-D223F316A71F}"/>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56E93AD-D6F5-D7D9-0AC2-D530CF99FD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85997-911E-89B9-6A1B-A5B1B4BEFFC4}"/>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284467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01AE-A491-E891-3874-5C68A188D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C7BA5-8F22-C180-6EDD-51AD4C3B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D17CE-11C9-E734-EF7F-EBE2D38A350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811A479-49DE-07EA-07C4-29F2BC418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BBD8D-DFC5-103B-82F2-1D43DB3AC96F}"/>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61508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4CB5-AC45-7E18-2150-44745EA52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3752E-684D-54B8-5411-4398E5ED0C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3E2AF-4A96-93B8-8FD1-3321997CC7D9}"/>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21E13223-2D70-B0E3-D1A9-20BAA2D18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87713-23F2-FDAD-C6C0-D7213D8D4AF5}"/>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200402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A04F-712D-9290-34C6-D193D4DC89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9F23A0-47EE-B290-12D1-8BED4976C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E044B5-CDD4-49DF-0F33-038804E571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52F1AD-B0E1-F007-6F45-89465475438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8DE4B083-024A-79EC-D76F-4017D10EC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711E9-2606-C3D0-A6FE-D2E0474278CD}"/>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941057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BC4D-E4F6-6750-0AA5-048CF5C81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B42CE-8963-9421-F37E-90B9F8834D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7AACB3-89FA-9B3C-33E0-B73BED6C8B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A6DFC7-B46C-581B-5E37-CC166C8BC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B27DC-EE20-C1BB-C63F-8CB343F60E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215B5-C082-9E5F-9609-68E011A2B4DF}"/>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8" name="Footer Placeholder 7">
            <a:extLst>
              <a:ext uri="{FF2B5EF4-FFF2-40B4-BE49-F238E27FC236}">
                <a16:creationId xmlns:a16="http://schemas.microsoft.com/office/drawing/2014/main" id="{800FD23F-4B31-10E8-64E6-9123805C5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C3F73A-820F-20A6-1A7E-5DA40162B21A}"/>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805446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D8E9-B864-7607-9FFD-6845F9141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6F77FD-2ADB-FE28-B59A-38905BB358F8}"/>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4" name="Footer Placeholder 3">
            <a:extLst>
              <a:ext uri="{FF2B5EF4-FFF2-40B4-BE49-F238E27FC236}">
                <a16:creationId xmlns:a16="http://schemas.microsoft.com/office/drawing/2014/main" id="{B4D0D2D5-3BA1-2652-FB8B-412D13CC33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49C9D-69D2-BDF0-1605-B867F3EC1BA6}"/>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145478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809A0-D259-DEC0-8A23-B921BE8797FA}"/>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3" name="Footer Placeholder 2">
            <a:extLst>
              <a:ext uri="{FF2B5EF4-FFF2-40B4-BE49-F238E27FC236}">
                <a16:creationId xmlns:a16="http://schemas.microsoft.com/office/drawing/2014/main" id="{31C87CE1-313B-5B86-8BB3-796DE4DA5C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35178-BB2B-338F-341F-9A8A7DD4F6DA}"/>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160148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2882-5387-6C70-9108-2A577EC0CF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9FD73-FB62-4448-E1BD-F853B2F04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51919C-4B43-AC4A-8596-FB09A607A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EFD87-2D4D-B63B-22EB-808919471E2E}"/>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13D5AEC7-ABAD-6547-1907-B824DA804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886041-E38C-DC1A-D8BC-4328714EDE50}"/>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38016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71F-7469-CFD7-531A-214227C12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D9C0D7-77B2-E7D4-1C37-07F15962A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C4E75-C6C4-F4ED-7FE9-1C5A2D898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27C01-1924-32E6-A419-5517A181808E}"/>
              </a:ext>
            </a:extLst>
          </p:cNvPr>
          <p:cNvSpPr>
            <a:spLocks noGrp="1"/>
          </p:cNvSpPr>
          <p:nvPr>
            <p:ph type="dt" sz="half" idx="10"/>
          </p:nvPr>
        </p:nvSpPr>
        <p:spPr/>
        <p:txBody>
          <a:bodyPr/>
          <a:lstStyle/>
          <a:p>
            <a:fld id="{BDE4A53F-BA15-1D4F-BA41-61481B894786}" type="datetimeFigureOut">
              <a:rPr lang="en-US" smtClean="0"/>
              <a:t>6/23/2025</a:t>
            </a:fld>
            <a:endParaRPr lang="en-US"/>
          </a:p>
        </p:txBody>
      </p:sp>
      <p:sp>
        <p:nvSpPr>
          <p:cNvPr id="6" name="Footer Placeholder 5">
            <a:extLst>
              <a:ext uri="{FF2B5EF4-FFF2-40B4-BE49-F238E27FC236}">
                <a16:creationId xmlns:a16="http://schemas.microsoft.com/office/drawing/2014/main" id="{78777728-E33B-FDF9-93DC-A471A58B44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A181F-C198-735F-450D-A50CB8700AAB}"/>
              </a:ext>
            </a:extLst>
          </p:cNvPr>
          <p:cNvSpPr>
            <a:spLocks noGrp="1"/>
          </p:cNvSpPr>
          <p:nvPr>
            <p:ph type="sldNum" sz="quarter" idx="12"/>
          </p:nvPr>
        </p:nvSpPr>
        <p:spPr/>
        <p:txBody>
          <a:bodyPr/>
          <a:lstStyle/>
          <a:p>
            <a:fld id="{CEF9C99B-12F4-2543-BD8A-2A44B0507B8C}" type="slidenum">
              <a:rPr lang="en-US" smtClean="0"/>
              <a:t>‹#›</a:t>
            </a:fld>
            <a:endParaRPr lang="en-US"/>
          </a:p>
        </p:txBody>
      </p:sp>
    </p:spTree>
    <p:extLst>
      <p:ext uri="{BB962C8B-B14F-4D97-AF65-F5344CB8AC3E}">
        <p14:creationId xmlns:p14="http://schemas.microsoft.com/office/powerpoint/2010/main" val="45145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1C53F2-38B6-DCF9-DB31-6D4603985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5C0F13-C8D6-B98A-538B-F235B2FC1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B3BD0-58C5-48A8-CFA8-9E9130411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E4A53F-BA15-1D4F-BA41-61481B894786}" type="datetimeFigureOut">
              <a:rPr lang="en-US" smtClean="0"/>
              <a:t>6/23/2025</a:t>
            </a:fld>
            <a:endParaRPr lang="en-US"/>
          </a:p>
        </p:txBody>
      </p:sp>
      <p:sp>
        <p:nvSpPr>
          <p:cNvPr id="5" name="Footer Placeholder 4">
            <a:extLst>
              <a:ext uri="{FF2B5EF4-FFF2-40B4-BE49-F238E27FC236}">
                <a16:creationId xmlns:a16="http://schemas.microsoft.com/office/drawing/2014/main" id="{AD560603-9401-C79D-50C2-08AF6EE8B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E3D013-AE0C-AD2A-A966-7279DCD2C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F9C99B-12F4-2543-BD8A-2A44B0507B8C}" type="slidenum">
              <a:rPr lang="en-US" smtClean="0"/>
              <a:t>‹#›</a:t>
            </a:fld>
            <a:endParaRPr lang="en-US"/>
          </a:p>
        </p:txBody>
      </p:sp>
    </p:spTree>
    <p:extLst>
      <p:ext uri="{BB962C8B-B14F-4D97-AF65-F5344CB8AC3E}">
        <p14:creationId xmlns:p14="http://schemas.microsoft.com/office/powerpoint/2010/main" val="18468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79A9-46A2-BBF4-0F00-0CD299DD2116}"/>
              </a:ext>
            </a:extLst>
          </p:cNvPr>
          <p:cNvSpPr>
            <a:spLocks noGrp="1"/>
          </p:cNvSpPr>
          <p:nvPr>
            <p:ph type="ctrTitle"/>
          </p:nvPr>
        </p:nvSpPr>
        <p:spPr/>
        <p:txBody>
          <a:bodyPr/>
          <a:lstStyle/>
          <a:p>
            <a:r>
              <a:rPr lang="en-US" dirty="0"/>
              <a:t>MNRS with QSVT – In Detail</a:t>
            </a:r>
          </a:p>
        </p:txBody>
      </p:sp>
      <p:sp>
        <p:nvSpPr>
          <p:cNvPr id="3" name="Subtitle 2">
            <a:extLst>
              <a:ext uri="{FF2B5EF4-FFF2-40B4-BE49-F238E27FC236}">
                <a16:creationId xmlns:a16="http://schemas.microsoft.com/office/drawing/2014/main" id="{3D55768A-A4B4-C7A4-0E12-42648B49D979}"/>
              </a:ext>
            </a:extLst>
          </p:cNvPr>
          <p:cNvSpPr>
            <a:spLocks noGrp="1"/>
          </p:cNvSpPr>
          <p:nvPr>
            <p:ph type="subTitle" idx="1"/>
          </p:nvPr>
        </p:nvSpPr>
        <p:spPr/>
        <p:txBody>
          <a:bodyPr/>
          <a:lstStyle/>
          <a:p>
            <a:r>
              <a:rPr lang="en-US" dirty="0"/>
              <a:t>Sharan Krishnan</a:t>
            </a:r>
          </a:p>
        </p:txBody>
      </p:sp>
    </p:spTree>
    <p:extLst>
      <p:ext uri="{BB962C8B-B14F-4D97-AF65-F5344CB8AC3E}">
        <p14:creationId xmlns:p14="http://schemas.microsoft.com/office/powerpoint/2010/main" val="1277659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417BEA2-265B-7919-503C-1BFDDF28E55E}"/>
                  </a:ext>
                </a:extLst>
              </p:cNvPr>
              <p:cNvSpPr>
                <a:spLocks noGrp="1"/>
              </p:cNvSpPr>
              <p:nvPr>
                <p:ph type="title"/>
              </p:nvPr>
            </p:nvSpPr>
            <p:spPr>
              <a:xfrm>
                <a:off x="838200" y="365125"/>
                <a:ext cx="10515600" cy="663151"/>
              </a:xfrm>
            </p:spPr>
            <p:txBody>
              <a:bodyPr>
                <a:normAutofit fontScale="90000"/>
              </a:bodyPr>
              <a:lstStyle/>
              <a:p>
                <a:r>
                  <a:rPr lang="en-US" dirty="0"/>
                  <a:t>Question 2: what </a:t>
                </a:r>
                <a14:m>
                  <m:oMath xmlns:m="http://schemas.openxmlformats.org/officeDocument/2006/math">
                    <m:r>
                      <a:rPr lang="en-US" b="0" i="1" smtClean="0">
                        <a:latin typeface="Cambria Math" panose="02040503050406030204" pitchFamily="18" charset="0"/>
                      </a:rPr>
                      <m:t>𝜖</m:t>
                    </m:r>
                  </m:oMath>
                </a14:m>
                <a:r>
                  <a:rPr lang="en-US" dirty="0"/>
                  <a:t> should we pick?</a:t>
                </a:r>
              </a:p>
            </p:txBody>
          </p:sp>
        </mc:Choice>
        <mc:Fallback xmlns="">
          <p:sp>
            <p:nvSpPr>
              <p:cNvPr id="2" name="Title 1">
                <a:extLst>
                  <a:ext uri="{FF2B5EF4-FFF2-40B4-BE49-F238E27FC236}">
                    <a16:creationId xmlns:a16="http://schemas.microsoft.com/office/drawing/2014/main" id="{F417BEA2-265B-7919-503C-1BFDDF28E55E}"/>
                  </a:ext>
                </a:extLst>
              </p:cNvPr>
              <p:cNvSpPr>
                <a:spLocks noGrp="1" noRot="1" noChangeAspect="1" noMove="1" noResize="1" noEditPoints="1" noAdjustHandles="1" noChangeArrowheads="1" noChangeShapeType="1" noTextEdit="1"/>
              </p:cNvSpPr>
              <p:nvPr>
                <p:ph type="title"/>
              </p:nvPr>
            </p:nvSpPr>
            <p:spPr>
              <a:xfrm>
                <a:off x="838200" y="365125"/>
                <a:ext cx="10515600" cy="663151"/>
              </a:xfrm>
              <a:blipFill>
                <a:blip r:embed="rId2"/>
                <a:stretch>
                  <a:fillRect l="-2171" t="-24074" b="-351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DD6A5E-8C99-E711-6B33-40711CA7B250}"/>
                  </a:ext>
                </a:extLst>
              </p:cNvPr>
              <p:cNvSpPr>
                <a:spLocks noGrp="1"/>
              </p:cNvSpPr>
              <p:nvPr>
                <p:ph idx="1"/>
              </p:nvPr>
            </p:nvSpPr>
            <p:spPr>
              <a:xfrm>
                <a:off x="838200" y="1028276"/>
                <a:ext cx="10515600" cy="5148687"/>
              </a:xfrm>
            </p:spPr>
            <p:txBody>
              <a:bodyPr>
                <a:normAutofit lnSpcReduction="10000"/>
              </a:bodyPr>
              <a:lstStyle/>
              <a:p>
                <a:pPr marL="0" indent="0">
                  <a:buNone/>
                </a:pPr>
                <a:r>
                  <a:rPr lang="en-US" dirty="0"/>
                  <a:t>Let </a:t>
                </a:r>
                <a14:m>
                  <m:oMath xmlns:m="http://schemas.openxmlformats.org/officeDocument/2006/math">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ra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e>
                    </m:d>
                  </m:oMath>
                </a14:m>
                <a:r>
                  <a:rPr lang="en-US" dirty="0"/>
                  <a:t> it turns out that the choice of </a:t>
                </a:r>
                <a14:m>
                  <m:oMath xmlns:m="http://schemas.openxmlformats.org/officeDocument/2006/math">
                    <m:r>
                      <a:rPr lang="en-US" b="0" i="1" smtClean="0">
                        <a:latin typeface="Cambria Math" panose="02040503050406030204" pitchFamily="18" charset="0"/>
                      </a:rPr>
                      <m:t>𝜖</m:t>
                    </m:r>
                  </m:oMath>
                </a14:m>
                <a:r>
                  <a:rPr lang="en-US" dirty="0"/>
                  <a:t> should satisfy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𝜖</m:t>
                        </m:r>
                        <m:r>
                          <a:rPr lang="en-US" b="0" i="1" smtClean="0">
                            <a:latin typeface="Cambria Math" panose="02040503050406030204" pitchFamily="18" charset="0"/>
                          </a:rPr>
                          <m:t>′</m:t>
                        </m:r>
                      </m:e>
                    </m:d>
                  </m:oMath>
                </a14:m>
                <a:r>
                  <a:rPr lang="en-US" dirty="0"/>
                  <a:t>. We see this from the following lemma</a:t>
                </a:r>
              </a:p>
              <a:p>
                <a:pPr marL="0" indent="0">
                  <a:buNone/>
                </a:pPr>
                <a:endParaRPr lang="en-US" dirty="0"/>
              </a:p>
              <a:p>
                <a:pPr marL="0" indent="0">
                  <a:buNone/>
                </a:pPr>
                <a:endParaRPr lang="en-US" dirty="0"/>
              </a:p>
              <a:p>
                <a:pPr marL="0" indent="0">
                  <a:buNone/>
                </a:pPr>
                <a:endParaRPr lang="en-US" dirty="0"/>
              </a:p>
              <a:p>
                <a:pPr marL="0" indent="0">
                  <a:buNone/>
                </a:pPr>
                <a:r>
                  <a:rPr lang="en-US" dirty="0"/>
                  <a:t>In our case, </a:t>
                </a:r>
                <a14:m>
                  <m:oMath xmlns:m="http://schemas.openxmlformats.org/officeDocument/2006/math">
                    <m:r>
                      <a:rPr lang="en-US" b="0" i="1" smtClean="0">
                        <a:latin typeface="Cambria Math" panose="02040503050406030204" pitchFamily="18" charset="0"/>
                      </a:rPr>
                      <m:t>𝐴</m:t>
                    </m:r>
                    <m:r>
                      <a:rPr lang="en-US" b="0" i="0"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m:rPr>
                        <m:sty m:val="p"/>
                      </m:rPr>
                      <a:rPr lang="en-US" b="0" i="0" smtClean="0">
                        <a:latin typeface="Cambria Math" panose="02040503050406030204" pitchFamily="18" charset="0"/>
                      </a:rPr>
                      <m:t>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m:rPr>
                        <m:sty m:val="p"/>
                      </m:rPr>
                      <a:rPr lang="en-US" b="0" i="0" smtClean="0">
                        <a:latin typeface="Cambria Math" panose="02040503050406030204" pitchFamily="18" charset="0"/>
                      </a:rPr>
                      <m:t>Π</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𝑀</m:t>
                            </m:r>
                          </m:sub>
                        </m:sSub>
                      </m:e>
                    </m:rad>
                    <m:d>
                      <m:dPr>
                        <m:begChr m:val="|"/>
                        <m:endChr m:val="⟩"/>
                        <m:ctrlPr>
                          <a:rPr lang="en-US" b="0" i="1" smtClean="0">
                            <a:latin typeface="Cambria Math" panose="02040503050406030204" pitchFamily="18" charset="0"/>
                          </a:rPr>
                        </m:ctrlPr>
                      </m:dPr>
                      <m:e>
                        <m:r>
                          <a:rPr lang="en-AU"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
                      <a:rPr lang="en-US" b="0" i="1" smtClean="0">
                        <a:latin typeface="Cambria Math" panose="02040503050406030204" pitchFamily="18" charset="0"/>
                      </a:rPr>
                      <m:t>𝜖</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AU" b="0" i="1" smtClean="0">
                                <a:latin typeface="Cambria Math" panose="02040503050406030204" pitchFamily="18" charset="0"/>
                              </a:rPr>
                              <m:t>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r>
                      <a:rPr lang="en-US" b="0" i="1" smtClean="0">
                        <a:latin typeface="Cambria Math" panose="02040503050406030204" pitchFamily="18" charset="0"/>
                      </a:rPr>
                      <m:t> </m:t>
                    </m:r>
                  </m:oMath>
                </a14:m>
                <a:r>
                  <a:rPr lang="en-US" dirty="0"/>
                  <a:t> and </a:t>
                </a:r>
                <a:br>
                  <a:rPr lang="en-US" b="0" i="1" dirty="0">
                    <a:latin typeface="Cambria Math" panose="02040503050406030204" pitchFamily="18" charset="0"/>
                  </a:rPr>
                </a:b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Π</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𝑀</m:t>
                            </m:r>
                          </m:sub>
                        </m:sSub>
                      </m:e>
                    </m:rad>
                    <m:d>
                      <m:dPr>
                        <m:begChr m:val="|"/>
                        <m:endChr m:val="⟩"/>
                        <m:ctrlPr>
                          <a:rPr lang="en-US" i="1">
                            <a:latin typeface="Cambria Math" panose="02040503050406030204" pitchFamily="18" charset="0"/>
                          </a:rPr>
                        </m:ctrlPr>
                      </m:dPr>
                      <m:e>
                        <m:r>
                          <a:rPr lang="en-AU" b="0" i="1" smtClean="0">
                            <a:latin typeface="Cambria Math" panose="02040503050406030204" pitchFamily="18" charset="0"/>
                          </a:rPr>
                          <m:t>𝑡</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r>
                      <a:rPr lang="en-US" i="1">
                        <a:latin typeface="Cambria Math" panose="02040503050406030204" pitchFamily="18" charset="0"/>
                      </a:rPr>
                      <m:t>|</m:t>
                    </m:r>
                  </m:oMath>
                </a14:m>
                <a:r>
                  <a:rPr lang="en-US" dirty="0"/>
                  <a:t> and therefore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𝑆𝑉</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𝑆𝑉</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e>
                      </m:d>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𝜖</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e>
                      </m:rad>
                    </m:oMath>
                  </m:oMathPara>
                </a14:m>
                <a:endParaRPr lang="en-US" dirty="0"/>
              </a:p>
              <a:p>
                <a:pPr marL="0" indent="0">
                  <a:buNone/>
                </a:pPr>
                <a:r>
                  <a:rPr lang="en-US" dirty="0"/>
                  <a:t>Thus, the total number of applications of </a:t>
                </a:r>
                <a14:m>
                  <m:oMath xmlns:m="http://schemas.openxmlformats.org/officeDocument/2006/math">
                    <m:r>
                      <a:rPr lang="en-US" b="0" i="1" smtClean="0">
                        <a:latin typeface="Cambria Math" panose="02040503050406030204" pitchFamily="18" charset="0"/>
                      </a:rPr>
                      <m:t>𝑊</m:t>
                    </m:r>
                  </m:oMath>
                </a14:m>
                <a:r>
                  <a:rPr lang="en-US" dirty="0"/>
                  <a:t> is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𝜖</m:t>
                                        </m:r>
                                      </m:e>
                                      <m:sup>
                                        <m:r>
                                          <a:rPr lang="en-US" i="1">
                                            <a:latin typeface="Cambria Math" panose="02040503050406030204" pitchFamily="18" charset="0"/>
                                          </a:rPr>
                                          <m:t>′</m:t>
                                        </m:r>
                                      </m:sup>
                                    </m:sSup>
                                  </m:den>
                                </m:f>
                              </m:e>
                            </m:func>
                          </m:num>
                          <m:den>
                            <m:r>
                              <a:rPr lang="en-US" b="0" i="1" smtClean="0">
                                <a:latin typeface="Cambria Math" panose="02040503050406030204" pitchFamily="18" charset="0"/>
                              </a:rPr>
                              <m:t>𝛿</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e>
                            </m:rad>
                          </m:den>
                        </m:f>
                      </m:e>
                    </m:d>
                  </m:oMath>
                </a14:m>
                <a:r>
                  <a:rPr lang="en-US" dirty="0"/>
                  <a:t> which is a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den>
                        </m:f>
                      </m:e>
                    </m:func>
                  </m:oMath>
                </a14:m>
                <a:r>
                  <a:rPr lang="en-US" dirty="0"/>
                  <a:t> factor greater than the original MNRS algorithm.</a:t>
                </a:r>
              </a:p>
            </p:txBody>
          </p:sp>
        </mc:Choice>
        <mc:Fallback>
          <p:sp>
            <p:nvSpPr>
              <p:cNvPr id="3" name="Content Placeholder 2">
                <a:extLst>
                  <a:ext uri="{FF2B5EF4-FFF2-40B4-BE49-F238E27FC236}">
                    <a16:creationId xmlns:a16="http://schemas.microsoft.com/office/drawing/2014/main" id="{07DD6A5E-8C99-E711-6B33-40711CA7B250}"/>
                  </a:ext>
                </a:extLst>
              </p:cNvPr>
              <p:cNvSpPr>
                <a:spLocks noGrp="1" noRot="1" noChangeAspect="1" noMove="1" noResize="1" noEditPoints="1" noAdjustHandles="1" noChangeArrowheads="1" noChangeShapeType="1" noTextEdit="1"/>
              </p:cNvSpPr>
              <p:nvPr>
                <p:ph idx="1"/>
              </p:nvPr>
            </p:nvSpPr>
            <p:spPr>
              <a:xfrm>
                <a:off x="838200" y="1028276"/>
                <a:ext cx="10515600" cy="5148687"/>
              </a:xfrm>
              <a:blipFill>
                <a:blip r:embed="rId3"/>
                <a:stretch>
                  <a:fillRect l="-1217" t="-2133"/>
                </a:stretch>
              </a:blipFill>
            </p:spPr>
            <p:txBody>
              <a:bodyPr/>
              <a:lstStyle/>
              <a:p>
                <a:r>
                  <a:rPr lang="en-AU">
                    <a:noFill/>
                  </a:rPr>
                  <a:t> </a:t>
                </a:r>
              </a:p>
            </p:txBody>
          </p:sp>
        </mc:Fallback>
      </mc:AlternateContent>
      <p:pic>
        <p:nvPicPr>
          <p:cNvPr id="4" name="Picture 3">
            <a:extLst>
              <a:ext uri="{FF2B5EF4-FFF2-40B4-BE49-F238E27FC236}">
                <a16:creationId xmlns:a16="http://schemas.microsoft.com/office/drawing/2014/main" id="{0A3594FC-E423-54F8-2F2C-98F9054CC2DE}"/>
              </a:ext>
            </a:extLst>
          </p:cNvPr>
          <p:cNvPicPr>
            <a:picLocks noChangeAspect="1"/>
          </p:cNvPicPr>
          <p:nvPr/>
        </p:nvPicPr>
        <p:blipFill>
          <a:blip r:embed="rId4"/>
          <a:stretch>
            <a:fillRect/>
          </a:stretch>
        </p:blipFill>
        <p:spPr>
          <a:xfrm>
            <a:off x="2209800" y="1859417"/>
            <a:ext cx="7772400" cy="1472411"/>
          </a:xfrm>
          <a:prstGeom prst="rect">
            <a:avLst/>
          </a:prstGeom>
        </p:spPr>
      </p:pic>
    </p:spTree>
    <p:extLst>
      <p:ext uri="{BB962C8B-B14F-4D97-AF65-F5344CB8AC3E}">
        <p14:creationId xmlns:p14="http://schemas.microsoft.com/office/powerpoint/2010/main" val="266391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0349F36-6309-4E20-753B-63D880AFA5C0}"/>
                  </a:ext>
                </a:extLst>
              </p:cNvPr>
              <p:cNvSpPr>
                <a:spLocks noGrp="1"/>
              </p:cNvSpPr>
              <p:nvPr>
                <p:ph type="title"/>
              </p:nvPr>
            </p:nvSpPr>
            <p:spPr/>
            <p:txBody>
              <a:bodyPr/>
              <a:lstStyle/>
              <a:p>
                <a:r>
                  <a:rPr lang="en-US" dirty="0"/>
                  <a:t>Question 3: why bother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a:t>
                </a:r>
              </a:p>
            </p:txBody>
          </p:sp>
        </mc:Choice>
        <mc:Fallback xmlns="">
          <p:sp>
            <p:nvSpPr>
              <p:cNvPr id="2" name="Title 1">
                <a:extLst>
                  <a:ext uri="{FF2B5EF4-FFF2-40B4-BE49-F238E27FC236}">
                    <a16:creationId xmlns:a16="http://schemas.microsoft.com/office/drawing/2014/main" id="{20349F36-6309-4E20-753B-63D880AFA5C0}"/>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EAE9C-8DD9-148F-AD59-F3097C7C12DA}"/>
                  </a:ext>
                </a:extLst>
              </p:cNvPr>
              <p:cNvSpPr>
                <a:spLocks noGrp="1"/>
              </p:cNvSpPr>
              <p:nvPr>
                <p:ph idx="1"/>
              </p:nvPr>
            </p:nvSpPr>
            <p:spPr/>
            <p:txBody>
              <a:bodyPr>
                <a:normAutofit lnSpcReduction="10000"/>
              </a:bodyPr>
              <a:lstStyle/>
              <a:p>
                <a:pPr marL="0" indent="0">
                  <a:buNone/>
                </a:pPr>
                <a:r>
                  <a:rPr lang="en-US" dirty="0"/>
                  <a:t>What if instead we skipped implementing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0"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 and went straight to fixed point amplitude amplification of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oMath>
                </a14:m>
                <a:r>
                  <a:rPr lang="en-US" dirty="0"/>
                  <a:t>. Note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𝑊</m:t>
                      </m:r>
                      <m:r>
                        <m:rPr>
                          <m:sty m:val="p"/>
                        </m:rPr>
                        <a:rPr lang="en-US" b="0" i="0" dirty="0" smtClean="0">
                          <a:latin typeface="Cambria Math" panose="02040503050406030204" pitchFamily="18" charset="0"/>
                        </a:rPr>
                        <m:t>Π</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r>
                        <a:rPr lang="en-US" b="0" i="1" dirty="0" smtClean="0">
                          <a:latin typeface="Cambria Math" panose="02040503050406030204" pitchFamily="18" charset="0"/>
                        </a:rPr>
                        <m:t>𝐷</m:t>
                      </m:r>
                    </m:oMath>
                    <m:oMath xmlns:m="http://schemas.openxmlformats.org/officeDocument/2006/math">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𝑀</m:t>
                                  </m:r>
                                </m:sub>
                              </m:sSub>
                            </m:e>
                          </m:rad>
                          <m:r>
                            <a:rPr lang="en-US" b="0" i="1" dirty="0" smtClean="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r>
                            <a:rPr lang="en-US" i="1" dirty="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𝑖</m:t>
                                  </m:r>
                                </m:sub>
                              </m:sSub>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e>
                              </m:d>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𝑖</m:t>
                                      </m:r>
                                    </m:sub>
                                  </m:sSub>
                                </m:e>
                              </m:d>
                            </m:e>
                          </m:nary>
                        </m:e>
                      </m:d>
                    </m:oMath>
                  </m:oMathPara>
                </a14:m>
                <a:endParaRPr lang="en-US" dirty="0"/>
              </a:p>
              <a:p>
                <a:pPr marL="0" indent="0">
                  <a:buNone/>
                </a:pPr>
                <a:r>
                  <a:rPr lang="en-US" dirty="0"/>
                  <a:t>Which is not a singular value decomposition since the left vectors are not necessarily orthogonal. The SVD of this operator need not have </a:t>
                </a:r>
                <a14:m>
                  <m:oMath xmlns:m="http://schemas.openxmlformats.org/officeDocument/2006/math">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r>
                  <a:rPr lang="en-US" dirty="0"/>
                  <a:t> as a right singular vector*.</a:t>
                </a:r>
              </a:p>
              <a:p>
                <a:pPr marL="0" indent="0">
                  <a:buNone/>
                </a:pPr>
                <a:endParaRPr lang="en-US" dirty="0"/>
              </a:p>
              <a:p>
                <a:pPr marL="0" indent="0">
                  <a:buNone/>
                </a:pPr>
                <a:r>
                  <a:rPr lang="en-US" dirty="0"/>
                  <a:t>*Haven’t really thought about this statement.</a:t>
                </a:r>
              </a:p>
            </p:txBody>
          </p:sp>
        </mc:Choice>
        <mc:Fallback xmlns="">
          <p:sp>
            <p:nvSpPr>
              <p:cNvPr id="3" name="Content Placeholder 2">
                <a:extLst>
                  <a:ext uri="{FF2B5EF4-FFF2-40B4-BE49-F238E27FC236}">
                    <a16:creationId xmlns:a16="http://schemas.microsoft.com/office/drawing/2014/main" id="{905EAE9C-8DD9-148F-AD59-F3097C7C12DA}"/>
                  </a:ext>
                </a:extLst>
              </p:cNvPr>
              <p:cNvSpPr>
                <a:spLocks noGrp="1" noRot="1" noChangeAspect="1" noMove="1" noResize="1" noEditPoints="1" noAdjustHandles="1" noChangeArrowheads="1" noChangeShapeType="1" noTextEdit="1"/>
              </p:cNvSpPr>
              <p:nvPr>
                <p:ph idx="1"/>
              </p:nvPr>
            </p:nvSpPr>
            <p:spPr>
              <a:blipFill>
                <a:blip r:embed="rId3"/>
                <a:stretch>
                  <a:fillRect l="-1206" t="-9012" r="-1568" b="-2907"/>
                </a:stretch>
              </a:blipFill>
            </p:spPr>
            <p:txBody>
              <a:bodyPr/>
              <a:lstStyle/>
              <a:p>
                <a:r>
                  <a:rPr lang="en-US">
                    <a:noFill/>
                  </a:rPr>
                  <a:t> </a:t>
                </a:r>
              </a:p>
            </p:txBody>
          </p:sp>
        </mc:Fallback>
      </mc:AlternateContent>
    </p:spTree>
    <p:extLst>
      <p:ext uri="{BB962C8B-B14F-4D97-AF65-F5344CB8AC3E}">
        <p14:creationId xmlns:p14="http://schemas.microsoft.com/office/powerpoint/2010/main" val="1766048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2C82-5694-9689-9A50-CE8C140074C7}"/>
              </a:ext>
            </a:extLst>
          </p:cNvPr>
          <p:cNvSpPr>
            <a:spLocks noGrp="1"/>
          </p:cNvSpPr>
          <p:nvPr>
            <p:ph type="title"/>
          </p:nvPr>
        </p:nvSpPr>
        <p:spPr/>
        <p:txBody>
          <a:bodyPr/>
          <a:lstStyle/>
          <a:p>
            <a:r>
              <a:rPr lang="en-US" dirty="0"/>
              <a:t>Looking forward</a:t>
            </a:r>
          </a:p>
        </p:txBody>
      </p:sp>
      <p:sp>
        <p:nvSpPr>
          <p:cNvPr id="3" name="Content Placeholder 2">
            <a:extLst>
              <a:ext uri="{FF2B5EF4-FFF2-40B4-BE49-F238E27FC236}">
                <a16:creationId xmlns:a16="http://schemas.microsoft.com/office/drawing/2014/main" id="{BCF1E414-F58D-F6D1-AE21-9AE0351674E1}"/>
              </a:ext>
            </a:extLst>
          </p:cNvPr>
          <p:cNvSpPr>
            <a:spLocks noGrp="1"/>
          </p:cNvSpPr>
          <p:nvPr>
            <p:ph idx="1"/>
          </p:nvPr>
        </p:nvSpPr>
        <p:spPr/>
        <p:txBody>
          <a:bodyPr>
            <a:normAutofit fontScale="92500" lnSpcReduction="10000"/>
          </a:bodyPr>
          <a:lstStyle/>
          <a:p>
            <a:pPr marL="0" indent="0">
              <a:buNone/>
            </a:pPr>
            <a:r>
              <a:rPr lang="en-US" dirty="0"/>
              <a:t>While the original MNRS algorithm exceeds the QSVT implementation in efficiency, QSVT has the benefit of incorporating fixed-point oblivious search. It would be nice if we could merge these two attributes.</a:t>
            </a:r>
          </a:p>
          <a:p>
            <a:pPr marL="0" indent="0">
              <a:buNone/>
            </a:pPr>
            <a:r>
              <a:rPr lang="en-US" dirty="0"/>
              <a:t>Dropping the log factor from the QSVT implementation of MNRS through purely QSVT techniques appears difficult as we would either need to significantly improve on Lemma 22 or adopt an approach to QSVT that deviates significantly from existing literature.</a:t>
            </a:r>
          </a:p>
          <a:p>
            <a:pPr marL="0" indent="0">
              <a:buNone/>
            </a:pPr>
            <a:r>
              <a:rPr lang="en-US" dirty="0"/>
              <a:t>Instead, our approach should be to adapt the fixed-point oblivious search algorithm introduced by Yoder, Low and Chuang (and which is closely tied to QSVT as we saw in previous weeks) to be better related to the MNRS algorithm (which uses recursive AA) and see if we can apply similar analysis.</a:t>
            </a:r>
          </a:p>
        </p:txBody>
      </p:sp>
    </p:spTree>
    <p:extLst>
      <p:ext uri="{BB962C8B-B14F-4D97-AF65-F5344CB8AC3E}">
        <p14:creationId xmlns:p14="http://schemas.microsoft.com/office/powerpoint/2010/main" val="108906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1ACE-306C-A4F1-A07A-E367DC81CD0A}"/>
              </a:ext>
            </a:extLst>
          </p:cNvPr>
          <p:cNvSpPr>
            <a:spLocks noGrp="1"/>
          </p:cNvSpPr>
          <p:nvPr>
            <p:ph type="title"/>
          </p:nvPr>
        </p:nvSpPr>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71B04-FCC2-CAEB-E534-5377A41318E1}"/>
                  </a:ext>
                </a:extLst>
              </p:cNvPr>
              <p:cNvSpPr>
                <a:spLocks noGrp="1"/>
              </p:cNvSpPr>
              <p:nvPr>
                <p:ph idx="1"/>
              </p:nvPr>
            </p:nvSpPr>
            <p:spPr/>
            <p:txBody>
              <a:bodyPr/>
              <a:lstStyle/>
              <a:p>
                <a:pPr marL="0" indent="0">
                  <a:buNone/>
                </a:pPr>
                <a:r>
                  <a:rPr lang="en-US" dirty="0"/>
                  <a:t>Recall in Markov chain based search, we have a Markov chain with transition matrix </a:t>
                </a:r>
                <a14:m>
                  <m:oMath xmlns:m="http://schemas.openxmlformats.org/officeDocument/2006/math">
                    <m:r>
                      <a:rPr lang="en-US" b="0" i="1" smtClean="0">
                        <a:latin typeface="Cambria Math" panose="02040503050406030204" pitchFamily="18" charset="0"/>
                      </a:rPr>
                      <m:t>𝑃</m:t>
                    </m:r>
                  </m:oMath>
                </a14:m>
                <a:r>
                  <a:rPr lang="en-US" dirty="0"/>
                  <a:t>, vertex set </a:t>
                </a:r>
                <a14:m>
                  <m:oMath xmlns:m="http://schemas.openxmlformats.org/officeDocument/2006/math">
                    <m:r>
                      <a:rPr lang="en-US" b="0" i="1" smtClean="0">
                        <a:latin typeface="Cambria Math" panose="02040503050406030204" pitchFamily="18" charset="0"/>
                      </a:rPr>
                      <m:t>𝑋</m:t>
                    </m:r>
                  </m:oMath>
                </a14:m>
                <a:r>
                  <a:rPr lang="en-US" dirty="0"/>
                  <a:t> and a marked subset of vertices </a:t>
                </a:r>
                <a14:m>
                  <m:oMath xmlns:m="http://schemas.openxmlformats.org/officeDocument/2006/math">
                    <m:r>
                      <a:rPr lang="en-US" b="0" i="1" smtClean="0">
                        <a:latin typeface="Cambria Math" panose="02040503050406030204" pitchFamily="18" charset="0"/>
                      </a:rPr>
                      <m:t>𝑀</m:t>
                    </m:r>
                  </m:oMath>
                </a14:m>
                <a:r>
                  <a:rPr lang="en-US" dirty="0"/>
                  <a:t>. The goal is to output any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dirty="0"/>
                  <a:t>.</a:t>
                </a:r>
              </a:p>
              <a:p>
                <a:pPr marL="0" indent="0">
                  <a:buNone/>
                </a:pPr>
                <a:r>
                  <a:rPr lang="en-US" dirty="0"/>
                  <a:t>We assume the Markov chain is </a:t>
                </a:r>
              </a:p>
              <a:p>
                <a:pPr lvl="1"/>
                <a:r>
                  <a:rPr lang="en-US" dirty="0"/>
                  <a:t>Ergodic which implies</a:t>
                </a:r>
              </a:p>
              <a:p>
                <a:pPr lvl="2"/>
                <a14:m>
                  <m:oMath xmlns:m="http://schemas.openxmlformats.org/officeDocument/2006/math">
                    <m:r>
                      <a:rPr lang="en-US" b="0" i="1" smtClean="0">
                        <a:latin typeface="Cambria Math" panose="02040503050406030204" pitchFamily="18" charset="0"/>
                      </a:rPr>
                      <m:t>𝑃</m:t>
                    </m:r>
                  </m:oMath>
                </a14:m>
                <a:r>
                  <a:rPr lang="en-US" dirty="0"/>
                  <a:t>  has left eigenvector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𝜋</m:t>
                        </m:r>
                      </m:e>
                    </m:d>
                  </m:oMath>
                </a14:m>
                <a:r>
                  <a:rPr lang="en-US" dirty="0"/>
                  <a:t> and right eigenvector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1</m:t>
                        </m:r>
                      </m:e>
                    </m:acc>
                    <m:r>
                      <a:rPr lang="en-US" b="0" i="1" smtClean="0">
                        <a:latin typeface="Cambria Math" panose="02040503050406030204" pitchFamily="18" charset="0"/>
                      </a:rPr>
                      <m:t>⟩</m:t>
                    </m:r>
                  </m:oMath>
                </a14:m>
                <a:r>
                  <a:rPr lang="en-US" dirty="0"/>
                  <a:t> associated with eigenvalue 1.</a:t>
                </a:r>
              </a:p>
              <a:p>
                <a:pPr lvl="2"/>
                <a:r>
                  <a:rPr lang="en-US" dirty="0"/>
                  <a:t>All other eigenvectors of </a:t>
                </a:r>
                <a14:m>
                  <m:oMath xmlns:m="http://schemas.openxmlformats.org/officeDocument/2006/math">
                    <m:r>
                      <a:rPr lang="en-US" b="0" i="1" smtClean="0">
                        <a:latin typeface="Cambria Math" panose="02040503050406030204" pitchFamily="18" charset="0"/>
                      </a:rPr>
                      <m:t>𝑃</m:t>
                    </m:r>
                  </m:oMath>
                </a14:m>
                <a:r>
                  <a:rPr lang="en-US" dirty="0"/>
                  <a:t> have eigenvalue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𝜆</m:t>
                        </m:r>
                      </m:e>
                    </m:d>
                    <m:r>
                      <a:rPr lang="en-US" b="0" i="1" smtClean="0">
                        <a:latin typeface="Cambria Math" panose="02040503050406030204" pitchFamily="18" charset="0"/>
                      </a:rPr>
                      <m:t>&lt;1</m:t>
                    </m:r>
                  </m:oMath>
                </a14:m>
                <a:endParaRPr lang="en-US" dirty="0"/>
              </a:p>
              <a:p>
                <a:pPr lvl="1"/>
                <a:r>
                  <a:rPr lang="en-US" dirty="0"/>
                  <a:t>Reversible which implies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𝑥</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sub>
                    </m:sSub>
                  </m:oMath>
                </a14:m>
                <a:endParaRPr lang="en-US" dirty="0"/>
              </a:p>
              <a:p>
                <a:pPr marL="0" indent="0">
                  <a:buNone/>
                </a:pPr>
                <a:endParaRPr lang="en-US" dirty="0"/>
              </a:p>
              <a:p>
                <a:pPr lvl="2"/>
                <a:endParaRPr lang="en-US" dirty="0"/>
              </a:p>
            </p:txBody>
          </p:sp>
        </mc:Choice>
        <mc:Fallback xmlns="">
          <p:sp>
            <p:nvSpPr>
              <p:cNvPr id="3" name="Content Placeholder 2">
                <a:extLst>
                  <a:ext uri="{FF2B5EF4-FFF2-40B4-BE49-F238E27FC236}">
                    <a16:creationId xmlns:a16="http://schemas.microsoft.com/office/drawing/2014/main" id="{9BD71B04-FCC2-CAEB-E534-5377A41318E1}"/>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US">
                    <a:noFill/>
                  </a:rPr>
                  <a:t> </a:t>
                </a:r>
              </a:p>
            </p:txBody>
          </p:sp>
        </mc:Fallback>
      </mc:AlternateContent>
    </p:spTree>
    <p:extLst>
      <p:ext uri="{BB962C8B-B14F-4D97-AF65-F5344CB8AC3E}">
        <p14:creationId xmlns:p14="http://schemas.microsoft.com/office/powerpoint/2010/main" val="196205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0A3F-6BA1-3B45-2E62-C780F3437000}"/>
              </a:ext>
            </a:extLst>
          </p:cNvPr>
          <p:cNvSpPr>
            <a:spLocks noGrp="1"/>
          </p:cNvSpPr>
          <p:nvPr>
            <p:ph type="title"/>
          </p:nvPr>
        </p:nvSpPr>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148561-79E2-4F92-794A-BF9A3B70B896}"/>
                  </a:ext>
                </a:extLst>
              </p:cNvPr>
              <p:cNvSpPr>
                <a:spLocks noGrp="1"/>
              </p:cNvSpPr>
              <p:nvPr>
                <p:ph idx="1"/>
              </p:nvPr>
            </p:nvSpPr>
            <p:spPr/>
            <p:txBody>
              <a:bodyPr>
                <a:normAutofit/>
              </a:bodyPr>
              <a:lstStyle/>
              <a:p>
                <a:pPr marL="0" indent="0">
                  <a:buNone/>
                </a:pPr>
                <a:r>
                  <a:rPr lang="en-US" dirty="0"/>
                  <a:t>We represent vertices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by orthonormal states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a:t>
                </a:r>
              </a:p>
              <a:p>
                <a:pPr marL="0" indent="0">
                  <a:buNone/>
                </a:pPr>
                <a:r>
                  <a:rPr lang="en-US" dirty="0"/>
                  <a:t>Let</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 </m:t>
                    </m:r>
                  </m:oMath>
                </a14:m>
                <a:r>
                  <a:rPr lang="en-US" dirty="0"/>
                  <a:t>and</a:t>
                </a:r>
              </a:p>
              <a:p>
                <a:pPr lvl="1"/>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0" smtClean="0">
                            <a:latin typeface="Cambria Math" panose="02040503050406030204" pitchFamily="18" charset="0"/>
                            <a:ea typeface="Cambria Math" panose="02040503050406030204" pitchFamily="18" charset="0"/>
                          </a:rPr>
                          <m:t>0</m:t>
                        </m:r>
                      </m:e>
                    </m:ac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span</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oMath>
                </a14:m>
                <a:r>
                  <a:rPr lang="en-US" b="0" dirty="0"/>
                  <a:t> is a helper state</a:t>
                </a:r>
                <a:endParaRPr lang="en-US" dirty="0"/>
              </a:p>
              <a:p>
                <a:pPr marL="0" indent="0">
                  <a:buNone/>
                </a:pPr>
                <a:r>
                  <a:rPr lang="en-US" b="0" dirty="0"/>
                  <a:t>Assume oracle access to </a:t>
                </a:r>
                <a:r>
                  <a:rPr lang="en-US" b="0" dirty="0" err="1"/>
                  <a:t>unitaries</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End</m:t>
                    </m:r>
                    <m:r>
                      <a:rPr lang="en-US" b="0" i="1" smtClean="0">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rPr>
                      <m:t>)</m:t>
                    </m:r>
                  </m:oMath>
                </a14:m>
                <a:r>
                  <a:rPr lang="en-US" b="0" i="1" dirty="0"/>
                  <a:t> </a:t>
                </a:r>
                <a:r>
                  <a:rPr lang="en-US" b="0" dirty="0"/>
                  <a:t>such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𝑋</m:t>
                          </m:r>
                        </m:sub>
                        <m:sup/>
                        <m:e>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e>
                          </m:rad>
                        </m:e>
                      </m:nary>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SWAP</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𝐿</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m:oMathPara>
                </a14:m>
                <a:endParaRPr lang="en-US" b="0" i="1" dirty="0"/>
              </a:p>
            </p:txBody>
          </p:sp>
        </mc:Choice>
        <mc:Fallback xmlns="">
          <p:sp>
            <p:nvSpPr>
              <p:cNvPr id="3" name="Content Placeholder 2">
                <a:extLst>
                  <a:ext uri="{FF2B5EF4-FFF2-40B4-BE49-F238E27FC236}">
                    <a16:creationId xmlns:a16="http://schemas.microsoft.com/office/drawing/2014/main" id="{37148561-79E2-4F92-794A-BF9A3B70B896}"/>
                  </a:ext>
                </a:extLst>
              </p:cNvPr>
              <p:cNvSpPr>
                <a:spLocks noGrp="1" noRot="1" noChangeAspect="1" noMove="1" noResize="1" noEditPoints="1" noAdjustHandles="1" noChangeArrowheads="1" noChangeShapeType="1" noTextEdit="1"/>
              </p:cNvSpPr>
              <p:nvPr>
                <p:ph idx="1"/>
              </p:nvPr>
            </p:nvSpPr>
            <p:spPr>
              <a:blipFill>
                <a:blip r:embed="rId2"/>
                <a:stretch>
                  <a:fillRect l="-1206" t="-2326" b="-31105"/>
                </a:stretch>
              </a:blipFill>
            </p:spPr>
            <p:txBody>
              <a:bodyPr/>
              <a:lstStyle/>
              <a:p>
                <a:r>
                  <a:rPr lang="en-US">
                    <a:noFill/>
                  </a:rPr>
                  <a:t> </a:t>
                </a:r>
              </a:p>
            </p:txBody>
          </p:sp>
        </mc:Fallback>
      </mc:AlternateContent>
    </p:spTree>
    <p:extLst>
      <p:ext uri="{BB962C8B-B14F-4D97-AF65-F5344CB8AC3E}">
        <p14:creationId xmlns:p14="http://schemas.microsoft.com/office/powerpoint/2010/main" val="23660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05B-6AAB-DD2C-1256-884DABFCCC2D}"/>
              </a:ext>
            </a:extLst>
          </p:cNvPr>
          <p:cNvSpPr>
            <a:spLocks noGrp="1"/>
          </p:cNvSpPr>
          <p:nvPr>
            <p:ph type="title"/>
          </p:nvPr>
        </p:nvSpPr>
        <p:spPr>
          <a:xfrm>
            <a:off x="838200" y="365126"/>
            <a:ext cx="10515600" cy="838642"/>
          </a:xfrm>
        </p:spPr>
        <p:txBody>
          <a:bodyPr/>
          <a:lstStyle/>
          <a:p>
            <a:r>
              <a:rPr lang="en-US" dirty="0"/>
              <a:t>Recap of Quantum Walk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C22B3B-2817-86A8-38C1-579E65667CFF}"/>
                  </a:ext>
                </a:extLst>
              </p:cNvPr>
              <p:cNvSpPr>
                <a:spLocks noGrp="1"/>
              </p:cNvSpPr>
              <p:nvPr>
                <p:ph idx="1"/>
              </p:nvPr>
            </p:nvSpPr>
            <p:spPr>
              <a:xfrm>
                <a:off x="838200" y="1203768"/>
                <a:ext cx="10515600" cy="4973195"/>
              </a:xfrm>
            </p:spPr>
            <p:txBody>
              <a:bodyPr>
                <a:normAutofit fontScale="85000" lnSpcReduction="20000"/>
              </a:bodyPr>
              <a:lstStyle/>
              <a:p>
                <a:pPr marL="0" indent="0">
                  <a:buNone/>
                </a:pPr>
                <a:r>
                  <a:rPr lang="en-US" dirty="0"/>
                  <a:t>Define the quantum walk operator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𝑈</m:t>
                          </m:r>
                        </m:e>
                        <m:sub>
                          <m:r>
                            <a:rPr lang="en-US" b="0" i="1" smtClean="0">
                              <a:latin typeface="Cambria Math" panose="02040503050406030204" pitchFamily="18" charset="0"/>
                            </a:rPr>
                            <m:t>𝐿</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m:oMathPara>
                </a14:m>
                <a:endParaRPr lang="en-US" dirty="0"/>
              </a:p>
              <a:p>
                <a:pPr marL="0" indent="0">
                  <a:buNone/>
                </a:pPr>
                <a:r>
                  <a:rPr lang="en-US" dirty="0"/>
                  <a:t>We can show that </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e>
                          </m:d>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sub>
                          </m:sSub>
                        </m:e>
                      </m:rad>
                    </m:oMath>
                  </m:oMathPara>
                </a14:m>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𝐷</m:t>
                    </m:r>
                  </m:oMath>
                </a14:m>
                <a:r>
                  <a:rPr lang="en-US" dirty="0"/>
                  <a:t> be a matrix on</a:t>
                </a:r>
                <a14:m>
                  <m:oMath xmlns:m="http://schemas.openxmlformats.org/officeDocument/2006/math">
                    <m:r>
                      <a:rPr lang="en-US" b="0" i="0"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ℋ</m:t>
                        </m:r>
                      </m:e>
                      <m:sub>
                        <m:r>
                          <a:rPr lang="en-US" i="1">
                            <a:latin typeface="Cambria Math" panose="02040503050406030204" pitchFamily="18" charset="0"/>
                            <a:ea typeface="Cambria Math" panose="02040503050406030204" pitchFamily="18" charset="0"/>
                          </a:rPr>
                          <m:t>𝑡</m:t>
                        </m:r>
                      </m:sub>
                    </m:sSub>
                  </m:oMath>
                </a14:m>
                <a:r>
                  <a:rPr lang="en-US" dirty="0"/>
                  <a:t> such that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sub>
                          </m:sSub>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𝑥</m:t>
                              </m:r>
                            </m:sub>
                          </m:sSub>
                        </m:e>
                      </m:rad>
                    </m:oMath>
                  </m:oMathPara>
                </a14:m>
                <a:endParaRPr lang="en-US" dirty="0"/>
              </a:p>
              <a:p>
                <a:pPr marL="0" indent="0">
                  <a:buNone/>
                </a:pPr>
                <a:r>
                  <a:rPr lang="en-US" dirty="0"/>
                  <a:t>It turns out that </a:t>
                </a:r>
              </a:p>
              <a:p>
                <a:pPr lvl="1"/>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𝑊</m:t>
                    </m:r>
                    <m:r>
                      <m:rPr>
                        <m:sty m:val="p"/>
                      </m:rPr>
                      <a:rPr lang="en-US" b="0" i="0" smtClean="0">
                        <a:latin typeface="Cambria Math" panose="02040503050406030204" pitchFamily="18" charset="0"/>
                      </a:rPr>
                      <m:t>Π</m:t>
                    </m:r>
                  </m:oMath>
                </a14:m>
                <a:r>
                  <a:rPr lang="en-US" dirty="0"/>
                  <a:t> for </a:t>
                </a:r>
                <a14:m>
                  <m:oMath xmlns:m="http://schemas.openxmlformats.org/officeDocument/2006/math">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0</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0</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m:t>
                        </m:r>
                      </m:sub>
                    </m:sSub>
                  </m:oMath>
                </a14:m>
                <a:endParaRPr lang="en-US" dirty="0"/>
              </a:p>
              <a:p>
                <a:pPr lvl="1"/>
                <a14:m>
                  <m:oMath xmlns:m="http://schemas.openxmlformats.org/officeDocument/2006/math">
                    <m:r>
                      <a:rPr lang="en-US" b="0" i="1" smtClean="0">
                        <a:latin typeface="Cambria Math" panose="02040503050406030204" pitchFamily="18" charset="0"/>
                      </a:rPr>
                      <m:t>𝐷</m:t>
                    </m:r>
                  </m:oMath>
                </a14:m>
                <a:r>
                  <a:rPr lang="en-US" dirty="0"/>
                  <a:t> shares the same eigenvalues as </a:t>
                </a:r>
                <a14:m>
                  <m:oMath xmlns:m="http://schemas.openxmlformats.org/officeDocument/2006/math">
                    <m:r>
                      <a:rPr lang="en-US" b="0" i="1" smtClean="0">
                        <a:latin typeface="Cambria Math" panose="02040503050406030204" pitchFamily="18" charset="0"/>
                      </a:rPr>
                      <m:t>𝑃</m:t>
                    </m:r>
                  </m:oMath>
                </a14:m>
                <a:r>
                  <a:rPr lang="en-US" dirty="0"/>
                  <a:t> </a:t>
                </a:r>
              </a:p>
              <a:p>
                <a:pPr lvl="1"/>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r>
                  <a:rPr lang="en-US" dirty="0"/>
                  <a:t> (component-wise square root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oMath>
                </a14:m>
                <a:r>
                  <a:rPr lang="en-US" dirty="0"/>
                  <a:t> is the unique 1-eigenvector of </a:t>
                </a:r>
                <a14:m>
                  <m:oMath xmlns:m="http://schemas.openxmlformats.org/officeDocument/2006/math">
                    <m:r>
                      <a:rPr lang="en-US" b="0" i="1" smtClean="0">
                        <a:latin typeface="Cambria Math" panose="02040503050406030204" pitchFamily="18" charset="0"/>
                      </a:rPr>
                      <m:t>𝐷</m:t>
                    </m:r>
                  </m:oMath>
                </a14:m>
                <a:endParaRPr lang="en-US" dirty="0"/>
              </a:p>
              <a:p>
                <a:pPr lvl="1"/>
                <a14:m>
                  <m:oMath xmlns:m="http://schemas.openxmlformats.org/officeDocument/2006/math">
                    <m:r>
                      <a:rPr lang="en-US" b="0" i="1" smtClean="0">
                        <a:latin typeface="Cambria Math" panose="02040503050406030204" pitchFamily="18" charset="0"/>
                      </a:rPr>
                      <m:t>𝐷</m:t>
                    </m:r>
                  </m:oMath>
                </a14:m>
                <a:r>
                  <a:rPr lang="en-US" dirty="0"/>
                  <a:t> is symmetric so </a:t>
                </a:r>
              </a:p>
              <a:p>
                <a:pPr lvl="2"/>
                <a:r>
                  <a:rPr lang="en-US" dirty="0"/>
                  <a:t>Its singular values are the absolute of its eigenvalues</a:t>
                </a:r>
              </a:p>
              <a:p>
                <a:pPr lvl="2"/>
                <a:r>
                  <a:rPr lang="en-US" dirty="0"/>
                  <a:t>its left and right singular vectors are identical and equal to its eigenvectors</a:t>
                </a:r>
              </a:p>
            </p:txBody>
          </p:sp>
        </mc:Choice>
        <mc:Fallback xmlns="">
          <p:sp>
            <p:nvSpPr>
              <p:cNvPr id="3" name="Content Placeholder 2">
                <a:extLst>
                  <a:ext uri="{FF2B5EF4-FFF2-40B4-BE49-F238E27FC236}">
                    <a16:creationId xmlns:a16="http://schemas.microsoft.com/office/drawing/2014/main" id="{62C22B3B-2817-86A8-38C1-579E65667CFF}"/>
                  </a:ext>
                </a:extLst>
              </p:cNvPr>
              <p:cNvSpPr>
                <a:spLocks noGrp="1" noRot="1" noChangeAspect="1" noMove="1" noResize="1" noEditPoints="1" noAdjustHandles="1" noChangeArrowheads="1" noChangeShapeType="1" noTextEdit="1"/>
              </p:cNvSpPr>
              <p:nvPr>
                <p:ph idx="1"/>
              </p:nvPr>
            </p:nvSpPr>
            <p:spPr>
              <a:xfrm>
                <a:off x="838200" y="1203768"/>
                <a:ext cx="10515600" cy="4973195"/>
              </a:xfrm>
              <a:blipFill>
                <a:blip r:embed="rId2"/>
                <a:stretch>
                  <a:fillRect l="-965" t="-2545"/>
                </a:stretch>
              </a:blipFill>
            </p:spPr>
            <p:txBody>
              <a:bodyPr/>
              <a:lstStyle/>
              <a:p>
                <a:r>
                  <a:rPr lang="en-US">
                    <a:noFill/>
                  </a:rPr>
                  <a:t> </a:t>
                </a:r>
              </a:p>
            </p:txBody>
          </p:sp>
        </mc:Fallback>
      </mc:AlternateContent>
    </p:spTree>
    <p:extLst>
      <p:ext uri="{BB962C8B-B14F-4D97-AF65-F5344CB8AC3E}">
        <p14:creationId xmlns:p14="http://schemas.microsoft.com/office/powerpoint/2010/main" val="56910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4F0C2-89A4-23E0-322E-4DCDA34871C0}"/>
              </a:ext>
            </a:extLst>
          </p:cNvPr>
          <p:cNvSpPr>
            <a:spLocks noGrp="1"/>
          </p:cNvSpPr>
          <p:nvPr>
            <p:ph type="title"/>
          </p:nvPr>
        </p:nvSpPr>
        <p:spPr/>
        <p:txBody>
          <a:bodyPr/>
          <a:lstStyle/>
          <a:p>
            <a:r>
              <a:rPr lang="en-US" dirty="0"/>
              <a:t>Applying QSVT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BAFE22-9687-8E35-32A4-D3416F76BBAC}"/>
                  </a:ext>
                </a:extLst>
              </p:cNvPr>
              <p:cNvSpPr>
                <a:spLocks noGrp="1"/>
              </p:cNvSpPr>
              <p:nvPr>
                <p:ph idx="1"/>
              </p:nvPr>
            </p:nvSpPr>
            <p:spPr/>
            <p:txBody>
              <a:bodyPr>
                <a:normAutofit fontScale="85000" lnSpcReduction="10000"/>
              </a:bodyPr>
              <a:lstStyle/>
              <a:p>
                <a:pPr marL="0" indent="0">
                  <a:buNone/>
                </a:pPr>
                <a:r>
                  <a:rPr lang="en-US" dirty="0"/>
                  <a:t>By QSVT, </a:t>
                </a:r>
                <a14:m>
                  <m:oMath xmlns:m="http://schemas.openxmlformats.org/officeDocument/2006/math">
                    <m:r>
                      <a:rPr lang="en-US" b="0" i="1" smtClean="0">
                        <a:latin typeface="Cambria Math" panose="02040503050406030204" pitchFamily="18" charset="0"/>
                      </a:rPr>
                      <m:t>𝑊</m:t>
                    </m:r>
                  </m:oMath>
                </a14:m>
                <a:r>
                  <a:rPr lang="en-US" dirty="0"/>
                  <a:t> can be </a:t>
                </a:r>
                <a:r>
                  <a:rPr lang="en-US" dirty="0" err="1"/>
                  <a:t>qubitized</a:t>
                </a:r>
                <a:r>
                  <a:rPr lang="en-US" dirty="0"/>
                  <a:t>. For each singular vector of </a:t>
                </a:r>
                <a14:m>
                  <m:oMath xmlns:m="http://schemas.openxmlformats.org/officeDocument/2006/math">
                    <m:r>
                      <a:rPr lang="en-US" b="0" i="1" smtClean="0">
                        <a:latin typeface="Cambria Math" panose="02040503050406030204" pitchFamily="18" charset="0"/>
                      </a:rPr>
                      <m:t>𝐷</m:t>
                    </m:r>
                  </m:oMath>
                </a14:m>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with singular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&lt;1</m:t>
                    </m:r>
                  </m:oMath>
                </a14:m>
                <a:r>
                  <a:rPr lang="en-US" dirty="0"/>
                  <a:t>, there is an orthogonal state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dirty="0"/>
                  <a:t> (that is also orthogonal to all other singular vectors of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oMath>
                </a14:m>
                <a:r>
                  <a:rPr lang="en-US" dirty="0"/>
                  <a:t> such that the action of </a:t>
                </a:r>
                <a14:m>
                  <m:oMath xmlns:m="http://schemas.openxmlformats.org/officeDocument/2006/math">
                    <m:r>
                      <a:rPr lang="en-US" b="0" i="1" smtClean="0">
                        <a:latin typeface="Cambria Math" panose="02040503050406030204" pitchFamily="18" charset="0"/>
                      </a:rPr>
                      <m:t>𝑊</m:t>
                    </m:r>
                  </m:oMath>
                </a14:m>
                <a:r>
                  <a:rPr lang="en-US" dirty="0"/>
                  <a:t> on orthogonal subspaces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ℋ</m:t>
                        </m:r>
                      </m:e>
                      <m:sub>
                        <m:r>
                          <a:rPr lang="en-US" b="0" i="1" smtClean="0">
                            <a:latin typeface="Cambria Math" panose="02040503050406030204" pitchFamily="18" charset="0"/>
                            <a:ea typeface="Cambria Math" panose="02040503050406030204" pitchFamily="18" charset="0"/>
                          </a:rPr>
                          <m:t>𝑖</m:t>
                        </m:r>
                      </m:sub>
                    </m:sSub>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span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dirty="0"/>
                  <a:t> is given by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rad>
                              </m:e>
                            </m:mr>
                            <m:m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rad>
                              </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mr>
                          </m:m>
                        </m:e>
                      </m:d>
                    </m:oMath>
                  </m:oMathPara>
                </a14:m>
                <a:endParaRPr lang="en-US" dirty="0"/>
              </a:p>
              <a:p>
                <a:pPr marL="0" indent="0">
                  <a:buNone/>
                </a:pPr>
                <a:r>
                  <a:rPr lang="en-US" dirty="0"/>
                  <a:t>Moreover it is possible to build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𝐶</m:t>
                        </m:r>
                      </m:e>
                      <m:sub>
                        <m:r>
                          <m:rPr>
                            <m:sty m:val="p"/>
                          </m:rPr>
                          <a:rPr lang="en-AU" b="0" i="0" smtClean="0">
                            <a:latin typeface="Cambria Math" panose="02040503050406030204" pitchFamily="18" charset="0"/>
                          </a:rPr>
                          <m:t>Π</m:t>
                        </m:r>
                      </m:sub>
                    </m:sSub>
                    <m:r>
                      <a:rPr lang="en-AU" b="0" i="1" smtClean="0">
                        <a:latin typeface="Cambria Math" panose="02040503050406030204" pitchFamily="18" charset="0"/>
                      </a:rPr>
                      <m:t>𝑁𝑂𝑇</m:t>
                    </m:r>
                    <m:r>
                      <a:rPr lang="en-AU" b="0" i="1" smtClean="0">
                        <a:latin typeface="Cambria Math" panose="02040503050406030204" pitchFamily="18" charset="0"/>
                      </a:rPr>
                      <m:t>=</m:t>
                    </m:r>
                    <m:r>
                      <a:rPr lang="en-AU" b="0" i="1" smtClean="0">
                        <a:latin typeface="Cambria Math" panose="02040503050406030204" pitchFamily="18" charset="0"/>
                      </a:rPr>
                      <m:t>𝑋</m:t>
                    </m:r>
                    <m:r>
                      <a:rPr lang="en-AU" b="0" i="1" smtClean="0">
                        <a:latin typeface="Cambria Math" panose="02040503050406030204" pitchFamily="18" charset="0"/>
                      </a:rPr>
                      <m:t>⊗</m:t>
                    </m:r>
                    <m:r>
                      <m:rPr>
                        <m:sty m:val="p"/>
                      </m:rPr>
                      <a:rPr lang="en-AU" b="0" i="0" smtClean="0">
                        <a:latin typeface="Cambria Math" panose="02040503050406030204" pitchFamily="18" charset="0"/>
                      </a:rPr>
                      <m:t>Π</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a:rPr lang="en-AU" b="0" i="1" smtClean="0">
                        <a:latin typeface="Cambria Math" panose="02040503050406030204" pitchFamily="18" charset="0"/>
                      </a:rPr>
                      <m:t>𝐼</m:t>
                    </m:r>
                    <m:r>
                      <a:rPr lang="en-AU" b="0" i="1" smtClean="0">
                        <a:latin typeface="Cambria Math" panose="02040503050406030204" pitchFamily="18" charset="0"/>
                      </a:rPr>
                      <m:t>−</m:t>
                    </m:r>
                    <m:r>
                      <m:rPr>
                        <m:sty m:val="p"/>
                      </m:rPr>
                      <a:rPr lang="en-AU" b="0" i="0" smtClean="0">
                        <a:latin typeface="Cambria Math" panose="02040503050406030204" pitchFamily="18" charset="0"/>
                      </a:rPr>
                      <m:t>Π</m:t>
                    </m:r>
                    <m:r>
                      <a:rPr lang="en-AU"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𝜙</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𝜙</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2</m:t>
                              </m:r>
                            </m:e>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𝐼</m:t>
                              </m:r>
                            </m:e>
                          </m:d>
                        </m:sup>
                      </m:sSup>
                    </m:oMath>
                  </m:oMathPara>
                </a14:m>
                <a:endParaRPr lang="en-US" dirty="0"/>
              </a:p>
              <a:p>
                <a:pPr marL="0" indent="0">
                  <a:buNone/>
                </a:pPr>
                <a:r>
                  <a:rPr lang="en-US" dirty="0"/>
                  <a:t>Whose action on the same subspace is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𝜙</m:t>
                        </m:r>
                        <m:r>
                          <a:rPr lang="en-US" b="0" i="1" smtClean="0">
                            <a:latin typeface="Cambria Math" panose="02040503050406030204" pitchFamily="18" charset="0"/>
                          </a:rPr>
                          <m:t>𝑍</m:t>
                        </m:r>
                      </m:sup>
                    </m:sSup>
                  </m:oMath>
                </a14:m>
                <a:endParaRPr lang="en-US" dirty="0"/>
              </a:p>
            </p:txBody>
          </p:sp>
        </mc:Choice>
        <mc:Fallback>
          <p:sp>
            <p:nvSpPr>
              <p:cNvPr id="3" name="Content Placeholder 2">
                <a:extLst>
                  <a:ext uri="{FF2B5EF4-FFF2-40B4-BE49-F238E27FC236}">
                    <a16:creationId xmlns:a16="http://schemas.microsoft.com/office/drawing/2014/main" id="{9FBAFE22-9687-8E35-32A4-D3416F76BBAC}"/>
                  </a:ext>
                </a:extLst>
              </p:cNvPr>
              <p:cNvSpPr>
                <a:spLocks noGrp="1" noRot="1" noChangeAspect="1" noMove="1" noResize="1" noEditPoints="1" noAdjustHandles="1" noChangeArrowheads="1" noChangeShapeType="1" noTextEdit="1"/>
              </p:cNvSpPr>
              <p:nvPr>
                <p:ph idx="1"/>
              </p:nvPr>
            </p:nvSpPr>
            <p:spPr>
              <a:blipFill>
                <a:blip r:embed="rId2"/>
                <a:stretch>
                  <a:fillRect l="-928" t="-2521" r="-1275" b="-1401"/>
                </a:stretch>
              </a:blipFill>
            </p:spPr>
            <p:txBody>
              <a:bodyPr/>
              <a:lstStyle/>
              <a:p>
                <a:r>
                  <a:rPr lang="en-AU">
                    <a:noFill/>
                  </a:rPr>
                  <a:t> </a:t>
                </a:r>
              </a:p>
            </p:txBody>
          </p:sp>
        </mc:Fallback>
      </mc:AlternateContent>
    </p:spTree>
    <p:extLst>
      <p:ext uri="{BB962C8B-B14F-4D97-AF65-F5344CB8AC3E}">
        <p14:creationId xmlns:p14="http://schemas.microsoft.com/office/powerpoint/2010/main" val="419491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35BA-D651-FAF7-DF05-75A5746C686F}"/>
              </a:ext>
            </a:extLst>
          </p:cNvPr>
          <p:cNvSpPr>
            <a:spLocks noGrp="1"/>
          </p:cNvSpPr>
          <p:nvPr>
            <p:ph type="title"/>
          </p:nvPr>
        </p:nvSpPr>
        <p:spPr>
          <a:xfrm>
            <a:off x="838200" y="365126"/>
            <a:ext cx="10515600" cy="873366"/>
          </a:xfrm>
        </p:spPr>
        <p:txBody>
          <a:bodyPr/>
          <a:lstStyle/>
          <a:p>
            <a:r>
              <a:rPr lang="en-US" dirty="0"/>
              <a:t>Applying QSVT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5F03A3-D164-5CE8-F6BA-860A56CDA811}"/>
                  </a:ext>
                </a:extLst>
              </p:cNvPr>
              <p:cNvSpPr>
                <a:spLocks noGrp="1"/>
              </p:cNvSpPr>
              <p:nvPr>
                <p:ph idx="1"/>
              </p:nvPr>
            </p:nvSpPr>
            <p:spPr>
              <a:xfrm>
                <a:off x="838200" y="1238492"/>
                <a:ext cx="10515600" cy="4938471"/>
              </a:xfrm>
            </p:spPr>
            <p:txBody>
              <a:bodyPr>
                <a:normAutofit fontScale="85000" lnSpcReduction="20000"/>
              </a:bodyPr>
              <a:lstStyle/>
              <a:p>
                <a:pPr marL="0" indent="0">
                  <a:buNone/>
                </a:pPr>
                <a:r>
                  <a:rPr lang="en-US" dirty="0"/>
                  <a:t>Last week we studied a sequence of phases which induces the polynomial transformation</a:t>
                </a:r>
              </a:p>
              <a:p>
                <a:pPr marL="0" indent="0">
                  <a:buNone/>
                </a:pPr>
                <a14:m>
                  <m:oMathPara xmlns:m="http://schemas.openxmlformats.org/officeDocument/2006/math">
                    <m:oMathParaPr>
                      <m:jc m:val="centerGroup"/>
                    </m:oMathParaPr>
                    <m:oMath xmlns:m="http://schemas.openxmlformats.org/officeDocument/2006/math">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𝑖</m:t>
                          </m:r>
                          <m:r>
                            <a:rPr lang="en-AU" i="1">
                              <a:latin typeface="Cambria Math" panose="02040503050406030204" pitchFamily="18" charset="0"/>
                            </a:rPr>
                            <m:t>0</m:t>
                          </m:r>
                          <m:r>
                            <a:rPr lang="en-AU" i="1">
                              <a:latin typeface="Cambria Math" panose="02040503050406030204" pitchFamily="18" charset="0"/>
                            </a:rPr>
                            <m:t>𝑍</m:t>
                          </m:r>
                        </m:sup>
                      </m:sSup>
                      <m:r>
                        <a:rPr lang="en-AU" i="1">
                          <a:latin typeface="Cambria Math" panose="02040503050406030204" pitchFamily="18" charset="0"/>
                        </a:rPr>
                        <m:t>𝑅</m:t>
                      </m:r>
                      <m:d>
                        <m:dPr>
                          <m:ctrlPr>
                            <a:rPr lang="en-AU"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d>
                        <m:dPr>
                          <m:ctrlPr>
                            <a:rPr lang="en-AU" i="1">
                              <a:latin typeface="Cambria Math" panose="02040503050406030204" pitchFamily="18" charset="0"/>
                            </a:rPr>
                          </m:ctrlPr>
                        </m:dPr>
                        <m:e>
                          <m:nary>
                            <m:naryPr>
                              <m:chr m:val="∏"/>
                              <m:ctrlPr>
                                <a:rPr lang="en-AU" i="1">
                                  <a:latin typeface="Cambria Math" panose="02040503050406030204" pitchFamily="18" charset="0"/>
                                </a:rPr>
                              </m:ctrlPr>
                            </m:naryPr>
                            <m:sub>
                              <m:r>
                                <a:rPr lang="en-AU" i="1">
                                  <a:latin typeface="Cambria Math" panose="02040503050406030204" pitchFamily="18" charset="0"/>
                                </a:rPr>
                                <m:t>𝑘</m:t>
                              </m:r>
                              <m:r>
                                <a:rPr lang="en-AU" i="1">
                                  <a:latin typeface="Cambria Math" panose="02040503050406030204" pitchFamily="18" charset="0"/>
                                </a:rPr>
                                <m:t>=1</m:t>
                              </m:r>
                            </m:sub>
                            <m:sup>
                              <m:r>
                                <a:rPr lang="en-AU" i="1">
                                  <a:latin typeface="Cambria Math" panose="02040503050406030204" pitchFamily="18" charset="0"/>
                                </a:rPr>
                                <m:t>𝑛</m:t>
                              </m:r>
                            </m:sup>
                            <m:e>
                              <m:sSup>
                                <m:sSupPr>
                                  <m:ctrlPr>
                                    <a:rPr lang="en-AU" i="1">
                                      <a:latin typeface="Cambria Math" panose="02040503050406030204" pitchFamily="18" charset="0"/>
                                    </a:rPr>
                                  </m:ctrlPr>
                                </m:sSupPr>
                                <m:e>
                                  <m:r>
                                    <a:rPr lang="en-AU" i="1">
                                      <a:latin typeface="Cambria Math" panose="02040503050406030204" pitchFamily="18" charset="0"/>
                                    </a:rPr>
                                    <m:t>𝑒</m:t>
                                  </m:r>
                                </m:e>
                                <m:sup>
                                  <m:r>
                                    <a:rPr lang="en-AU" i="1">
                                      <a:latin typeface="Cambria Math" panose="02040503050406030204" pitchFamily="18" charset="0"/>
                                    </a:rPr>
                                    <m:t>𝑖</m:t>
                                  </m:r>
                                  <m:r>
                                    <a:rPr lang="en-AU" i="1">
                                      <a:latin typeface="Cambria Math" panose="02040503050406030204" pitchFamily="18" charset="0"/>
                                    </a:rPr>
                                    <m:t>𝜙</m:t>
                                  </m:r>
                                  <m:r>
                                    <a:rPr lang="en-AU" i="1">
                                      <a:latin typeface="Cambria Math" panose="02040503050406030204" pitchFamily="18" charset="0"/>
                                    </a:rPr>
                                    <m:t>𝑍</m:t>
                                  </m:r>
                                </m:sup>
                              </m:sSup>
                              <m:r>
                                <a:rPr lang="en-AU" i="1">
                                  <a:latin typeface="Cambria Math" panose="02040503050406030204" pitchFamily="18" charset="0"/>
                                </a:rPr>
                                <m:t>𝑅</m:t>
                              </m:r>
                              <m:d>
                                <m:dPr>
                                  <m:ctrlPr>
                                    <a:rPr lang="en-AU"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e>
                              </m:d>
                            </m:e>
                          </m:nary>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𝑇</m:t>
                                    </m:r>
                                  </m:e>
                                  <m:sub>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𝑛</m:t>
                                        </m:r>
                                        <m:r>
                                          <a:rPr lang="en-US" b="0" i="1" smtClean="0">
                                            <a:latin typeface="Cambria Math" panose="02040503050406030204" pitchFamily="18" charset="0"/>
                                          </a:rPr>
                                          <m:t>+1</m:t>
                                        </m:r>
                                      </m:e>
                                    </m:d>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den>
                                    </m:f>
                                  </m:e>
                                </m:d>
                                <m:r>
                                  <a:rPr lang="en-US" b="0" i="1" smtClean="0">
                                    <a:latin typeface="Cambria Math" panose="02040503050406030204" pitchFamily="18" charset="0"/>
                                  </a:rPr>
                                  <m:t>𝜖</m:t>
                                </m:r>
                              </m:e>
                              <m:e>
                                <m:r>
                                  <a:rPr lang="en-US" b="0" i="1" smtClean="0">
                                    <a:latin typeface="Cambria Math" panose="02040503050406030204" pitchFamily="18" charset="0"/>
                                  </a:rPr>
                                  <m:t>⋅</m:t>
                                </m:r>
                              </m:e>
                            </m:mr>
                            <m:mr>
                              <m:e>
                                <m:r>
                                  <a:rPr lang="en-US" b="0" i="1" smtClean="0">
                                    <a:latin typeface="Cambria Math" panose="02040503050406030204" pitchFamily="18" charset="0"/>
                                  </a:rPr>
                                  <m:t>⋅</m:t>
                                </m:r>
                              </m:e>
                              <m:e>
                                <m:r>
                                  <a:rPr lang="en-US" b="0" i="1" smtClean="0">
                                    <a:latin typeface="Cambria Math" panose="02040503050406030204" pitchFamily="18" charset="0"/>
                                  </a:rPr>
                                  <m:t>⋅</m:t>
                                </m:r>
                              </m:e>
                            </m:mr>
                          </m:m>
                        </m:e>
                      </m:d>
                    </m:oMath>
                  </m:oMathPara>
                </a14:m>
                <a:endParaRPr lang="en-AU" dirty="0"/>
              </a:p>
              <a:p>
                <a:pPr marL="0" indent="0">
                  <a:buNone/>
                </a:pPr>
                <a:r>
                  <a:rPr lang="en-AU" dirty="0"/>
                  <a:t>Such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e>
                            </m:func>
                          </m:num>
                          <m:den>
                            <m:r>
                              <a:rPr lang="en-US" b="0" i="1" smtClean="0">
                                <a:latin typeface="Cambria Math" panose="02040503050406030204" pitchFamily="18" charset="0"/>
                              </a:rPr>
                              <m:t>𝑤</m:t>
                            </m:r>
                          </m:den>
                        </m:f>
                      </m:e>
                    </m:d>
                  </m:oMath>
                </a14:m>
                <a:r>
                  <a:rPr lang="en-AU" dirty="0"/>
                  <a:t> and </a:t>
                </a:r>
                <a14:m>
                  <m:oMath xmlns:m="http://schemas.openxmlformats.org/officeDocument/2006/math">
                    <m:r>
                      <a:rPr lang="en-US" b="0" i="1" smtClean="0">
                        <a:latin typeface="Cambria Math" panose="02040503050406030204" pitchFamily="18" charset="0"/>
                      </a:rPr>
                      <m:t>𝑤</m:t>
                    </m:r>
                  </m:oMath>
                </a14:m>
                <a:r>
                  <a:rPr lang="en-AU" dirty="0"/>
                  <a:t> and </a:t>
                </a:r>
                <a14:m>
                  <m:oMath xmlns:m="http://schemas.openxmlformats.org/officeDocument/2006/math">
                    <m:r>
                      <a:rPr lang="en-US" b="0" i="1" smtClean="0">
                        <a:latin typeface="Cambria Math" panose="02040503050406030204" pitchFamily="18" charset="0"/>
                      </a:rPr>
                      <m:t>𝜖</m:t>
                    </m:r>
                  </m:oMath>
                </a14:m>
                <a:r>
                  <a:rPr lang="en-AU" dirty="0"/>
                  <a:t> are width and error tolerances that essentially pushes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2</m:t>
                            </m:r>
                          </m:sup>
                        </m:sSup>
                      </m:e>
                    </m:rad>
                  </m:oMath>
                </a14:m>
                <a:r>
                  <a:rPr lang="en-AU" dirty="0"/>
                  <a:t> to below </a:t>
                </a:r>
                <a14:m>
                  <m:oMath xmlns:m="http://schemas.openxmlformats.org/officeDocument/2006/math">
                    <m:r>
                      <a:rPr lang="en-US" b="0" i="1" smtClean="0">
                        <a:latin typeface="Cambria Math" panose="02040503050406030204" pitchFamily="18" charset="0"/>
                      </a:rPr>
                      <m:t>𝜖</m:t>
                    </m:r>
                  </m:oMath>
                </a14:m>
                <a:r>
                  <a:rPr lang="en-AU" dirty="0"/>
                  <a:t>.	</a:t>
                </a:r>
              </a:p>
              <a:p>
                <a:pPr marL="0" indent="0">
                  <a:buNone/>
                </a:pPr>
                <a:r>
                  <a:rPr lang="en-US" dirty="0"/>
                  <a:t>This means that if </a:t>
                </a:r>
                <a14:m>
                  <m:oMath xmlns:m="http://schemas.openxmlformats.org/officeDocument/2006/math">
                    <m:r>
                      <a:rPr lang="en-US" b="0" i="1" smtClean="0">
                        <a:latin typeface="Cambria Math" panose="02040503050406030204" pitchFamily="18" charset="0"/>
                      </a:rPr>
                      <m:t>𝑤</m:t>
                    </m:r>
                  </m:oMath>
                </a14:m>
                <a:r>
                  <a:rPr lang="en-US" dirty="0"/>
                  <a:t> is chosen to be at most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func>
                      </m:e>
                    </m:rad>
                  </m:oMath>
                </a14:m>
                <a:r>
                  <a:rPr lang="en-US" dirty="0"/>
                  <a:t> then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0</m:t>
                          </m:r>
                        </m:sub>
                      </m:sSub>
                      <m:r>
                        <a:rPr lang="en-US" b="0" i="1" smtClean="0">
                          <a:latin typeface="Cambria Math" panose="02040503050406030204" pitchFamily="18" charset="0"/>
                        </a:rPr>
                        <m:t>𝑊</m:t>
                      </m:r>
                      <m:d>
                        <m:dPr>
                          <m:ctrlPr>
                            <a:rPr lang="en-AU" i="1">
                              <a:latin typeface="Cambria Math" panose="02040503050406030204" pitchFamily="18" charset="0"/>
                            </a:rPr>
                          </m:ctrlPr>
                        </m:dPr>
                        <m:e>
                          <m:nary>
                            <m:naryPr>
                              <m:chr m:val="∏"/>
                              <m:ctrlPr>
                                <a:rPr lang="en-AU" i="1">
                                  <a:latin typeface="Cambria Math" panose="02040503050406030204" pitchFamily="18" charset="0"/>
                                </a:rPr>
                              </m:ctrlPr>
                            </m:naryPr>
                            <m:sub>
                              <m:r>
                                <a:rPr lang="en-AU" i="1">
                                  <a:latin typeface="Cambria Math" panose="02040503050406030204" pitchFamily="18" charset="0"/>
                                </a:rPr>
                                <m:t>𝑘</m:t>
                              </m:r>
                              <m:r>
                                <a:rPr lang="en-AU" i="1">
                                  <a:latin typeface="Cambria Math" panose="02040503050406030204" pitchFamily="18" charset="0"/>
                                </a:rPr>
                                <m:t>=1</m:t>
                              </m:r>
                            </m:sub>
                            <m:sup>
                              <m:r>
                                <a:rPr lang="en-AU" i="1">
                                  <a:latin typeface="Cambria Math" panose="02040503050406030204" pitchFamily="18" charset="0"/>
                                </a:rPr>
                                <m:t>𝑛</m:t>
                              </m:r>
                            </m:sup>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Π</m:t>
                                  </m:r>
                                </m:e>
                                <m:sub>
                                  <m:r>
                                    <a:rPr lang="en-US" b="0" i="1" smtClean="0">
                                      <a:latin typeface="Cambria Math" panose="02040503050406030204" pitchFamily="18" charset="0"/>
                                    </a:rPr>
                                    <m:t>𝜙</m:t>
                                  </m:r>
                                </m:sub>
                              </m:sSub>
                              <m:r>
                                <a:rPr lang="en-US" b="0" i="1" smtClean="0">
                                  <a:latin typeface="Cambria Math" panose="02040503050406030204" pitchFamily="18" charset="0"/>
                                </a:rPr>
                                <m:t>𝑊</m:t>
                              </m:r>
                            </m:e>
                          </m:nary>
                        </m:e>
                      </m:d>
                    </m:oMath>
                  </m:oMathPara>
                </a14:m>
                <a:endParaRPr lang="en-US" dirty="0"/>
              </a:p>
              <a:p>
                <a:pPr marL="0" indent="0">
                  <a:buNone/>
                </a:pPr>
                <a:r>
                  <a:rPr lang="en-US" dirty="0"/>
                  <a:t>Satisfies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r>
                            <m:rPr>
                              <m:sty m:val="p"/>
                            </m:rPr>
                            <a:rPr lang="en-US" b="0" i="0" smtClean="0">
                              <a:latin typeface="Cambria Math" panose="02040503050406030204" pitchFamily="18" charset="0"/>
                            </a:rPr>
                            <m:t>Π</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𝜖</m:t>
                      </m:r>
                    </m:oMath>
                  </m:oMathPara>
                </a14:m>
                <a:endParaRPr lang="en-US" dirty="0"/>
              </a:p>
            </p:txBody>
          </p:sp>
        </mc:Choice>
        <mc:Fallback xmlns="">
          <p:sp>
            <p:nvSpPr>
              <p:cNvPr id="3" name="Content Placeholder 2">
                <a:extLst>
                  <a:ext uri="{FF2B5EF4-FFF2-40B4-BE49-F238E27FC236}">
                    <a16:creationId xmlns:a16="http://schemas.microsoft.com/office/drawing/2014/main" id="{745F03A3-D164-5CE8-F6BA-860A56CDA811}"/>
                  </a:ext>
                </a:extLst>
              </p:cNvPr>
              <p:cNvSpPr>
                <a:spLocks noGrp="1" noRot="1" noChangeAspect="1" noMove="1" noResize="1" noEditPoints="1" noAdjustHandles="1" noChangeArrowheads="1" noChangeShapeType="1" noTextEdit="1"/>
              </p:cNvSpPr>
              <p:nvPr>
                <p:ph idx="1"/>
              </p:nvPr>
            </p:nvSpPr>
            <p:spPr>
              <a:xfrm>
                <a:off x="838200" y="1238492"/>
                <a:ext cx="10515600" cy="4938471"/>
              </a:xfrm>
              <a:blipFill>
                <a:blip r:embed="rId2"/>
                <a:stretch>
                  <a:fillRect l="-965" t="-15385" r="-483" b="-16923"/>
                </a:stretch>
              </a:blipFill>
            </p:spPr>
            <p:txBody>
              <a:bodyPr/>
              <a:lstStyle/>
              <a:p>
                <a:r>
                  <a:rPr lang="en-US">
                    <a:noFill/>
                  </a:rPr>
                  <a:t> </a:t>
                </a:r>
              </a:p>
            </p:txBody>
          </p:sp>
        </mc:Fallback>
      </mc:AlternateContent>
    </p:spTree>
    <p:extLst>
      <p:ext uri="{BB962C8B-B14F-4D97-AF65-F5344CB8AC3E}">
        <p14:creationId xmlns:p14="http://schemas.microsoft.com/office/powerpoint/2010/main" val="292065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00F-8E19-55A0-CACA-42CCA5B87FE5}"/>
              </a:ext>
            </a:extLst>
          </p:cNvPr>
          <p:cNvSpPr>
            <a:spLocks noGrp="1"/>
          </p:cNvSpPr>
          <p:nvPr>
            <p:ph type="title"/>
          </p:nvPr>
        </p:nvSpPr>
        <p:spPr/>
        <p:txBody>
          <a:bodyPr/>
          <a:lstStyle/>
          <a:p>
            <a:r>
              <a:rPr lang="en-US" dirty="0"/>
              <a:t>Applying QSVT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0417A1-04D8-F44E-2BB5-463D8FA30A3A}"/>
                  </a:ext>
                </a:extLst>
              </p:cNvPr>
              <p:cNvSpPr>
                <a:spLocks noGrp="1"/>
              </p:cNvSpPr>
              <p:nvPr>
                <p:ph idx="1"/>
              </p:nvPr>
            </p:nvSpPr>
            <p:spPr/>
            <p:txBody>
              <a:bodyPr/>
              <a:lstStyle/>
              <a:p>
                <a:pPr marL="0" indent="0">
                  <a:buNone/>
                </a:pPr>
                <a:r>
                  <a:rPr lang="en-US" dirty="0"/>
                  <a:t>Let</a:t>
                </a:r>
              </a:p>
              <a:p>
                <a:pPr lvl="1"/>
                <a14:m>
                  <m:oMath xmlns:m="http://schemas.openxmlformats.org/officeDocument/2006/math">
                    <m:r>
                      <m:rPr>
                        <m:sty m:val="p"/>
                      </m:rPr>
                      <a:rPr lang="en-US" b="0" i="0" smtClean="0">
                        <a:latin typeface="Cambria Math" panose="02040503050406030204" pitchFamily="18" charset="0"/>
                      </a:rPr>
                      <m:t>Π</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r>
                      <a:rPr lang="en-US" b="0" i="1" smtClean="0">
                        <a:latin typeface="Cambria Math" panose="02040503050406030204" pitchFamily="18" charset="0"/>
                      </a:rPr>
                      <m:t>𝐼</m:t>
                    </m:r>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a14:m>
                <a:endParaRPr lang="en-US" dirty="0"/>
              </a:p>
              <a:p>
                <a:pPr lvl="1"/>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𝑀</m:t>
                        </m:r>
                      </m:sub>
                      <m:sup/>
                      <m:e>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e>
                    </m:nary>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m:rPr>
                        <m:sty m:val="p"/>
                      </m:rPr>
                      <a:rPr lang="en-US" b="0" i="0" smtClean="0">
                        <a:latin typeface="Cambria Math" panose="02040503050406030204" pitchFamily="18" charset="0"/>
                      </a:rPr>
                      <m:t>Π</m:t>
                    </m:r>
                    <m:r>
                      <a:rPr lang="en-US" b="0" i="1" smtClean="0">
                        <a:latin typeface="Cambria Math" panose="02040503050406030204" pitchFamily="18" charset="0"/>
                      </a:rPr>
                      <m:t>)</m:t>
                    </m:r>
                  </m:oMath>
                </a14:m>
                <a:r>
                  <a:rPr lang="en-US" dirty="0"/>
                  <a:t> (analogous for </a:t>
                </a:r>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oMath>
                </a14:m>
                <a:r>
                  <a:rPr lang="en-US" dirty="0"/>
                  <a:t>)</a:t>
                </a:r>
              </a:p>
              <a:p>
                <a:pPr marL="0" indent="0">
                  <a:buNone/>
                </a:pPr>
                <a:r>
                  <a:rPr lang="en-US" dirty="0"/>
                  <a:t>We assume we have access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sub>
                    </m:sSub>
                    <m:r>
                      <a:rPr lang="en-US" b="0" i="1" smtClean="0">
                        <a:latin typeface="Cambria Math" panose="02040503050406030204" pitchFamily="18" charset="0"/>
                      </a:rPr>
                      <m:t>𝑁𝑂𝑇</m:t>
                    </m:r>
                  </m:oMath>
                </a14:m>
                <a:r>
                  <a:rPr lang="en-US" dirty="0"/>
                  <a:t>. We can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Π</m:t>
                        </m:r>
                      </m:sub>
                    </m:sSub>
                    <m:r>
                      <a:rPr lang="en-US" b="0" i="1" smtClean="0">
                        <a:latin typeface="Cambria Math" panose="02040503050406030204" pitchFamily="18" charset="0"/>
                      </a:rPr>
                      <m:t>𝑁𝑂𝑇</m:t>
                    </m:r>
                  </m:oMath>
                </a14:m>
                <a:r>
                  <a:rPr lang="en-US" dirty="0"/>
                  <a:t> in conjunction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m:rPr>
                            <m:sty m:val="p"/>
                          </m:rPr>
                          <a:rPr lang="en-US" b="0" i="0" smtClean="0">
                            <a:latin typeface="Cambria Math" panose="02040503050406030204" pitchFamily="18" charset="0"/>
                          </a:rPr>
                          <m:t>Φ</m:t>
                        </m:r>
                      </m:sub>
                    </m:sSub>
                  </m:oMath>
                </a14:m>
                <a:r>
                  <a:rPr lang="en-US" dirty="0"/>
                  <a:t> to build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dirty="0"/>
                  <a:t> up to any </a:t>
                </a:r>
                <a14:m>
                  <m:oMath xmlns:m="http://schemas.openxmlformats.org/officeDocument/2006/math">
                    <m:r>
                      <a:rPr lang="en-US" b="0" i="1" smtClean="0">
                        <a:latin typeface="Cambria Math" panose="02040503050406030204" pitchFamily="18" charset="0"/>
                      </a:rPr>
                      <m:t>𝜖</m:t>
                    </m:r>
                  </m:oMath>
                </a14:m>
                <a:r>
                  <a:rPr lang="en-US" dirty="0"/>
                  <a:t> precision with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𝜖</m:t>
                                    </m:r>
                                  </m:den>
                                </m:f>
                              </m:e>
                            </m:func>
                          </m:num>
                          <m:den>
                            <m:r>
                              <a:rPr lang="en-US" b="0" i="1" smtClean="0">
                                <a:latin typeface="Cambria Math" panose="02040503050406030204" pitchFamily="18" charset="0"/>
                              </a:rPr>
                              <m:t>𝛿</m:t>
                            </m:r>
                          </m:den>
                        </m:f>
                      </m:e>
                    </m:d>
                  </m:oMath>
                </a14:m>
                <a:r>
                  <a:rPr lang="en-US" dirty="0"/>
                  <a:t> uses of </a:t>
                </a:r>
                <a14:m>
                  <m:oMath xmlns:m="http://schemas.openxmlformats.org/officeDocument/2006/math">
                    <m:r>
                      <a:rPr lang="en-US" b="0" i="1" smtClean="0">
                        <a:latin typeface="Cambria Math" panose="02040503050406030204" pitchFamily="18" charset="0"/>
                      </a:rPr>
                      <m:t>𝑊</m:t>
                    </m:r>
                  </m:oMath>
                </a14:m>
                <a:r>
                  <a:rPr lang="en-US" dirty="0"/>
                  <a:t>.</a:t>
                </a:r>
              </a:p>
            </p:txBody>
          </p:sp>
        </mc:Choice>
        <mc:Fallback xmlns="">
          <p:sp>
            <p:nvSpPr>
              <p:cNvPr id="3" name="Content Placeholder 2">
                <a:extLst>
                  <a:ext uri="{FF2B5EF4-FFF2-40B4-BE49-F238E27FC236}">
                    <a16:creationId xmlns:a16="http://schemas.microsoft.com/office/drawing/2014/main" id="{F50417A1-04D8-F44E-2BB5-463D8FA30A3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6698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E00F-8E19-55A0-CACA-42CCA5B87FE5}"/>
              </a:ext>
            </a:extLst>
          </p:cNvPr>
          <p:cNvSpPr>
            <a:spLocks noGrp="1"/>
          </p:cNvSpPr>
          <p:nvPr>
            <p:ph type="title"/>
          </p:nvPr>
        </p:nvSpPr>
        <p:spPr/>
        <p:txBody>
          <a:bodyPr/>
          <a:lstStyle/>
          <a:p>
            <a:r>
              <a:rPr lang="en-US" dirty="0"/>
              <a:t>Applying QSVT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0417A1-04D8-F44E-2BB5-463D8FA30A3A}"/>
                  </a:ext>
                </a:extLst>
              </p:cNvPr>
              <p:cNvSpPr>
                <a:spLocks noGrp="1"/>
              </p:cNvSpPr>
              <p:nvPr>
                <p:ph idx="1"/>
              </p:nvPr>
            </p:nvSpPr>
            <p:spPr/>
            <p:txBody>
              <a:bodyPr>
                <a:normAutofit fontScale="77500" lnSpcReduction="20000"/>
              </a:bodyPr>
              <a:lstStyle/>
              <a:p>
                <a:pPr marL="0" indent="0">
                  <a:buNone/>
                </a:pPr>
                <a:r>
                  <a:rPr lang="en-US" dirty="0"/>
                  <a:t>Assuming we have the (very costly) state preparation unitary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r>
                        <a:rPr lang="en-US" b="0" i="1" smtClean="0">
                          <a:latin typeface="Cambria Math" panose="02040503050406030204" pitchFamily="18" charset="0"/>
                        </a:rPr>
                        <m:t>⟩</m:t>
                      </m:r>
                    </m:oMath>
                  </m:oMathPara>
                </a14:m>
                <a:endParaRPr lang="en-US" dirty="0"/>
              </a:p>
              <a:p>
                <a:pPr marL="0" indent="0">
                  <a:buNone/>
                </a:pPr>
                <a:r>
                  <a:rPr lang="en-US" dirty="0"/>
                  <a:t>Let </a:t>
                </a:r>
                <a14:m>
                  <m:oMath xmlns:m="http://schemas.openxmlformats.org/officeDocument/2006/math">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0"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e>
                    </m:d>
                    <m:r>
                      <a:rPr lang="en-US" b="0" i="1" dirty="0" smtClean="0">
                        <a:latin typeface="Cambria Math" panose="02040503050406030204" pitchFamily="18" charset="0"/>
                      </a:rPr>
                      <m:t>≔ </m:t>
                    </m:r>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num>
                      <m:den>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m:rPr>
                                    <m:sty m:val="p"/>
                                  </m:rPr>
                                  <a:rPr lang="en-US" b="0" i="0" dirty="0" smtClean="0">
                                    <a:latin typeface="Cambria Math" panose="02040503050406030204" pitchFamily="18" charset="0"/>
                                  </a:rPr>
                                  <m:t>Π</m:t>
                                </m:r>
                              </m:e>
                            </m:acc>
                            <m:d>
                              <m:dPr>
                                <m:begChr m:val="|"/>
                                <m:endChr m:val="⟩"/>
                                <m:ctrlPr>
                                  <a:rPr lang="en-US" b="0" i="1" dirty="0" smtClean="0">
                                    <a:latin typeface="Cambria Math" panose="02040503050406030204" pitchFamily="18" charset="0"/>
                                  </a:rPr>
                                </m:ctrlPr>
                              </m:d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e>
                            </m:d>
                            <m:d>
                              <m:dPr>
                                <m:begChr m:val="|"/>
                                <m:endChr m:val="⟩"/>
                                <m:ctrlPr>
                                  <a:rPr lang="en-US" b="0" i="1" dirty="0" smtClean="0">
                                    <a:latin typeface="Cambria Math" panose="02040503050406030204" pitchFamily="18" charset="0"/>
                                  </a:rPr>
                                </m:ctrlPr>
                              </m:dPr>
                              <m:e>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e>
                            </m:d>
                          </m:e>
                        </m:d>
                      </m:den>
                    </m:f>
                  </m:oMath>
                </a14:m>
                <a:r>
                  <a:rPr lang="en-US" dirty="0"/>
                  <a:t> and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e>
                        </m:d>
                      </m:num>
                      <m:den>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e>
                            </m:d>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𝜋</m:t>
                                    </m:r>
                                  </m:e>
                                </m:rad>
                              </m:e>
                            </m:d>
                          </m:e>
                        </m:d>
                      </m:den>
                    </m:f>
                  </m:oMath>
                </a14:m>
                <a:endParaRPr lang="en-US" dirty="0"/>
              </a:p>
              <a:p>
                <a:pPr marL="0" indent="0">
                  <a:buNone/>
                </a:pPr>
                <a:r>
                  <a:rPr lang="en-US" dirty="0"/>
                  <a:t>Notice that we always stay in the subspace spanned by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0"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oMath>
                </a14:m>
                <a:r>
                  <a:rPr lang="en-US" dirty="0"/>
                  <a:t> and in this subspace</a:t>
                </a:r>
              </a:p>
              <a:p>
                <a:pPr lvl="1"/>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0</m:t>
                        </m:r>
                      </m:e>
                    </m:acc>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oMath>
                </a14:m>
                <a:endParaRPr lang="en-US" b="0" dirty="0"/>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Π</m:t>
                        </m:r>
                      </m:e>
                    </m:acc>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𝑡</m:t>
                        </m:r>
                      </m:e>
                      <m:sup>
                        <m:r>
                          <a:rPr lang="en-US" b="0" i="1" dirty="0" smtClean="0">
                            <a:latin typeface="Cambria Math" panose="02040503050406030204" pitchFamily="18" charset="0"/>
                          </a:rPr>
                          <m:t>⊥</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𝑡</m:t>
                        </m:r>
                      </m:e>
                      <m:sup>
                        <m:r>
                          <a:rPr lang="en-US" b="0" i="1" dirty="0" smtClean="0">
                            <a:latin typeface="Cambria Math" panose="02040503050406030204" pitchFamily="18" charset="0"/>
                          </a:rPr>
                          <m:t>⊥</m:t>
                        </m:r>
                      </m:sup>
                    </m:sSup>
                    <m:r>
                      <a:rPr lang="en-US" i="1" dirty="0">
                        <a:latin typeface="Cambria Math" panose="02040503050406030204" pitchFamily="18" charset="0"/>
                      </a:rPr>
                      <m:t>|</m:t>
                    </m:r>
                  </m:oMath>
                </a14:m>
                <a:endParaRPr lang="en-US" dirty="0"/>
              </a:p>
              <a:p>
                <a:pPr lvl="1"/>
                <a14:m>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r>
                      <a:rPr lang="en-US" i="1" dirty="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𝜋</m:t>
                        </m:r>
                      </m:e>
                    </m:rad>
                    <m:r>
                      <a:rPr lang="en-US" i="1" dirty="0">
                        <a:latin typeface="Cambria Math" panose="02040503050406030204" pitchFamily="18" charset="0"/>
                      </a:rPr>
                      <m:t>|</m:t>
                    </m:r>
                  </m:oMath>
                </a14:m>
                <a:r>
                  <a:rPr lang="en-US" dirty="0"/>
                  <a:t> </a:t>
                </a:r>
              </a:p>
              <a:p>
                <a:pPr lvl="1"/>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sSup>
                          <m:sSupPr>
                            <m:ctrlPr>
                              <a:rPr lang="en-US" b="0" i="1" dirty="0" smtClean="0">
                                <a:latin typeface="Cambria Math" panose="02040503050406030204" pitchFamily="18" charset="0"/>
                              </a:rPr>
                            </m:ctrlPr>
                          </m:sSup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sup>
                            <m:r>
                              <a:rPr lang="en-US" b="0" i="1" dirty="0" smtClean="0">
                                <a:latin typeface="Cambria Math" panose="02040503050406030204" pitchFamily="18" charset="0"/>
                              </a:rPr>
                              <m:t>⊥</m:t>
                            </m:r>
                          </m:sup>
                        </m:sSup>
                      </m:e>
                    </m:d>
                    <m:d>
                      <m:dPr>
                        <m:begChr m:val="⟨"/>
                        <m:endChr m:val="|"/>
                        <m:ctrlPr>
                          <a:rPr lang="en-US" b="0" i="1" dirty="0">
                            <a:latin typeface="Cambria Math" panose="02040503050406030204" pitchFamily="18" charset="0"/>
                          </a:rPr>
                        </m:ctrlPr>
                      </m:dPr>
                      <m:e>
                        <m:sSup>
                          <m:sSupPr>
                            <m:ctrlPr>
                              <a:rPr lang="en-US" b="0" i="1" dirty="0" smtClean="0">
                                <a:latin typeface="Cambria Math" panose="02040503050406030204" pitchFamily="18" charset="0"/>
                              </a:rPr>
                            </m:ctrlPr>
                          </m:sSup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sup>
                            <m:r>
                              <a:rPr lang="en-US" b="0" i="1" dirty="0" smtClean="0">
                                <a:latin typeface="Cambria Math" panose="02040503050406030204" pitchFamily="18" charset="0"/>
                              </a:rPr>
                              <m:t>⊥</m:t>
                            </m:r>
                          </m:sup>
                        </m:sSup>
                      </m:e>
                    </m:d>
                  </m:oMath>
                </a14:m>
                <a:endParaRPr lang="en-US" b="0" dirty="0"/>
              </a:p>
              <a:p>
                <a:pPr marL="0" indent="0">
                  <a:buNone/>
                </a:pPr>
                <a:r>
                  <a:rPr lang="en-US" dirty="0"/>
                  <a:t>So, we can invoke the results of the previous weeks presentation where if some lower bound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𝜖</m:t>
                        </m:r>
                      </m:e>
                      <m:sup>
                        <m:r>
                          <a:rPr lang="en-US" b="0" i="1" smtClean="0">
                            <a:latin typeface="Cambria Math" panose="02040503050406030204" pitchFamily="18" charset="0"/>
                          </a:rPr>
                          <m:t>′</m:t>
                        </m:r>
                      </m:sup>
                    </m:sSup>
                    <m:r>
                      <a:rPr lang="en-US" b="0" i="1" smtClean="0">
                        <a:latin typeface="Cambria Math" panose="02040503050406030204" pitchFamily="18" charset="0"/>
                      </a:rPr>
                      <m:t>≤</m:t>
                    </m:r>
                    <m:d>
                      <m:dPr>
                        <m:begChr m:val="‖"/>
                        <m:endChr m:val="‖"/>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m:rPr>
                                <m:sty m:val="p"/>
                              </m:rPr>
                              <a:rPr lang="en-US" dirty="0">
                                <a:latin typeface="Cambria Math" panose="02040503050406030204" pitchFamily="18" charset="0"/>
                              </a:rPr>
                              <m:t>Π</m:t>
                            </m:r>
                          </m:e>
                        </m:acc>
                        <m:d>
                          <m:dPr>
                            <m:begChr m:val="|"/>
                            <m:endChr m:val="⟩"/>
                            <m:ctrlPr>
                              <a:rPr lang="en-US" i="1" dirty="0">
                                <a:latin typeface="Cambria Math" panose="02040503050406030204" pitchFamily="18" charset="0"/>
                              </a:rPr>
                            </m:ctrlPr>
                          </m:dPr>
                          <m:e>
                            <m:acc>
                              <m:accPr>
                                <m:chr m:val="̅"/>
                                <m:ctrlPr>
                                  <a:rPr lang="en-US" i="1" dirty="0">
                                    <a:latin typeface="Cambria Math" panose="02040503050406030204" pitchFamily="18" charset="0"/>
                                  </a:rPr>
                                </m:ctrlPr>
                              </m:accPr>
                              <m:e>
                                <m:r>
                                  <a:rPr lang="en-US" i="1" dirty="0">
                                    <a:latin typeface="Cambria Math" panose="02040503050406030204" pitchFamily="18" charset="0"/>
                                  </a:rPr>
                                  <m:t>0</m:t>
                                </m:r>
                              </m:e>
                            </m:acc>
                          </m:e>
                        </m:d>
                        <m:d>
                          <m:dPr>
                            <m:begChr m:val="|"/>
                            <m:endChr m:val="⟩"/>
                            <m:ctrlPr>
                              <a:rPr lang="en-US" i="1" dirty="0">
                                <a:latin typeface="Cambria Math" panose="02040503050406030204" pitchFamily="18" charset="0"/>
                              </a:rPr>
                            </m:ctrlPr>
                          </m:dPr>
                          <m:e>
                            <m:rad>
                              <m:radPr>
                                <m:degHide m:val="on"/>
                                <m:ctrlPr>
                                  <a:rPr lang="en-US" i="1" dirty="0">
                                    <a:latin typeface="Cambria Math" panose="02040503050406030204" pitchFamily="18" charset="0"/>
                                  </a:rPr>
                                </m:ctrlPr>
                              </m:radPr>
                              <m:deg/>
                              <m:e>
                                <m:r>
                                  <a:rPr lang="en-US" i="1" dirty="0">
                                    <a:latin typeface="Cambria Math" panose="02040503050406030204" pitchFamily="18" charset="0"/>
                                  </a:rPr>
                                  <m:t>𝜋</m:t>
                                </m:r>
                              </m:e>
                            </m:rad>
                          </m:e>
                        </m:d>
                      </m:e>
                    </m:d>
                  </m:oMath>
                </a14:m>
                <a:r>
                  <a:rPr lang="en-US" dirty="0"/>
                  <a:t> is known then there is a very similar sequence </a:t>
                </a:r>
                <a14:m>
                  <m:oMath xmlns:m="http://schemas.openxmlformats.org/officeDocument/2006/math">
                    <m:r>
                      <m:rPr>
                        <m:sty m:val="p"/>
                      </m:rPr>
                      <a:rPr lang="en-US" b="0" i="0" smtClean="0">
                        <a:latin typeface="Cambria Math" panose="02040503050406030204" pitchFamily="18" charset="0"/>
                      </a:rPr>
                      <m:t>Φ</m:t>
                    </m:r>
                  </m:oMath>
                </a14:m>
                <a:r>
                  <a:rPr lang="en-US" dirty="0"/>
                  <a:t> of length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AU" b="0" i="1" smtClean="0">
                            <a:latin typeface="Cambria Math" panose="02040503050406030204" pitchFamily="18" charset="0"/>
                          </a:rPr>
                        </m:ctrlPr>
                      </m:funcPr>
                      <m:fName>
                        <m:r>
                          <m:rPr>
                            <m:sty m:val="p"/>
                          </m:rPr>
                          <a:rPr lang="en-AU" b="0" i="0" smtClean="0">
                            <a:latin typeface="Cambria Math" panose="02040503050406030204" pitchFamily="18" charset="0"/>
                          </a:rPr>
                          <m:t>log</m:t>
                        </m:r>
                      </m:fName>
                      <m:e>
                        <m:sSub>
                          <m:sSubPr>
                            <m:ctrlPr>
                              <a:rPr lang="en-AU" b="0" i="1" smtClean="0">
                                <a:latin typeface="Cambria Math" panose="02040503050406030204" pitchFamily="18" charset="0"/>
                              </a:rPr>
                            </m:ctrlPr>
                          </m:sSubPr>
                          <m:e>
                            <m:r>
                              <a:rPr lang="en-AU" b="0" i="1" smtClean="0">
                                <a:latin typeface="Cambria Math" panose="02040503050406030204" pitchFamily="18" charset="0"/>
                              </a:rPr>
                              <m:t>𝜖</m:t>
                            </m:r>
                          </m:e>
                          <m:sub>
                            <m:r>
                              <a:rPr lang="en-AU" b="0" i="1" smtClean="0">
                                <a:latin typeface="Cambria Math" panose="02040503050406030204" pitchFamily="18" charset="0"/>
                              </a:rPr>
                              <m:t>2</m:t>
                            </m:r>
                          </m:sub>
                        </m:sSub>
                      </m:e>
                    </m:func>
                    <m:r>
                      <a:rPr lang="en-AU"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𝜖</m:t>
                        </m:r>
                        <m:r>
                          <a:rPr lang="en-US" b="0" i="1" smtClean="0">
                            <a:latin typeface="Cambria Math" panose="02040503050406030204" pitchFamily="18" charset="0"/>
                          </a:rPr>
                          <m:t>′</m:t>
                        </m:r>
                      </m:e>
                    </m:rad>
                  </m:oMath>
                </a14:m>
                <a:r>
                  <a:rPr lang="en-US" dirty="0"/>
                  <a:t>) that allows us to measure </a:t>
                </a:r>
                <a14:m>
                  <m:oMath xmlns:m="http://schemas.openxmlformats.org/officeDocument/2006/math">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0</m:t>
                            </m:r>
                          </m:e>
                        </m:acc>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with high probability.</a:t>
                </a:r>
              </a:p>
              <a:p>
                <a:pPr lvl="1"/>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50417A1-04D8-F44E-2BB5-463D8FA30A3A}"/>
                  </a:ext>
                </a:extLst>
              </p:cNvPr>
              <p:cNvSpPr>
                <a:spLocks noGrp="1" noRot="1" noChangeAspect="1" noMove="1" noResize="1" noEditPoints="1" noAdjustHandles="1" noChangeArrowheads="1" noChangeShapeType="1" noTextEdit="1"/>
              </p:cNvSpPr>
              <p:nvPr>
                <p:ph idx="1"/>
              </p:nvPr>
            </p:nvSpPr>
            <p:spPr>
              <a:blipFill>
                <a:blip r:embed="rId2"/>
                <a:stretch>
                  <a:fillRect l="-754" t="-2661"/>
                </a:stretch>
              </a:blipFill>
            </p:spPr>
            <p:txBody>
              <a:bodyPr/>
              <a:lstStyle/>
              <a:p>
                <a:r>
                  <a:rPr lang="en-AU">
                    <a:noFill/>
                  </a:rPr>
                  <a:t> </a:t>
                </a:r>
              </a:p>
            </p:txBody>
          </p:sp>
        </mc:Fallback>
      </mc:AlternateContent>
    </p:spTree>
    <p:extLst>
      <p:ext uri="{BB962C8B-B14F-4D97-AF65-F5344CB8AC3E}">
        <p14:creationId xmlns:p14="http://schemas.microsoft.com/office/powerpoint/2010/main" val="1052606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5B96026-CB13-8F33-EC54-98F9D9072FD2}"/>
                  </a:ext>
                </a:extLst>
              </p:cNvPr>
              <p:cNvSpPr>
                <a:spLocks noGrp="1"/>
              </p:cNvSpPr>
              <p:nvPr>
                <p:ph type="title"/>
              </p:nvPr>
            </p:nvSpPr>
            <p:spPr>
              <a:xfrm>
                <a:off x="838200" y="365125"/>
                <a:ext cx="10515600" cy="919665"/>
              </a:xfrm>
            </p:spPr>
            <p:txBody>
              <a:bodyPr>
                <a:normAutofit fontScale="90000"/>
              </a:bodyPr>
              <a:lstStyle/>
              <a:p>
                <a:r>
                  <a:rPr lang="en-US" dirty="0"/>
                  <a:t>Question 1: How do we build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Π</m:t>
                            </m:r>
                          </m:e>
                          <m:sup>
                            <m:r>
                              <a:rPr lang="en-US" b="0" i="0" smtClean="0">
                                <a:latin typeface="Cambria Math" panose="02040503050406030204" pitchFamily="18" charset="0"/>
                              </a:rPr>
                              <m:t>′</m:t>
                            </m:r>
                          </m:sup>
                        </m:sSup>
                      </m:sub>
                    </m:sSub>
                    <m:r>
                      <a:rPr lang="en-US" b="0" i="1" smtClean="0">
                        <a:latin typeface="Cambria Math" panose="02040503050406030204" pitchFamily="18" charset="0"/>
                      </a:rPr>
                      <m:t>𝑁𝑂𝑇</m:t>
                    </m:r>
                  </m:oMath>
                </a14:m>
                <a:r>
                  <a:rPr lang="en-US" b="0" dirty="0"/>
                  <a:t>?</a:t>
                </a:r>
                <a:br>
                  <a:rPr lang="en-US" b="0" dirty="0"/>
                </a:br>
                <a:endParaRPr lang="en-US" dirty="0"/>
              </a:p>
            </p:txBody>
          </p:sp>
        </mc:Choice>
        <mc:Fallback xmlns="">
          <p:sp>
            <p:nvSpPr>
              <p:cNvPr id="2" name="Title 1">
                <a:extLst>
                  <a:ext uri="{FF2B5EF4-FFF2-40B4-BE49-F238E27FC236}">
                    <a16:creationId xmlns:a16="http://schemas.microsoft.com/office/drawing/2014/main" id="{65B96026-CB13-8F33-EC54-98F9D9072FD2}"/>
                  </a:ext>
                </a:extLst>
              </p:cNvPr>
              <p:cNvSpPr>
                <a:spLocks noGrp="1" noRot="1" noChangeAspect="1" noMove="1" noResize="1" noEditPoints="1" noAdjustHandles="1" noChangeArrowheads="1" noChangeShapeType="1" noTextEdit="1"/>
              </p:cNvSpPr>
              <p:nvPr>
                <p:ph type="title"/>
              </p:nvPr>
            </p:nvSpPr>
            <p:spPr>
              <a:xfrm>
                <a:off x="838200" y="365125"/>
                <a:ext cx="10515600" cy="919665"/>
              </a:xfrm>
              <a:blipFill>
                <a:blip r:embed="rId2"/>
                <a:stretch>
                  <a:fillRect l="-2171" t="-310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3928EBD-F69B-4C97-2DE4-1BE81E61663C}"/>
              </a:ext>
            </a:extLst>
          </p:cNvPr>
          <p:cNvPicPr>
            <a:picLocks noChangeAspect="1"/>
          </p:cNvPicPr>
          <p:nvPr/>
        </p:nvPicPr>
        <p:blipFill>
          <a:blip r:embed="rId3"/>
          <a:stretch>
            <a:fillRect/>
          </a:stretch>
        </p:blipFill>
        <p:spPr>
          <a:xfrm>
            <a:off x="3011106" y="1115329"/>
            <a:ext cx="6169788" cy="4627341"/>
          </a:xfrm>
          <a:prstGeom prst="rect">
            <a:avLst/>
          </a:prstGeom>
        </p:spPr>
      </p:pic>
    </p:spTree>
    <p:extLst>
      <p:ext uri="{BB962C8B-B14F-4D97-AF65-F5344CB8AC3E}">
        <p14:creationId xmlns:p14="http://schemas.microsoft.com/office/powerpoint/2010/main" val="2674992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881</TotalTime>
  <Words>1036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MNRS with QSVT – In Detail</vt:lpstr>
      <vt:lpstr>Recap of Quantum Walk Search</vt:lpstr>
      <vt:lpstr>Recap of Quantum Walk Search</vt:lpstr>
      <vt:lpstr>Recap of Quantum Walk Search</vt:lpstr>
      <vt:lpstr>Applying QSVT</vt:lpstr>
      <vt:lpstr>Applying QSVT</vt:lpstr>
      <vt:lpstr>Applying QSVT</vt:lpstr>
      <vt:lpstr>Applying QSVT</vt:lpstr>
      <vt:lpstr>Question 1: How do we build C_(Π^′ ) NOT? </vt:lpstr>
      <vt:lpstr>Question 2: what ϵ should we pick?</vt:lpstr>
      <vt:lpstr>Question 3: why bother with C_(Π^′ ) NOT?</vt:lpstr>
      <vt:lpstr>Looking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MNRS by QSVT – In Detail</dc:title>
  <dc:creator>Sharan Krishnan</dc:creator>
  <cp:lastModifiedBy>Sharan Krishnan</cp:lastModifiedBy>
  <cp:revision>2</cp:revision>
  <dcterms:created xsi:type="dcterms:W3CDTF">2025-06-18T08:14:56Z</dcterms:created>
  <dcterms:modified xsi:type="dcterms:W3CDTF">2025-06-23T03:59:27Z</dcterms:modified>
</cp:coreProperties>
</file>