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D061-CE9E-BEB1-57AA-35C8E875D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E75E3-D694-CA8F-4DF1-CB5730478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A1C0B-3BE9-3D7F-90A0-49113575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7BAE-9E35-2560-7738-617DD8E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0913-8429-27BE-FD26-CD223D1B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85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36A3-1ED1-4543-6F0A-709EF5E5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1CDFF-9238-C31E-F64D-BB120C08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E752-2CA4-6403-BE60-6F66753A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D07C-7EAD-62AA-C789-1873BC44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5A7B-B7D0-54F8-DFE8-09A89B30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1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8D1F99-F0C4-BEFA-DD98-97E8B5CE0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D52F3-1D62-AF7F-4DC9-BA0367F7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7379-ED7F-5695-D723-F5368033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9E00-A569-E880-4DA6-7A7650E3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8894-9F95-8125-ED56-3F3C49BD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4CF5-421C-14D7-7808-13A923A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17816-C4EC-45E6-2569-E493FF56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CD5C-9FFB-6FEE-170E-E9939D05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17784-0B04-8A6D-EA75-4AC4E4ED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7760F-ED36-FE6D-A826-718452F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07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DBE-700D-A43A-9AF3-D1801199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2003-C48A-88DF-CDA8-FE4937A9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B727-0E34-26F2-14BF-E4446DC1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708B-2661-7C56-F6E2-CEB7E23E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4786-5276-48E3-70F9-F68C776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17FB-B7C3-D526-D086-FEEE9894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F2E7-A9F8-E5B2-C3E4-55DEDF5B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42133-FD8C-7554-907F-A63E4F32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3D06-CBF8-8EE0-8256-76C00871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59FE-4590-F362-07F3-254DC254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316E-2ED3-D7DD-CEE7-AEBD758B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48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2866-758B-1200-B99B-221CD41C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D5D5-72FC-C424-89CF-1537206A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3F94D-AFD7-C51B-0BD7-26728250A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C27E5-789C-2D9F-A7FF-B87DA8EF0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5BBF4-81B9-9AFA-0312-00317B4D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F27DE-D495-8B2A-C1A6-55B1A1E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F2C58-E036-66F1-BC41-F2142A8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C5282-84A8-4606-C680-8E9E4A1E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4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0D44-191D-1594-8C95-BF411399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21BA-3616-E864-595B-401500C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F8B2-06ED-DCA1-61C8-7E901304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922B5-51E0-91EB-A4F4-3411B14F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2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0A343-BD8C-F5A4-49C1-D491712C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3A4C2-B8B6-61D7-908B-119E381C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E0160-ED0A-C976-4A0B-8105C235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09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001E-899B-EAD8-4D29-31B3398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5E07-7D18-DC23-4D64-5DB267851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4792-6F8B-E0C0-511A-FD7FF42D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ADAE-B175-7B93-8DED-A3EA1A55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BBB3-F717-2EEA-83D0-EA39539B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5FC4-7492-87DE-AE50-1DF29AE3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1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63A6-30A9-E410-265E-3D1A63A7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E348C-AAA0-B8F7-9626-33F793F6B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DF61-3C2A-4BBE-CD37-A7E5EC413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C6455-C123-FEA1-119B-CEDC6E7F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7EA1A-6D20-1B52-7EEC-71CFFF82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9FFA8-52D6-3A59-50CE-8CFA6B99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5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E5B44-9D91-8D8C-C55D-9FA7C6F1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1E62D-D810-88CA-D2F2-FC26F585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6508-75E9-7DAD-AB9F-6850E1D0A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479E7-7C3D-4980-9C6A-00573B250214}" type="datetimeFigureOut">
              <a:rPr lang="en-AU" smtClean="0"/>
              <a:t>4/04/2025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91E7-B4B0-A42C-349D-B57A1565A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AFEC-1050-9492-08D4-E7999D633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3DDE3-2483-4B53-A831-EBD64AFE8F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25CE-D25F-C297-EA29-BE4DADDF3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Hamiltonian Simulation by QSP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B8370-0839-52A2-AC72-1D8493A63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Sharan Krishnan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4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A1CB-E376-E8C5-1CFB-13DD96F5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by </a:t>
            </a:r>
            <a:r>
              <a:rPr lang="en-US" dirty="0" err="1"/>
              <a:t>Qubitization</a:t>
            </a:r>
            <a:r>
              <a:rPr lang="en-US" dirty="0"/>
              <a:t> I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287A0-433E-F509-171E-A858DA53B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Problem statement</a:t>
                </a:r>
                <a:r>
                  <a:rPr lang="en-US" dirty="0"/>
                  <a:t>: </a:t>
                </a:r>
                <a:r>
                  <a:rPr lang="en-AU" dirty="0"/>
                  <a:t>we’re given oracle access to two </a:t>
                </a:r>
                <a:r>
                  <a:rPr lang="en-AU" dirty="0" err="1"/>
                  <a:t>unitaries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dimensional Hamiltonian with eigenvalues, eigenvector pairs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d>
                          </m:e>
                        </m:d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dirty="0"/>
                  <a:t> is a normalizing constant. Our goal is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287A0-433E-F509-171E-A858DA53B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6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149B7-3624-BB83-AD0E-56A44295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D902-0741-C34D-71AF-B23AA8BE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by </a:t>
            </a:r>
            <a:r>
              <a:rPr lang="en-US" dirty="0" err="1"/>
              <a:t>Qubitization</a:t>
            </a:r>
            <a:r>
              <a:rPr lang="en-US" dirty="0"/>
              <a:t> II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A6B2-7E93-6735-89EF-0BC90D846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self-inverse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>
                    <a:solidFill>
                      <a:srgbClr val="FF0000"/>
                    </a:solidFill>
                  </a:rPr>
                  <a:t>qubitized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because it acts independently on each of the two-dimensional Hilbert spaces spanned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span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⟩, |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. In this subspace, and in this basis, its not too hard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can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FA6B2-7E93-6735-89EF-0BC90D846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03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2333-DC11-205B-BA7F-AFCB3591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0AA4-2973-F624-375E-136F564F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by </a:t>
            </a:r>
            <a:r>
              <a:rPr lang="en-US" dirty="0" err="1"/>
              <a:t>Qubitization</a:t>
            </a:r>
            <a:r>
              <a:rPr lang="en-US" dirty="0"/>
              <a:t> III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97EEE-B67B-36A9-314C-1D61E0D3B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Moreover,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not self-inverse then, so long as we have access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it is always possible to build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 is</a:t>
                </a:r>
                <a:r>
                  <a:rPr lang="en-US" dirty="0"/>
                  <a:t>. We can do this by  introducing an ancillary qubit and setting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=|1⟩⟨0|⊗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+|0⟩⟨1|⊗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self inverse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acts identically to earlier on the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Therefore, we may restrict ourselves to considering self inverse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B97EEE-B67B-36A9-314C-1D61E0D3B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10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2F34-85B4-D244-9CF6-3E02327E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0383-E413-E54C-FBBF-CBE6A2F0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by </a:t>
            </a:r>
            <a:r>
              <a:rPr lang="en-US" dirty="0" err="1"/>
              <a:t>Qubitization</a:t>
            </a:r>
            <a:r>
              <a:rPr lang="en-US" dirty="0"/>
              <a:t> IV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0A66E-D44E-4810-9D7F-22213A13B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But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is self inverse, its eigenvalues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dirty="0"/>
                  <a:t> which, for our purposes, won’t be of much use. Instead, we can build a, so-called, iterate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d>
                        <m:dPr>
                          <m:begChr m:val="⟨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turns out to preserve the </a:t>
                </a:r>
                <a:r>
                  <a:rPr lang="en-US" dirty="0" err="1"/>
                  <a:t>qubitized</a:t>
                </a:r>
                <a:r>
                  <a:rPr lang="en-US" dirty="0"/>
                  <a:t> nature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 Its action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func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Note that for both eigenvalues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If the 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are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then on the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can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0A66E-D44E-4810-9D7F-22213A13B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6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28312-90AC-9474-1643-7C8533069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6A9-74C8-6BAE-3B8F-999D32A6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by </a:t>
            </a:r>
            <a:r>
              <a:rPr lang="en-US" dirty="0" err="1"/>
              <a:t>Qubitization</a:t>
            </a:r>
            <a:r>
              <a:rPr lang="en-US" dirty="0"/>
              <a:t> V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55956-9941-F136-16A4-447DEDD3B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By introducing ancillary qubit we can build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(|0⟩⟨0|⊗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we’ll ultimately be composing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we can get rid of the phase out the front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From previous results we know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±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±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±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±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are real functions.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155956-9941-F136-16A4-447DEDD3B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754" b="-3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D53F9-D4AA-7040-EA25-9B1C9123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208-113C-7C17-D85C-6EF87346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by </a:t>
            </a:r>
            <a:r>
              <a:rPr lang="en-US" dirty="0" err="1"/>
              <a:t>Qubitization</a:t>
            </a:r>
            <a:r>
              <a:rPr lang="en-US" dirty="0"/>
              <a:t> VI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00F37-2F10-C70B-F7E9-D8DF640531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We’ll concern ourselves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then we successfully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/>
                  <a:t>. This can be done by truncating the Jacobi-Anger expansion </a:t>
                </a:r>
                <a:r>
                  <a:rPr lang="en-US" dirty="0">
                    <a:solidFill>
                      <a:srgbClr val="FF0000"/>
                    </a:solidFill>
                  </a:rPr>
                  <a:t>where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odd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00F37-2F10-C70B-F7E9-D8DF64053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2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59F9-3B7F-FC3A-ED07-B4C0E2BDE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79E0-417E-915D-3C97-6E8A4F09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 the efficiency I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B68FD-2C98-4659-5C4D-0F581A62F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One limitation of the previous approach is that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many so the required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applications is doubled. </a:t>
                </a:r>
              </a:p>
              <a:p>
                <a:pPr marL="0" indent="0">
                  <a:buNone/>
                </a:pPr>
                <a:r>
                  <a:rPr lang="en-US" dirty="0"/>
                  <a:t>If instead we set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(|0⟩⟨0|⊗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this gets us part way there because the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generated by composing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can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now,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have the same parity </a:t>
                </a:r>
                <a:r>
                  <a:rPr lang="en-US" dirty="0"/>
                  <a:t>so we can no longer invoke the Jacobi-Anger expansion.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B68FD-2C98-4659-5C4D-0F581A62F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6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30B47-BF2D-2C6A-53D7-1C909A03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0AF4-7364-4CAB-21FF-0032B10D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Doubling the efficiency II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9205-113C-2638-2E0B-72DBA100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Instead, we can use </a:t>
            </a:r>
            <a:r>
              <a:rPr lang="en-US" dirty="0" err="1">
                <a:solidFill>
                  <a:srgbClr val="FF0000"/>
                </a:solidFill>
              </a:rPr>
              <a:t>Generalised</a:t>
            </a:r>
            <a:r>
              <a:rPr lang="en-US" dirty="0">
                <a:solidFill>
                  <a:srgbClr val="FF0000"/>
                </a:solidFill>
              </a:rPr>
              <a:t> QSP </a:t>
            </a:r>
            <a:r>
              <a:rPr lang="en-US" dirty="0"/>
              <a:t>which is a technique built on the results of </a:t>
            </a:r>
            <a:r>
              <a:rPr lang="en-US" dirty="0" err="1"/>
              <a:t>qubitization</a:t>
            </a:r>
            <a:r>
              <a:rPr lang="en-US" dirty="0"/>
              <a:t> and QSP that produces a more expressive set of polynomials.</a:t>
            </a:r>
          </a:p>
        </p:txBody>
      </p:sp>
    </p:spTree>
    <p:extLst>
      <p:ext uri="{BB962C8B-B14F-4D97-AF65-F5344CB8AC3E}">
        <p14:creationId xmlns:p14="http://schemas.microsoft.com/office/powerpoint/2010/main" val="12640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Hamiltonian Simulation by QSP</vt:lpstr>
      <vt:lpstr>Simulation by Qubitization I</vt:lpstr>
      <vt:lpstr>Simulation by Qubitization II</vt:lpstr>
      <vt:lpstr>Simulation by Qubitization III</vt:lpstr>
      <vt:lpstr>Simulation by Qubitization IV</vt:lpstr>
      <vt:lpstr>Simulation by Qubitization V</vt:lpstr>
      <vt:lpstr>Simulation by Qubitization VI</vt:lpstr>
      <vt:lpstr>Doubling the efficiency I</vt:lpstr>
      <vt:lpstr>Doubling the efficiency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2025-04-05T11:54:39Z</dcterms:created>
  <dcterms:modified xsi:type="dcterms:W3CDTF">2025-04-05T11:54:50Z</dcterms:modified>
</cp:coreProperties>
</file>