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138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ED7CA-4961-3E71-339F-6DE0E8925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CE07E-45E0-806F-E66C-24701E18E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96C51-E943-8DA2-FB2F-7B33FCB1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8B84-B6E7-44BF-8E6B-D368F1335A75}" type="datetimeFigureOut">
              <a:rPr lang="en-AU" smtClean="0"/>
              <a:t>23/05/2025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757AE-C6BE-8559-14C0-3B804A1B6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09B5D-31FA-281D-95D0-0F519B10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0E61-8420-4089-BC09-3EE70D74DC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155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574EF-69A3-18C3-C8A9-B8539A51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531E2-6B7C-8A23-B473-AE18C7F46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C47B0-75A7-3D82-19D8-C97F72002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8B84-B6E7-44BF-8E6B-D368F1335A75}" type="datetimeFigureOut">
              <a:rPr lang="en-AU" smtClean="0"/>
              <a:t>23/05/2025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4F247-22B0-B3D8-04B8-9312F412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CDB51-FB28-A4B9-957C-F8091F72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0E61-8420-4089-BC09-3EE70D74DC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273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929972-C58D-1150-5316-BF2EBAEBA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73F7-7E9A-E652-6256-A5988A3F7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33AA5-76BD-6BD8-F59E-9B38F201D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8B84-B6E7-44BF-8E6B-D368F1335A75}" type="datetimeFigureOut">
              <a:rPr lang="en-AU" smtClean="0"/>
              <a:t>23/05/2025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BEBE3-1B44-74FF-52E0-31AFC66F9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E3103-A650-C378-FA88-741C1FB5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0E61-8420-4089-BC09-3EE70D74DC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861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7373-8316-BE63-84A6-FD45D5EC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244A-844A-C176-63EE-49F5486C2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C2DF8-B3AB-B593-8C52-559553135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8B84-B6E7-44BF-8E6B-D368F1335A75}" type="datetimeFigureOut">
              <a:rPr lang="en-AU" smtClean="0"/>
              <a:t>23/05/2025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EC51F-DECF-D603-6B98-A8470C01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DAFDC-119C-8981-4D60-91CB327D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0E61-8420-4089-BC09-3EE70D74DC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17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B836-5EE8-22F3-DE13-6D4DB879D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BE408-F2E9-7E76-F6E6-D0A39B5CF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24E79-7A87-36F9-27F0-B0C2AB77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8B84-B6E7-44BF-8E6B-D368F1335A75}" type="datetimeFigureOut">
              <a:rPr lang="en-AU" smtClean="0"/>
              <a:t>23/05/2025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B7B23-68D5-709B-FE9F-F31D793D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543A-93E7-39CE-45CA-CD7D8F43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0E61-8420-4089-BC09-3EE70D74DC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026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53390-7C95-86D0-7D88-9AA411CC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0B30-E94F-6DA5-5C69-EF88C538D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00642-0EBA-D6A3-2CE1-055440FB9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23A06-932F-6A11-4E42-A453CF52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8B84-B6E7-44BF-8E6B-D368F1335A75}" type="datetimeFigureOut">
              <a:rPr lang="en-AU" smtClean="0"/>
              <a:t>23/05/2025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D89D7-9B0F-F053-BC29-12B9BFC5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62DFD-F83E-6341-1A9C-6E729D34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0E61-8420-4089-BC09-3EE70D74DC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929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9F1DE-8154-C162-77C9-316716073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25260-76D7-D1C4-1F56-EEA0224CF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E9210-624F-CF22-B1B8-5348EAEDD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DF667B-7C8C-CCCC-F71C-210B9444E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C869BA-B75B-8C7C-57BC-6E3CB748B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9A18DC-B490-5B68-E5B2-E3D0DE60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8B84-B6E7-44BF-8E6B-D368F1335A75}" type="datetimeFigureOut">
              <a:rPr lang="en-AU" smtClean="0"/>
              <a:t>23/05/2025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E020A4-C933-3482-5559-B7491D5F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14B99-85BA-BB0C-8431-14AA5262C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0E61-8420-4089-BC09-3EE70D74DC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306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9E7AA-43DC-51FA-1D11-AEFEF8E4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47CD25-23B4-1847-88BF-83182D72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8B84-B6E7-44BF-8E6B-D368F1335A75}" type="datetimeFigureOut">
              <a:rPr lang="en-AU" smtClean="0"/>
              <a:t>23/05/2025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1526D-E76E-CCDB-7585-D73AEC9DB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B5F68-24D2-9FEE-A7ED-F5050DB5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0E61-8420-4089-BC09-3EE70D74DC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373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BD853B-5FBE-2108-8BD7-D7AE456D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8B84-B6E7-44BF-8E6B-D368F1335A75}" type="datetimeFigureOut">
              <a:rPr lang="en-AU" smtClean="0"/>
              <a:t>23/05/2025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8EB34-FA83-A0F9-9CBC-207F20BB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64C46-35AB-CCD9-5F53-BFFD9F5F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0E61-8420-4089-BC09-3EE70D74DC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982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3D34-BCDE-0A62-527C-051553F7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0D70E-5E37-7B14-16AF-442FF856C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FE551-816E-4EF1-8ED8-81882CB55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A8D6F-DEAA-1550-C3C9-DC1131ED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8B84-B6E7-44BF-8E6B-D368F1335A75}" type="datetimeFigureOut">
              <a:rPr lang="en-AU" smtClean="0"/>
              <a:t>23/05/2025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FE3A7-D6C8-85AF-DFA1-3B53C309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1C92C-E107-D73A-BCB0-CD99EFD41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0E61-8420-4089-BC09-3EE70D74DC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572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4038B-1EED-54F1-0DB6-47543BE0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CEB62D-E90C-31FF-ED78-C0BF6389B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14C8E-5826-60BC-0005-8A24E9D6A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A8E1E-2ABB-00ED-1986-793DF1E0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8B84-B6E7-44BF-8E6B-D368F1335A75}" type="datetimeFigureOut">
              <a:rPr lang="en-AU" smtClean="0"/>
              <a:t>23/05/2025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938BC-D726-4065-1B12-6F50D1250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23984-A591-30EC-CADB-2B144791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0E61-8420-4089-BC09-3EE70D74DC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630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100D79-4E50-DA94-B176-8CF3B790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621ED-3DD2-F390-C0A3-4CC25CC04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969E8-2D52-E622-47F8-5D84E6D82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68B84-B6E7-44BF-8E6B-D368F1335A75}" type="datetimeFigureOut">
              <a:rPr lang="en-AU" smtClean="0"/>
              <a:t>23/05/2025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0A227-010F-4F03-43E2-9E7F04206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91418-AFE6-A92E-E210-D29F87CF4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740E61-8420-4089-BC09-3EE70D74DC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947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99DE4-731C-DEAF-89D6-8A26C4C3BB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Matching MNRS runtime with QSVT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CB09A-379F-2FAA-2DD7-4019360F5D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Sharan Krishnan</a:t>
            </a:r>
          </a:p>
        </p:txBody>
      </p:sp>
    </p:spTree>
    <p:extLst>
      <p:ext uri="{BB962C8B-B14F-4D97-AF65-F5344CB8AC3E}">
        <p14:creationId xmlns:p14="http://schemas.microsoft.com/office/powerpoint/2010/main" val="279999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FCA17-7646-7630-AF1A-FE16B450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476163-9B3B-B056-4B32-3C84B03387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645256"/>
              </p:ext>
            </p:extLst>
          </p:nvPr>
        </p:nvGraphicFramePr>
        <p:xfrm>
          <a:off x="838200" y="1825625"/>
          <a:ext cx="105156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0596535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88700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Proofs understood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9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Search Via Quantum Walk (MNRS algorithm)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82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Fixed Point Quantum Search with Optimal Number of Queries/</a:t>
                      </a:r>
                    </a:p>
                    <a:p>
                      <a:r>
                        <a:rPr lang="en-AU" dirty="0"/>
                        <a:t>Grand Unification of Quantum 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35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Counting on Chebyshev Polynomials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0909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9627E4-CAFA-3DC1-9A35-B308D06ACAA9}"/>
              </a:ext>
            </a:extLst>
          </p:cNvPr>
          <p:cNvSpPr txBox="1"/>
          <p:nvPr/>
        </p:nvSpPr>
        <p:spPr>
          <a:xfrm>
            <a:off x="914400" y="4109421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Mini research question: is there a QSVT algorithm that exactly matches the complexity of MNRS?</a:t>
            </a:r>
          </a:p>
          <a:p>
            <a:endParaRPr lang="en-AU" sz="2400" dirty="0"/>
          </a:p>
          <a:p>
            <a:r>
              <a:rPr lang="en-AU" sz="2400" dirty="0"/>
              <a:t>Relevance: I think the techniques explored in this simpler problem </a:t>
            </a:r>
            <a:r>
              <a:rPr lang="en-AU" sz="2400" i="1" dirty="0"/>
              <a:t>might</a:t>
            </a:r>
            <a:r>
              <a:rPr lang="en-AU" sz="2400" dirty="0"/>
              <a:t> be useful for speeding up the state-of-the-art search algorithms.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826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EDA6-FCDA-A802-408B-F96EB22E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Recap on MNRS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B78700-8CDD-23B3-2753-6814BB2B7B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AU" sz="1800" dirty="0"/>
                  <a:t>We have cost parameters</a:t>
                </a:r>
              </a:p>
              <a:p>
                <a:pPr lvl="1"/>
                <a:r>
                  <a:rPr lang="en-AU" sz="1600" dirty="0"/>
                  <a:t>S: cost of preparing the initial state </a:t>
                </a:r>
                <a14:m>
                  <m:oMath xmlns:m="http://schemas.openxmlformats.org/officeDocument/2006/math"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AU" sz="16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1600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AU" sz="1600" dirty="0"/>
                  <a:t>: cost of invoking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AU" sz="1600" dirty="0"/>
                  <a:t> which checks if the current state is marked.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AU" sz="1600" dirty="0"/>
                  <a:t>: cost of invoking the walk operator </a:t>
                </a:r>
                <a14:m>
                  <m:oMath xmlns:m="http://schemas.openxmlformats.org/officeDocument/2006/math"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1600" dirty="0"/>
                  <a:t> (where </a:t>
                </a:r>
                <a14:m>
                  <m:oMath xmlns:m="http://schemas.openxmlformats.org/officeDocument/2006/math">
                    <m:r>
                      <a:rPr lang="en-AU" sz="16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AU" sz="1600" dirty="0"/>
                  <a:t> is an eigenvector).</a:t>
                </a:r>
              </a:p>
              <a:p>
                <a:pPr marL="0" indent="0">
                  <a:buNone/>
                </a:pPr>
                <a:r>
                  <a:rPr lang="en-AU" sz="1800" dirty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AU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AU" sz="1800" b="0" i="0" smtClean="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  <m:sub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||=</m:t>
                    </m:r>
                    <m:rad>
                      <m:radPr>
                        <m:degHide m:val="on"/>
                        <m:ctrlPr>
                          <a:rPr lang="en-AU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rad>
                  </m:oMath>
                </a14:m>
                <a:r>
                  <a:rPr lang="en-AU" sz="1800" dirty="0"/>
                  <a:t>.</a:t>
                </a:r>
              </a:p>
              <a:p>
                <a:pPr marL="0" indent="0">
                  <a:buNone/>
                </a:pPr>
                <a:endParaRPr lang="en-AU" sz="1800" dirty="0"/>
              </a:p>
              <a:p>
                <a:pPr marL="0" indent="0">
                  <a:buNone/>
                </a:pPr>
                <a:r>
                  <a:rPr lang="en-AU" sz="1800" dirty="0"/>
                  <a:t>At the core of the algorithm is the circuit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1800" dirty="0"/>
                  <a:t> which prepares an approximate reflection around </a:t>
                </a:r>
                <a14:m>
                  <m:oMath xmlns:m="http://schemas.openxmlformats.org/officeDocument/2006/math">
                    <m:r>
                      <a:rPr lang="en-AU" sz="1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AU" sz="1800" dirty="0"/>
                  <a:t> satisfying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AU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AU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AU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AU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ctrlPr>
                                <a:rPr lang="en-AU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AU" sz="1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sz="1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AU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8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a:rPr lang="en-AU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AU" sz="1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AU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⟩||≤</m:t>
                      </m:r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AU" sz="1800" dirty="0"/>
              </a:p>
              <a:p>
                <a:pPr marL="0" indent="0">
                  <a:buNone/>
                </a:pPr>
                <a:r>
                  <a:rPr lang="en-AU" sz="1800" dirty="0"/>
                  <a:t>And which can be prepared in time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AU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AU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rad>
                          </m:den>
                        </m:f>
                        <m:func>
                          <m:funcPr>
                            <m:ctrlP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1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AU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den>
                            </m:f>
                          </m:e>
                        </m:func>
                        <m:r>
                          <m:rPr>
                            <m:sty m:val="p"/>
                          </m:rPr>
                          <a:rPr lang="en-AU" sz="18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d>
                  </m:oMath>
                </a14:m>
                <a:r>
                  <a:rPr lang="en-AU" sz="1800" dirty="0"/>
                  <a:t> where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AU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rad>
                  </m:oMath>
                </a14:m>
                <a:r>
                  <a:rPr lang="en-AU" sz="1800" dirty="0"/>
                  <a:t> is the phase gap of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1800" dirty="0"/>
                  <a:t>. </a:t>
                </a:r>
              </a:p>
              <a:p>
                <a:pPr marL="0" indent="0">
                  <a:buNone/>
                </a:pPr>
                <a:endParaRPr lang="en-AU" sz="1800" dirty="0"/>
              </a:p>
              <a:p>
                <a:pPr marL="0" indent="0">
                  <a:buNone/>
                </a:pPr>
                <a:r>
                  <a:rPr lang="en-AU" sz="1800" dirty="0"/>
                  <a:t>By building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AU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rad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1800" dirty="0"/>
                  <a:t>, the give a correct algorithm for finding a marked vertex with high probability in time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AU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sz="18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AU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sz="1800" b="0" i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1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AU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AU" sz="18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ctrlPr>
                                <a:rPr lang="en-AU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AU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AU" sz="1800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</m:rad>
                                </m:den>
                              </m:f>
                              <m:func>
                                <m:funcPr>
                                  <m:ctrlPr>
                                    <a:rPr lang="en-AU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AU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AU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AU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AU" sz="1800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a:rPr lang="en-AU" sz="18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AU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B78700-8CDD-23B3-2753-6814BB2B7B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127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717B-22F4-EA83-200F-F3D34853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Improved Recursive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C4AE88-8DBE-B154-0845-DFD11F5B0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21" y="1413237"/>
            <a:ext cx="10627479" cy="31493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6CC63C-1A28-0446-1A8E-0D675C8979C8}"/>
                  </a:ext>
                </a:extLst>
              </p:cNvPr>
              <p:cNvSpPr txBox="1"/>
              <p:nvPr/>
            </p:nvSpPr>
            <p:spPr>
              <a:xfrm>
                <a:off x="754290" y="4729471"/>
                <a:ext cx="10571539" cy="214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Here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AU" sz="2000" dirty="0"/>
                  <a:t> is a precision parameter. The algorithm has complexity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AU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AU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rad>
                          </m:den>
                        </m:f>
                        <m:func>
                          <m:func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AU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AU" sz="20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den>
                            </m:f>
                          </m:e>
                        </m:func>
                        <m:r>
                          <m:rPr>
                            <m:sty m:val="p"/>
                          </m:rPr>
                          <a:rPr lang="en-AU" sz="2000" b="0" i="0" smtClean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AU" sz="20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</m:oMath>
                </a14:m>
                <a:r>
                  <a:rPr lang="en-AU" sz="2000" dirty="0"/>
                  <a:t> where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sz="2000" dirty="0"/>
                  <a:t> is the total number of iterations. Choosing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fName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func>
                          <m:func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000" b="0" i="0" smtClean="0">
                                <a:latin typeface="Cambria Math" panose="02040503050406030204" pitchFamily="18" charset="0"/>
                              </a:rPr>
                              <m:t>arcsin</m:t>
                            </m:r>
                          </m:fName>
                          <m:e>
                            <m:rad>
                              <m:radPr>
                                <m:degHide m:val="on"/>
                                <m:ctrlPr>
                                  <a:rPr lang="en-AU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AU" sz="2000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rad>
                          </m:e>
                        </m:func>
                      </m:e>
                    </m:func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AU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AU" sz="2000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rad>
                          </m:den>
                        </m:f>
                      </m:e>
                    </m:func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AU" sz="2000" dirty="0"/>
                  <a:t> gives a complexity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sz="2000" b="0" i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</m:rad>
                                </m:den>
                              </m:f>
                              <m:func>
                                <m:funcPr>
                                  <m:ctrlP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6CC63C-1A28-0446-1A8E-0D675C897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90" y="4729471"/>
                <a:ext cx="10571539" cy="2149948"/>
              </a:xfrm>
              <a:prstGeom prst="rect">
                <a:avLst/>
              </a:prstGeom>
              <a:blipFill>
                <a:blip r:embed="rId3"/>
                <a:stretch>
                  <a:fillRect l="-6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96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FD3F-0186-F71D-65B0-E7E87D83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Proof sketch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219835-85F2-7174-5EE0-317C8EAFAD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AU" dirty="0"/>
                  <a:t>Denote the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AU" dirty="0" err="1"/>
                  <a:t>th</a:t>
                </a:r>
                <a:r>
                  <a:rPr lang="en-AU" dirty="0"/>
                  <a:t> level recursion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/>
                  <a:t>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AU" i="1">
                          <a:latin typeface="Cambria Math" panose="02040503050406030204" pitchFamily="18" charset="0"/>
                        </a:rPr>
                        <m:t>𝑈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If the state of the system after the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AU" dirty="0" err="1"/>
                  <a:t>th</a:t>
                </a:r>
                <a:r>
                  <a:rPr lang="en-AU" dirty="0"/>
                  <a:t> recursion is </a:t>
                </a:r>
                <a14:m>
                  <m:oMath xmlns:m="http://schemas.openxmlformats.org/officeDocument/2006/math">
                    <m:r>
                      <a:rPr lang="en-AU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AU" dirty="0"/>
                  <a:t> then from initial state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⟩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AU" sz="1800" dirty="0"/>
              </a:p>
              <a:p>
                <a:pPr marL="0" indent="0">
                  <a:buNone/>
                </a:pPr>
                <a:r>
                  <a:rPr lang="en-AU" dirty="0"/>
                  <a:t>If we were able to exactly implement a reflection around each 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AU" dirty="0"/>
                  <a:t> then we can show that quite easily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Where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i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rad>
                  </m:oMath>
                </a14:m>
                <a:r>
                  <a:rPr lang="en-AU" dirty="0"/>
                  <a:t>. The remainder of the proof is dedicated to showing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acc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A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AU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219835-85F2-7174-5EE0-317C8EAFAD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92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FCF3-6996-5FF3-BA17-933D7BC0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Fixed-Point Oblivious Amplitude Amplification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59D2A-DB34-7AED-2BAA-17D081BD9E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AU" sz="1600" dirty="0"/>
                  <a:t>Fixed point amplitude amplification solves the Souffle problem, where iterating too much causes the initial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AU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AU" sz="1600" dirty="0"/>
                  <a:t> to “overcook” and go from having high overlap with the target </a:t>
                </a:r>
                <a14:m>
                  <m:oMath xmlns:m="http://schemas.openxmlformats.org/officeDocument/2006/math"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AU" sz="1600" dirty="0"/>
                  <a:t> to little overlap.</a:t>
                </a:r>
              </a:p>
              <a:p>
                <a:pPr marL="0" indent="0">
                  <a:buNone/>
                </a:pPr>
                <a:endParaRPr lang="en-AU" sz="1600" dirty="0"/>
              </a:p>
              <a:p>
                <a:pPr marL="0" indent="0">
                  <a:buNone/>
                </a:pPr>
                <a:r>
                  <a:rPr lang="en-AU" sz="1600" dirty="0"/>
                  <a:t>Yoder, Low and Chuang devise a circuit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AU" sz="1600" dirty="0"/>
                  <a:t> which has query complexity </a:t>
                </a:r>
                <a14:m>
                  <m:oMath xmlns:m="http://schemas.openxmlformats.org/officeDocument/2006/math"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AU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AU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AU" sz="16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AU" sz="16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AU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AU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AU" sz="1600" dirty="0"/>
                  <a:t> (which is optimal) such that 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AU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p>
                          <m:sSupPr>
                            <m:ctrlPr>
                              <a:rPr lang="en-AU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AU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AU" sz="1600" dirty="0"/>
                  <a:t> has high overlap with </a:t>
                </a:r>
                <a14:m>
                  <m:oMath xmlns:m="http://schemas.openxmlformats.org/officeDocument/2006/math"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AU" sz="1600" dirty="0"/>
                  <a:t>.</a:t>
                </a:r>
              </a:p>
              <a:p>
                <a:pPr marL="0" indent="0">
                  <a:buNone/>
                </a:pPr>
                <a:endParaRPr lang="en-AU" sz="1600" dirty="0"/>
              </a:p>
              <a:p>
                <a:pPr marL="0" indent="0">
                  <a:buNone/>
                </a:pPr>
                <a:r>
                  <a:rPr lang="en-AU" sz="1600" dirty="0"/>
                  <a:t>They build generalised Grover reflection operators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−(1−</m:t>
                      </m:r>
                      <m:sSup>
                        <m:sSupPr>
                          <m:ctrlPr>
                            <a:rPr lang="en-AU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)|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AU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−(1−</m:t>
                      </m:r>
                      <m:sSup>
                        <m:sSupPr>
                          <m:ctrlPr>
                            <a:rPr lang="en-AU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)|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AU" sz="1600" dirty="0"/>
              </a:p>
              <a:p>
                <a:pPr marL="0" indent="0">
                  <a:buNone/>
                </a:pPr>
                <a:r>
                  <a:rPr lang="en-AU" sz="1600" dirty="0"/>
                  <a:t>Defining </a:t>
                </a:r>
                <a14:m>
                  <m:oMath xmlns:m="http://schemas.openxmlformats.org/officeDocument/2006/math"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AU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AU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AU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AU" sz="1600" dirty="0"/>
                  <a:t>, the algorithm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AU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AU" sz="1600" dirty="0"/>
              </a:p>
              <a:p>
                <a:pPr marL="0" indent="0">
                  <a:buNone/>
                </a:pPr>
                <a:r>
                  <a:rPr lang="en-AU" sz="1600" dirty="0"/>
                  <a:t>They show that for specific </a:t>
                </a:r>
                <a:r>
                  <a:rPr lang="en-AU" sz="1600" i="1" dirty="0"/>
                  <a:t>closed-form </a:t>
                </a:r>
                <a:r>
                  <a:rPr lang="en-AU" sz="1600" dirty="0"/>
                  <a:t>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AU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1600" dirty="0"/>
                  <a:t> we get the state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AU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AU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AU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AU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AU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AU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AU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p>
                        <m:sSupPr>
                          <m:ctrlPr>
                            <a:rPr lang="en-AU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f>
                                    <m:fPr>
                                      <m:ctrlPr>
                                        <a:rPr lang="en-AU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AU" sz="16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sub>
                              </m:sSub>
                              <m:d>
                                <m:dPr>
                                  <m:ctrlPr>
                                    <a:rPr lang="en-AU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AU" sz="1600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AU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AU" sz="16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AU" sz="16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≥1−</m:t>
                      </m:r>
                      <m:sSup>
                        <m:sSupPr>
                          <m:ctrlPr>
                            <a:rPr lang="en-AU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59D2A-DB34-7AED-2BAA-17D081BD9E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980" r="-464" b="-53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78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A785-8D9B-9C5A-9A00-7729C2400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Proof sketch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78257C-2892-0E42-FE33-8594E0F22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AU" dirty="0"/>
                  <a:t>Using the fact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func>
                          <m:func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func>
                  </m:oMath>
                </a14:m>
                <a:r>
                  <a:rPr lang="en-AU" dirty="0"/>
                  <a:t>, we know that if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78257C-2892-0E42-FE33-8594E0F22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224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530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Matching MNRS runtime with QSVT</vt:lpstr>
      <vt:lpstr>Outline</vt:lpstr>
      <vt:lpstr>Recap on MNRS</vt:lpstr>
      <vt:lpstr>Improved Recursive Algorithm</vt:lpstr>
      <vt:lpstr>Proof sketch</vt:lpstr>
      <vt:lpstr>Fixed-Point Oblivious Amplitude Amplification</vt:lpstr>
      <vt:lpstr>Proof sketch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Sharan Krishnan</dc:creator>
  <cp:lastModifiedBy>Sharan Krishnan</cp:lastModifiedBy>
  <cp:revision>1</cp:revision>
  <dcterms:created xsi:type="dcterms:W3CDTF">2025-05-23T02:46:18Z</dcterms:created>
  <dcterms:modified xsi:type="dcterms:W3CDTF">2025-05-23T06:22:04Z</dcterms:modified>
</cp:coreProperties>
</file>