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68" r:id="rId14"/>
    <p:sldId id="270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7F4010-3A55-4A76-85A8-D4477766A969}" v="4134" dt="2025-06-29T08:37:30.3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710" autoAdjust="0"/>
  </p:normalViewPr>
  <p:slideViewPr>
    <p:cSldViewPr snapToGrid="0">
      <p:cViewPr varScale="1">
        <p:scale>
          <a:sx n="71" d="100"/>
          <a:sy n="71" d="100"/>
        </p:scale>
        <p:origin x="1066" y="283"/>
      </p:cViewPr>
      <p:guideLst/>
    </p:cSldViewPr>
  </p:slideViewPr>
  <p:outlineViewPr>
    <p:cViewPr>
      <p:scale>
        <a:sx n="33" d="100"/>
        <a:sy n="33" d="100"/>
      </p:scale>
      <p:origin x="0" y="-1002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an Krishnan" userId="d960a99d961c8714" providerId="LiveId" clId="{E67F4010-3A55-4A76-85A8-D4477766A969}"/>
    <pc:docChg chg="undo custSel addSld delSld modSld">
      <pc:chgData name="Sharan Krishnan" userId="d960a99d961c8714" providerId="LiveId" clId="{E67F4010-3A55-4A76-85A8-D4477766A969}" dt="2025-06-29T08:37:30.650" v="4819" actId="27636"/>
      <pc:docMkLst>
        <pc:docMk/>
      </pc:docMkLst>
      <pc:sldChg chg="modSp mod">
        <pc:chgData name="Sharan Krishnan" userId="d960a99d961c8714" providerId="LiveId" clId="{E67F4010-3A55-4A76-85A8-D4477766A969}" dt="2025-06-29T02:37:44.838" v="402" actId="20577"/>
        <pc:sldMkLst>
          <pc:docMk/>
          <pc:sldMk cId="118838393" sldId="265"/>
        </pc:sldMkLst>
        <pc:spChg chg="mod">
          <ac:chgData name="Sharan Krishnan" userId="d960a99d961c8714" providerId="LiveId" clId="{E67F4010-3A55-4A76-85A8-D4477766A969}" dt="2025-06-29T02:37:44.838" v="402" actId="20577"/>
          <ac:spMkLst>
            <pc:docMk/>
            <pc:sldMk cId="118838393" sldId="265"/>
            <ac:spMk id="2" creationId="{08910F39-14F0-EDBC-75EC-B88F567F4D83}"/>
          </ac:spMkLst>
        </pc:spChg>
        <pc:spChg chg="mod">
          <ac:chgData name="Sharan Krishnan" userId="d960a99d961c8714" providerId="LiveId" clId="{E67F4010-3A55-4A76-85A8-D4477766A969}" dt="2025-06-29T02:24:19.285" v="396" actId="20577"/>
          <ac:spMkLst>
            <pc:docMk/>
            <pc:sldMk cId="118838393" sldId="265"/>
            <ac:spMk id="3" creationId="{1BBD70D2-9350-BBA5-5CF2-C024B6232487}"/>
          </ac:spMkLst>
        </pc:spChg>
      </pc:sldChg>
      <pc:sldChg chg="modSp del mod">
        <pc:chgData name="Sharan Krishnan" userId="d960a99d961c8714" providerId="LiveId" clId="{E67F4010-3A55-4A76-85A8-D4477766A969}" dt="2025-06-29T02:37:16.072" v="397" actId="2696"/>
        <pc:sldMkLst>
          <pc:docMk/>
          <pc:sldMk cId="1076957170" sldId="266"/>
        </pc:sldMkLst>
        <pc:spChg chg="mod">
          <ac:chgData name="Sharan Krishnan" userId="d960a99d961c8714" providerId="LiveId" clId="{E67F4010-3A55-4A76-85A8-D4477766A969}" dt="2025-06-29T02:01:30.337" v="70" actId="20577"/>
          <ac:spMkLst>
            <pc:docMk/>
            <pc:sldMk cId="1076957170" sldId="266"/>
            <ac:spMk id="3" creationId="{32340A6E-9210-0A16-28DB-B9C34A6776BF}"/>
          </ac:spMkLst>
        </pc:spChg>
      </pc:sldChg>
      <pc:sldChg chg="modSp add mod">
        <pc:chgData name="Sharan Krishnan" userId="d960a99d961c8714" providerId="LiveId" clId="{E67F4010-3A55-4A76-85A8-D4477766A969}" dt="2025-06-29T05:24:25.591" v="4807" actId="20577"/>
        <pc:sldMkLst>
          <pc:docMk/>
          <pc:sldMk cId="1371802911" sldId="266"/>
        </pc:sldMkLst>
        <pc:spChg chg="mod">
          <ac:chgData name="Sharan Krishnan" userId="d960a99d961c8714" providerId="LiveId" clId="{E67F4010-3A55-4A76-85A8-D4477766A969}" dt="2025-06-29T02:37:20.481" v="400" actId="20577"/>
          <ac:spMkLst>
            <pc:docMk/>
            <pc:sldMk cId="1371802911" sldId="266"/>
            <ac:spMk id="2" creationId="{B98070C8-21AE-6081-C126-C787CB74781B}"/>
          </ac:spMkLst>
        </pc:spChg>
        <pc:spChg chg="mod">
          <ac:chgData name="Sharan Krishnan" userId="d960a99d961c8714" providerId="LiveId" clId="{E67F4010-3A55-4A76-85A8-D4477766A969}" dt="2025-06-29T05:24:25.591" v="4807" actId="20577"/>
          <ac:spMkLst>
            <pc:docMk/>
            <pc:sldMk cId="1371802911" sldId="266"/>
            <ac:spMk id="3" creationId="{32340A6E-9210-0A16-28DB-B9C34A6776BF}"/>
          </ac:spMkLst>
        </pc:spChg>
      </pc:sldChg>
      <pc:sldChg chg="modSp new mod">
        <pc:chgData name="Sharan Krishnan" userId="d960a99d961c8714" providerId="LiveId" clId="{E67F4010-3A55-4A76-85A8-D4477766A969}" dt="2025-06-29T05:11:43.639" v="4769" actId="20577"/>
        <pc:sldMkLst>
          <pc:docMk/>
          <pc:sldMk cId="1039745018" sldId="267"/>
        </pc:sldMkLst>
        <pc:spChg chg="mod">
          <ac:chgData name="Sharan Krishnan" userId="d960a99d961c8714" providerId="LiveId" clId="{E67F4010-3A55-4A76-85A8-D4477766A969}" dt="2025-06-29T02:59:40.776" v="1629" actId="20577"/>
          <ac:spMkLst>
            <pc:docMk/>
            <pc:sldMk cId="1039745018" sldId="267"/>
            <ac:spMk id="2" creationId="{1B451B53-E581-AED8-0941-9725292C5009}"/>
          </ac:spMkLst>
        </pc:spChg>
        <pc:spChg chg="mod">
          <ac:chgData name="Sharan Krishnan" userId="d960a99d961c8714" providerId="LiveId" clId="{E67F4010-3A55-4A76-85A8-D4477766A969}" dt="2025-06-29T05:11:43.639" v="4769" actId="20577"/>
          <ac:spMkLst>
            <pc:docMk/>
            <pc:sldMk cId="1039745018" sldId="267"/>
            <ac:spMk id="3" creationId="{F1E2B653-4774-69D7-1635-74E017D899D8}"/>
          </ac:spMkLst>
        </pc:spChg>
      </pc:sldChg>
      <pc:sldChg chg="modSp new mod">
        <pc:chgData name="Sharan Krishnan" userId="d960a99d961c8714" providerId="LiveId" clId="{E67F4010-3A55-4A76-85A8-D4477766A969}" dt="2025-06-29T08:35:55.373" v="4811" actId="20577"/>
        <pc:sldMkLst>
          <pc:docMk/>
          <pc:sldMk cId="860596874" sldId="268"/>
        </pc:sldMkLst>
        <pc:spChg chg="mod">
          <ac:chgData name="Sharan Krishnan" userId="d960a99d961c8714" providerId="LiveId" clId="{E67F4010-3A55-4A76-85A8-D4477766A969}" dt="2025-06-29T03:00:52.559" v="1671" actId="14100"/>
          <ac:spMkLst>
            <pc:docMk/>
            <pc:sldMk cId="860596874" sldId="268"/>
            <ac:spMk id="2" creationId="{B002E156-C781-905E-E9B5-77F6EF5B672A}"/>
          </ac:spMkLst>
        </pc:spChg>
        <pc:spChg chg="mod">
          <ac:chgData name="Sharan Krishnan" userId="d960a99d961c8714" providerId="LiveId" clId="{E67F4010-3A55-4A76-85A8-D4477766A969}" dt="2025-06-29T08:35:55.373" v="4811" actId="20577"/>
          <ac:spMkLst>
            <pc:docMk/>
            <pc:sldMk cId="860596874" sldId="268"/>
            <ac:spMk id="3" creationId="{E18269B7-D374-8FE3-6452-D7261A8E04AC}"/>
          </ac:spMkLst>
        </pc:spChg>
      </pc:sldChg>
      <pc:sldChg chg="modSp new mod">
        <pc:chgData name="Sharan Krishnan" userId="d960a99d961c8714" providerId="LiveId" clId="{E67F4010-3A55-4A76-85A8-D4477766A969}" dt="2025-06-29T05:15:55.069" v="4783" actId="20577"/>
        <pc:sldMkLst>
          <pc:docMk/>
          <pc:sldMk cId="3490998242" sldId="269"/>
        </pc:sldMkLst>
        <pc:spChg chg="mod">
          <ac:chgData name="Sharan Krishnan" userId="d960a99d961c8714" providerId="LiveId" clId="{E67F4010-3A55-4A76-85A8-D4477766A969}" dt="2025-06-29T03:20:39.028" v="2516" actId="27636"/>
          <ac:spMkLst>
            <pc:docMk/>
            <pc:sldMk cId="3490998242" sldId="269"/>
            <ac:spMk id="2" creationId="{042FD5ED-2FEF-0F77-AFFB-4D115A7D8348}"/>
          </ac:spMkLst>
        </pc:spChg>
        <pc:spChg chg="mod">
          <ac:chgData name="Sharan Krishnan" userId="d960a99d961c8714" providerId="LiveId" clId="{E67F4010-3A55-4A76-85A8-D4477766A969}" dt="2025-06-29T05:15:55.069" v="4783" actId="20577"/>
          <ac:spMkLst>
            <pc:docMk/>
            <pc:sldMk cId="3490998242" sldId="269"/>
            <ac:spMk id="3" creationId="{D826246A-71D4-C801-2F04-2935CE2CAE6F}"/>
          </ac:spMkLst>
        </pc:spChg>
      </pc:sldChg>
      <pc:sldChg chg="modSp new mod">
        <pc:chgData name="Sharan Krishnan" userId="d960a99d961c8714" providerId="LiveId" clId="{E67F4010-3A55-4A76-85A8-D4477766A969}" dt="2025-06-29T08:37:30.650" v="4819" actId="27636"/>
        <pc:sldMkLst>
          <pc:docMk/>
          <pc:sldMk cId="1011922282" sldId="270"/>
        </pc:sldMkLst>
        <pc:spChg chg="mod">
          <ac:chgData name="Sharan Krishnan" userId="d960a99d961c8714" providerId="LiveId" clId="{E67F4010-3A55-4A76-85A8-D4477766A969}" dt="2025-06-29T03:47:28.665" v="3964" actId="27636"/>
          <ac:spMkLst>
            <pc:docMk/>
            <pc:sldMk cId="1011922282" sldId="270"/>
            <ac:spMk id="2" creationId="{2AEAEADC-C320-048D-9832-BBC5E2FAD578}"/>
          </ac:spMkLst>
        </pc:spChg>
        <pc:spChg chg="mod">
          <ac:chgData name="Sharan Krishnan" userId="d960a99d961c8714" providerId="LiveId" clId="{E67F4010-3A55-4A76-85A8-D4477766A969}" dt="2025-06-29T08:37:30.650" v="4819" actId="27636"/>
          <ac:spMkLst>
            <pc:docMk/>
            <pc:sldMk cId="1011922282" sldId="270"/>
            <ac:spMk id="3" creationId="{25E800DA-B6CD-8FD5-E0C6-899482D6CE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76B88D-F15D-4BE3-BEF6-B6072E6F6DD9}" type="datetimeFigureOut">
              <a:rPr lang="en-AU" smtClean="0"/>
              <a:t>29/06/2025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86E1-C7AF-4833-B05A-6ADBAF0E8A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323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386E1-C7AF-4833-B05A-6ADBAF0E8AA6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1601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2D14-8613-4114-AEFB-379193E1A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8FF62-C95B-E8FB-5621-E0CBBE007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5120A-4135-7B7A-0DD6-332E9D5E4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FAEE-F8D7-D54D-8785-99D0C0B275F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DD356-15DC-08E8-58A4-58DD4B9F7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DED71-7749-210E-72E4-3F28A2D8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F3AF-6A22-D640-AD2F-FC023960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61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45859-8800-DA93-9D4A-58F629250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43864-7158-EBF7-9DCF-3E3AE852E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1CEA4-E772-18CC-E3E6-0D33A0E7B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FAEE-F8D7-D54D-8785-99D0C0B275F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13F67-6CAD-F89B-1B48-1ABC04DE0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C83FF-7CFB-7A22-C68B-D2BF674B5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F3AF-6A22-D640-AD2F-FC023960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9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67E227-0CC0-587C-24D5-AA12E76D2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8D319-2056-69B7-B97F-7150F7149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081E9-859D-4366-58EE-4E8B621DC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FAEE-F8D7-D54D-8785-99D0C0B275F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DBD0D-9B05-5721-F6B1-C75BBB9A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835AF-8E11-3D25-FFED-6D327EA5F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F3AF-6A22-D640-AD2F-FC023960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6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A6F23-D35D-CEB3-78DE-EA2C7FE33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9A2FD-5445-B4BD-9953-5FF23B96D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97D18-230D-7E0A-8342-14379237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FAEE-F8D7-D54D-8785-99D0C0B275F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95840-33EA-F30B-06D9-DBE5D055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B14A2-FBE9-96B5-30F0-C3B64CB1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F3AF-6A22-D640-AD2F-FC023960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5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BEB1B-5AF5-5BA7-BEE1-6F0EE56FE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73DEF-8155-41A3-9853-3AAD95A67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B060B-7D58-07AB-DF64-54F8B2B62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FAEE-F8D7-D54D-8785-99D0C0B275F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28E68-BA91-E7C9-9AA8-64FD6BCC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5C5BA-DD69-931E-7063-523A3127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F3AF-6A22-D640-AD2F-FC023960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7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365C3-EDCE-97CE-A249-867C35C3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9EA58-E044-0DAD-2DCD-2D3DA2F66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8DCA9-7040-4D7B-B4A5-C839BD201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2B179-1898-8300-71A1-EF68961D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FAEE-F8D7-D54D-8785-99D0C0B275F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B377C-0A7F-0C6C-16D5-41E429BC3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C7D1A-F4DD-0A60-D37F-079C4699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F3AF-6A22-D640-AD2F-FC023960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3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7E961-29FD-BBC3-CEE2-A3535228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D4453-133B-5489-EFB0-5C8434DD5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C19B9-77A1-C9F9-BE74-B551BE008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320FA-314C-EFAE-3AC5-8F35433D8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D8E342-1EE7-10CF-A283-DAC38A245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69BA44-453C-96BD-BF8F-64A4DBAAB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FAEE-F8D7-D54D-8785-99D0C0B275F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D98E1D-C24D-43DF-37C9-02F583C38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FB29A-4BD1-BBB5-C015-F0C91328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F3AF-6A22-D640-AD2F-FC023960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0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3C192-D6C1-2464-F9AB-7BB02D7D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3B00DE-1D72-6401-5168-56F411B8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FAEE-F8D7-D54D-8785-99D0C0B275F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01416-A201-6051-CE63-675663A05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84571-A99A-BBB0-60DC-018481F2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F3AF-6A22-D640-AD2F-FC023960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2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CD4662-57AD-07AD-4ECE-B7319E9E7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FAEE-F8D7-D54D-8785-99D0C0B275F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1FD65-1063-FC6C-85D7-F4659E38C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CAC7D-A74B-1253-BB38-100082FE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F3AF-6A22-D640-AD2F-FC023960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8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6E658-8C12-5DAA-6A48-B10EDAA86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9C4E6-3D2B-CC2B-AC7A-072A4EA66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D1C72-5980-2525-A9CF-8F8D17389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2B20D-574F-79CD-BB91-741BFE277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FAEE-F8D7-D54D-8785-99D0C0B275F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A010C-1320-6ED9-99E4-4D0D92785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2CC5F-8964-1D30-DDD3-7C39C80A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F3AF-6A22-D640-AD2F-FC023960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3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D174-E1AD-1B20-D5C5-1192CD82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35BC50-5D7B-9B06-D269-6A9F789E6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40C6C-A720-913D-6182-CEE15B753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8A502-9A74-00C0-8B31-FC0F8DA66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FAEE-F8D7-D54D-8785-99D0C0B275F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3B80D-150B-1614-D1C3-CCA15888D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ADB82-D1D3-C8E9-55CB-AB08D657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EF3AF-6A22-D640-AD2F-FC023960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5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61969B-C9B8-F694-2643-53A362F93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29512-5929-0242-C412-C13573E56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50ED-11C7-594C-9869-0EE546C50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64FAEE-F8D7-D54D-8785-99D0C0B275F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784B3-B28F-38E1-6107-AF4D57241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5605A-6818-DD66-762C-852DC91E2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8EF3AF-6A22-D640-AD2F-FC023960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6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46A01-C705-CBAE-7D23-5BC35D4A18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Recursive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3B4A5-049F-781D-39AC-CC70B6DD6A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Sharan Krishnan</a:t>
            </a:r>
          </a:p>
        </p:txBody>
      </p:sp>
    </p:spTree>
    <p:extLst>
      <p:ext uri="{BB962C8B-B14F-4D97-AF65-F5344CB8AC3E}">
        <p14:creationId xmlns:p14="http://schemas.microsoft.com/office/powerpoint/2010/main" val="2058292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70C8-21AE-6081-C126-C787CB747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Complication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340A6E-9210-0A16-28DB-B9C34A6776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To implement fixed point search, we would actually like to implement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</m:oMath>
                </a14:m>
                <a:r>
                  <a:rPr lang="en-US" dirty="0"/>
                  <a:t>. The recursive algorithm would therefore look like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But now we no longer have full control over the sequence of implemented like in QSVT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repeats.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340A6E-9210-0A16-28DB-B9C34A6776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802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1B53-E581-AED8-0941-9725292C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4729"/>
          </a:xfrm>
        </p:spPr>
        <p:txBody>
          <a:bodyPr>
            <a:normAutofit fontScale="90000"/>
          </a:bodyPr>
          <a:lstStyle/>
          <a:p>
            <a:r>
              <a:rPr lang="en-AU" dirty="0"/>
              <a:t>Solution: YLC FP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E2B653-4774-69D7-1635-74E017D899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49854"/>
                <a:ext cx="10515600" cy="53271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/>
                  <a:t>Suppose we have access to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A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acc>
                  </m:oMath>
                </a14:m>
                <a:r>
                  <a:rPr lang="en-AU" dirty="0"/>
                  <a:t> such that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AU" dirty="0"/>
                  <a:t> maps between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span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⟩,|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⊥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⟩)</m:t>
                    </m:r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span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⟩"/>
                        <m:ctrlPr>
                          <a:rPr lang="en-AU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,|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⊥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⟩)</m:t>
                    </m:r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acc>
                      </m:e>
                      <m:sub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en-AU" dirty="0"/>
                  <a:t> implements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AU" dirty="0"/>
                  <a:t> rotations in the two bases, respectively. Moreover, let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  <m:d>
                          <m:dPr>
                            <m:begChr m:val="|"/>
                            <m:endChr m:val="|"/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⟨"/>
                        <m:endChr m:val="⟩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Recall that for any choice of error tolerance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AU" dirty="0"/>
                  <a:t> and any sequence length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AU" dirty="0"/>
                  <a:t>, YLC show that there exists phases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/>
                  <a:t>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AU" dirty="0"/>
                  <a:t> such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sSub>
                                <m:sSub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AU" b="0" i="0" smtClean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AU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AU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Π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AU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AU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d>
                        <m:dPr>
                          <m:begChr m:val="|"/>
                          <m:endChr m:val="⟩"/>
                          <m:ctrlPr>
                            <a:rPr lang="en-AU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Where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AU" dirty="0"/>
                  <a:t> and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f>
                                  <m:f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sub>
                            </m:sSub>
                            <m:d>
                              <m:d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E2B653-4774-69D7-1635-74E017D899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49854"/>
                <a:ext cx="10515600" cy="5327109"/>
              </a:xfrm>
              <a:blipFill>
                <a:blip r:embed="rId2"/>
                <a:stretch>
                  <a:fillRect l="-1217" t="-1716" r="-12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974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D5ED-2FEF-0F77-AFFB-4D115A7D8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0033"/>
          </a:xfrm>
        </p:spPr>
        <p:txBody>
          <a:bodyPr>
            <a:normAutofit fontScale="90000"/>
          </a:bodyPr>
          <a:lstStyle/>
          <a:p>
            <a:r>
              <a:rPr lang="en-AU" dirty="0"/>
              <a:t>Solution: YLC FP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26246A-71D4-C801-2F04-2935CE2CAE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25158"/>
                <a:ext cx="10515600" cy="52518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AU" dirty="0"/>
                  <a:t>Now choose two sequences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dirty="0"/>
                  <a:t> an error tolerance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dirty="0"/>
                  <a:t> and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f>
                          <m:f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sub>
                    </m:sSub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f>
                                    <m:f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sub>
                              </m:sSub>
                              <m:d>
                                <m:d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f>
                                        <m:fPr>
                                          <m:ctrlP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f>
                                    <m:f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sub>
                              </m:sSub>
                              <m:d>
                                <m:d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f>
                                    <m:f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sub>
                              </m:sSub>
                              <m:sSup>
                                <m:sSup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f>
                                        <m:f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f>
                                            <m:f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  <m:t>𝐿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AU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𝜖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</m:d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Use the fact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to get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f>
                                    <m:f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sub>
                              </m:sSub>
                              <m:d>
                                <m:d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26246A-71D4-C801-2F04-2935CE2CAE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25158"/>
                <a:ext cx="10515600" cy="5251805"/>
              </a:xfrm>
              <a:blipFill>
                <a:blip r:embed="rId2"/>
                <a:stretch>
                  <a:fillRect l="-1217" t="-2091" r="-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0998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E156-C781-905E-E9B5-77F6EF5B6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882"/>
          </a:xfrm>
        </p:spPr>
        <p:txBody>
          <a:bodyPr/>
          <a:lstStyle/>
          <a:p>
            <a:r>
              <a:rPr lang="en-AU" dirty="0"/>
              <a:t>Solution: YLC FP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8269B7-D374-8FE3-6452-D7261A8E04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8946"/>
                <a:ext cx="10515600" cy="519801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AU" dirty="0"/>
                  <a:t>Assume</a:t>
                </a:r>
                <a:endParaRPr lang="en-AU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rad>
                      <m:d>
                        <m:dPr>
                          <m:begChr m:val="|"/>
                          <m:endChr m:val="⟩"/>
                          <m:ctrlPr>
                            <a:rPr lang="en-AU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ra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f>
                          <m:f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b>
                    </m:sSub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AU" dirty="0"/>
                  <a:t> is a chosen error tolerance. Now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AU" dirty="0"/>
                  <a:t>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AU" dirty="0"/>
                  <a:t> by the equation given in YLC. Clearly,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sSubSup>
                        <m:sSub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AU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AU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AU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AU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AU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AU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AU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AU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AU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AU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AU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AU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AU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AU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sub>
                          </m:sSub>
                          <m:r>
                            <a:rPr lang="en-AU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AU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AU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AU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AU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AU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d>
                        <m:dPr>
                          <m:begChr m:val="|"/>
                          <m:endChr m:val="⟩"/>
                          <m:ctrlPr>
                            <a:rPr lang="en-AU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AU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AU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AU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AU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AU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sub>
                          </m:sSub>
                          <m:r>
                            <a:rPr lang="en-AU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AU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AU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AU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AU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AU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lang="en-AU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AU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  <m:r>
                        <a:rPr lang="en-AU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Note that after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AU" dirty="0"/>
                  <a:t> recursive steps, the query cost of invoking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acc>
                  </m:oMath>
                </a14:m>
                <a:r>
                  <a:rPr lang="en-AU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8269B7-D374-8FE3-6452-D7261A8E04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8946"/>
                <a:ext cx="10515600" cy="5198017"/>
              </a:xfrm>
              <a:blipFill>
                <a:blip r:embed="rId2"/>
                <a:stretch>
                  <a:fillRect l="-1217" t="-2113" r="-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596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AEADC-C320-048D-9832-BBC5E2FAD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8367"/>
          </a:xfrm>
        </p:spPr>
        <p:txBody>
          <a:bodyPr>
            <a:normAutofit fontScale="90000"/>
          </a:bodyPr>
          <a:lstStyle/>
          <a:p>
            <a:r>
              <a:rPr lang="en-AU" dirty="0"/>
              <a:t>Solution: YLC FP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800DA-B6CD-8FD5-E0C6-899482D6CE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3492"/>
                <a:ext cx="10515600" cy="5133471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AU" dirty="0"/>
                  <a:t>What is the query cost required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dirty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p>
                            <m:sSup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f>
                                    <m:f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sup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den>
                                  </m:f>
                                </m:sub>
                              </m:sSub>
                              <m:d>
                                <m:d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sSup>
                            <m:sSup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sup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den>
                              </m:f>
                            </m:sub>
                          </m:sSub>
                          <m:d>
                            <m:d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</m:d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Using that fact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≤1→</m:t>
                    </m:r>
                    <m:d>
                      <m:dPr>
                        <m:begChr m:val="|"/>
                        <m:endChr m:val="|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AU" dirty="0"/>
                  <a:t> we arrive 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</m:sub>
                      </m:sSub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And since </a:t>
                </a:r>
                <a14:m>
                  <m:oMath xmlns:m="http://schemas.openxmlformats.org/officeDocument/2006/math">
                    <m:r>
                      <a:rPr lang="en-AU" b="0" i="0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f>
                          <m:f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sub>
                    </m:sSub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AU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AU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AU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AU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den>
                                    </m:f>
                                  </m:e>
                                </m:func>
                              </m:num>
                              <m:den>
                                <m:sSup>
                                  <m:sSup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dirty="0"/>
                  <a:t> (stated without proof in YLC) we get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</m:e>
                      </m:func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/</m:t>
                      </m:r>
                      <m:rad>
                        <m:radPr>
                          <m:degHide m:val="on"/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𝑄𝑢𝑒𝑟𝑦𝐶𝑜𝑠𝑡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den>
                                  </m:f>
                                </m:e>
                              </m:func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Which is optimal.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800DA-B6CD-8FD5-E0C6-899482D6C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3492"/>
                <a:ext cx="10515600" cy="5133471"/>
              </a:xfrm>
              <a:blipFill>
                <a:blip r:embed="rId2"/>
                <a:stretch>
                  <a:fillRect l="-638" t="-17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922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10F39-14F0-EDBC-75EC-B88F567F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515"/>
          </a:xfrm>
        </p:spPr>
        <p:txBody>
          <a:bodyPr>
            <a:normAutofit fontScale="90000"/>
          </a:bodyPr>
          <a:lstStyle/>
          <a:p>
            <a:r>
              <a:rPr lang="en-US" dirty="0"/>
              <a:t>Complication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BD70D2-9350-BBA5-5CF2-C024B62324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6640"/>
                <a:ext cx="10515600" cy="512032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In MNRS, the authors have imperfect control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dirty="0"/>
                  <a:t> while we 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dirty="0"/>
                  <a:t> as given and have imperfect control over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 retain the ability to control error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at each recursive level, we need to introduce 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. One idea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Sup>
                        <m:sSub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sub>
                        <m:sup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bSup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which case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Φ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bSup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bSup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sub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AU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bSup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bSup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AU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AU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AU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</m:e>
                          </m:acc>
                        </m:e>
                        <m:sub>
                          <m:r>
                            <a:rPr lang="en-AU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AU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bSup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BD70D2-9350-BBA5-5CF2-C024B62324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6640"/>
                <a:ext cx="10515600" cy="5120323"/>
              </a:xfrm>
              <a:blipFill>
                <a:blip r:embed="rId3"/>
                <a:stretch>
                  <a:fillRect l="-1043" t="-29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3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BD8C1-F7A1-106B-223D-E09F9D4A1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Generalised</a:t>
            </a:r>
            <a:r>
              <a:rPr lang="en-US" dirty="0"/>
              <a:t> search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6BF738-8EF4-CC6F-3C56-8E355A954C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Usually, we consider the “identity-picture” of search where initial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and target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exist in the same two-dimensional subspace and have the relationship.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more general version of this is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exist in possibly distinct subspaces and we have a mapping unitary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satisfying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identity picture is subsumed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. Our goal is to amplify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6BF738-8EF4-CC6F-3C56-8E355A954C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35" b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436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4E83A7-7C0D-49C3-7EB3-7BF2A7CC705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850217"/>
              </a:xfrm>
            </p:spPr>
            <p:txBody>
              <a:bodyPr/>
              <a:lstStyle/>
              <a:p>
                <a:r>
                  <a:rPr lang="en-US" dirty="0"/>
                  <a:t>Mistake from slide set 7: over-emphasis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74E83A7-7C0D-49C3-7EB3-7BF2A7CC7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850217"/>
              </a:xfrm>
              <a:blipFill>
                <a:blip r:embed="rId2"/>
                <a:stretch>
                  <a:fillRect l="-2413" t="-11765" b="-2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DFE6C5-7030-1924-6C44-0839944DED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5342"/>
                <a:ext cx="10515600" cy="4961621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In slide set 7, we spent some time discussing how the identity operator may be </a:t>
                </a:r>
                <a:r>
                  <a:rPr lang="en-US" dirty="0" err="1"/>
                  <a:t>qubitized</a:t>
                </a:r>
                <a:r>
                  <a:rPr lang="en-US" dirty="0"/>
                  <a:t>, but this result only holds in the identity picture.</a:t>
                </a:r>
              </a:p>
              <a:p>
                <a:pPr marL="0" indent="0">
                  <a:buNone/>
                </a:pPr>
                <a:r>
                  <a:rPr lang="en-US" dirty="0"/>
                  <a:t>In the general case we can instead qubitize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|+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⟨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⟩⟨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the addition of </a:t>
                </a:r>
                <a:r>
                  <a:rPr lang="en-US" dirty="0" err="1"/>
                  <a:t>qubitizable</a:t>
                </a:r>
                <a:r>
                  <a:rPr lang="en-US" dirty="0"/>
                  <a:t> rotation operators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  <m:d>
                        <m:dPr>
                          <m:begChr m:val="⟨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  <m:d>
                        <m:dPr>
                          <m:begChr m:val="⟨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can induce polynomial transforms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. For example, by choosing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we get standard Grovers.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DFE6C5-7030-1924-6C44-0839944DED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5342"/>
                <a:ext cx="10515600" cy="4961621"/>
              </a:xfrm>
              <a:blipFill>
                <a:blip r:embed="rId3"/>
                <a:stretch>
                  <a:fillRect l="-965" t="-2806" r="-362" b="-33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22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7ACA032-BEDF-F8BE-867B-BCAA7D89696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954389"/>
              </a:xfrm>
            </p:spPr>
            <p:txBody>
              <a:bodyPr/>
              <a:lstStyle/>
              <a:p>
                <a:r>
                  <a:rPr lang="en-US" dirty="0"/>
                  <a:t>Mistake from slide set 8: the elusive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𝑁𝑂𝑇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7ACA032-BEDF-F8BE-867B-BCAA7D8969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954389"/>
              </a:xfrm>
              <a:blipFill>
                <a:blip r:embed="rId2"/>
                <a:stretch>
                  <a:fillRect l="-2413" t="-5263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6047C4-1560-7082-DC32-43CDBF087B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2111"/>
                <a:ext cx="10515600" cy="4764852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Recall from slide set 8, we defined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:=|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⟩⟨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|⊗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:=|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⟩⟨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|⊗|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:=|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⟩⟨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|⊗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⟩⟨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𝑁𝑂𝑇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⊗(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is the initial state and stationary distribution. We discussed how to build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</m:sSub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and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𝑁𝑂𝑇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then tried very hard to implement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𝑁𝑂𝑇</m:t>
                    </m:r>
                  </m:oMath>
                </a14:m>
                <a:r>
                  <a:rPr lang="en-US" dirty="0"/>
                  <a:t> so that we could implement search through the identity picture. This is not necessary.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6047C4-1560-7082-DC32-43CDBF087B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2111"/>
                <a:ext cx="10515600" cy="4764852"/>
              </a:xfrm>
              <a:blipFill>
                <a:blip r:embed="rId3"/>
                <a:stretch>
                  <a:fillRect l="-1086"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92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65BBA-3F91-836B-32A8-7A875A30A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/>
          <a:lstStyle/>
          <a:p>
            <a:r>
              <a:rPr lang="en-US" dirty="0"/>
              <a:t>Reformulating QSVT based MNRS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5ED703-2110-BF99-BECD-C6FEAEFBA0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76446"/>
                <a:ext cx="10515600" cy="5100517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We can instead treat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</m:sSub>
                  </m:oMath>
                </a14:m>
                <a:r>
                  <a:rPr lang="en-US" dirty="0"/>
                  <a:t> as our mapping unitary. Define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acc>
                        <m:d>
                          <m:dPr>
                            <m:begChr m:val="|"/>
                            <m:endChr m:val="⟩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e>
                            </m:acc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</m:d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⟩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/>
                      <m:e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rad>
                      </m:e>
                    </m:nary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e>
                            </m:acc>
                          </m:e>
                        </m:d>
                        <m:d>
                          <m:dPr>
                            <m:begChr m:val="|"/>
                            <m:endChr m:val="⟩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>
                                        <a:latin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</m:d>
                      </m:den>
                    </m:f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⟩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\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/>
                      <m:e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ra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d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bSup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e>
                            </m:d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†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⟩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 (which need not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in its first register).</a:t>
                </a:r>
              </a:p>
              <a:p>
                <a:pPr marL="0" indent="0">
                  <a:buNone/>
                </a:pPr>
                <a:r>
                  <a:rPr lang="en-US" dirty="0"/>
                  <a:t>Assuming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it can be shown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rad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rad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Now, from interleaving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𝑁𝑂𝑇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acc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𝑁𝑂𝑇</m:t>
                    </m:r>
                  </m:oMath>
                </a14:m>
                <a:r>
                  <a:rPr lang="en-US" dirty="0"/>
                  <a:t> (both of which are accessible by assumption) we can transform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dirty="0"/>
                  <a:t> with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𝑄𝑆𝑉𝑇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</m:e>
                      </m:nary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5ED703-2110-BF99-BECD-C6FEAEFBA0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76446"/>
                <a:ext cx="10515600" cy="5100517"/>
              </a:xfrm>
              <a:blipFill>
                <a:blip r:embed="rId2"/>
                <a:stretch>
                  <a:fillRect l="-724" t="-1737" b="-24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29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25FD3-771A-4AE1-363A-B9BB30669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619"/>
          </a:xfrm>
        </p:spPr>
        <p:txBody>
          <a:bodyPr/>
          <a:lstStyle/>
          <a:p>
            <a:r>
              <a:rPr lang="en-US" dirty="0"/>
              <a:t>Resolving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CD5280-52D4-7EB9-6A1C-AB7A6FF36D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2744"/>
                <a:ext cx="10515600" cy="505421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saw last week that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many applications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US" dirty="0"/>
                  <a:t> we can build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Φ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</m:sup>
                        </m:sSub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⟩⟨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Choosing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dirty="0"/>
                  <a:t> allows us to then amplify the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in a way that is robust to errors (Lemma 22 QSVT).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But this introduces an extra log factor that the MNRS algorithms manages to get rid of. So how do they do it?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CD5280-52D4-7EB9-6A1C-AB7A6FF36D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2744"/>
                <a:ext cx="10515600" cy="5054219"/>
              </a:xfrm>
              <a:blipFill>
                <a:blip r:embed="rId2"/>
                <a:stretch>
                  <a:fillRect l="-1206" t="-251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35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A8486-2ADF-74D7-33D6-5EA25D179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5022"/>
          </a:xfrm>
        </p:spPr>
        <p:txBody>
          <a:bodyPr>
            <a:normAutofit fontScale="90000"/>
          </a:bodyPr>
          <a:lstStyle/>
          <a:p>
            <a:r>
              <a:rPr lang="en-US" dirty="0"/>
              <a:t>Recursive amplitude amplification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E2F9C6-5F7E-D537-DF4C-FDC6D5EA0C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30148"/>
                <a:ext cx="10515600" cy="514681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Denote the initial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the target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, the reflection around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and the reflection around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−2|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⟩⟨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MNRS consider the following recursive implementation of AA that fits the identity picture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 that this is no different from regular AA (with the sequence length growing exponentially)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But this form happens to be more convenient for analysis. If we denote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then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|)</m:t>
                      </m:r>
                      <m:d>
                        <m:dPr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⟨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E2F9C6-5F7E-D537-DF4C-FDC6D5EA0C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30148"/>
                <a:ext cx="10515600" cy="5146815"/>
              </a:xfrm>
              <a:blipFill>
                <a:blip r:embed="rId2"/>
                <a:stretch>
                  <a:fillRect l="-1086" t="-2463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435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A8486-2ADF-74D7-33D6-5EA25D179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5022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to quantum walk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E2F9C6-5F7E-D537-DF4C-FDC6D5EA0C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30148"/>
                <a:ext cx="10515600" cy="514681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Exploiting the fact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is an eigenvector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MNRS show it is possible to build the reflection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 such that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At each recursive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MNRS cleverly choose a </a:t>
                </a:r>
                <a:r>
                  <a:rPr lang="en-US" b="1" dirty="0"/>
                  <a:t>constant</a:t>
                </a:r>
                <a:r>
                  <a:rPr lang="en-US" dirty="0"/>
                  <a:t> error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based on some prespecified error tolerance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such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Because the error terms are constant, the log factor falls out of the time complexity.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E2F9C6-5F7E-D537-DF4C-FDC6D5EA0C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30148"/>
                <a:ext cx="10515600" cy="5146815"/>
              </a:xfrm>
              <a:blipFill>
                <a:blip r:embed="rId2"/>
                <a:stretch>
                  <a:fillRect l="-1206" t="-2709" b="-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484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55F69-FBEA-C951-31BC-AA70A114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Generalising</a:t>
            </a:r>
            <a:r>
              <a:rPr lang="en-US" dirty="0"/>
              <a:t> recursive AA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FF184D-71DF-BCAC-CF75-65AE87814A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5261"/>
                <a:ext cx="10515600" cy="474170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can easily modify recursive AA to go beyond the identity picture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bSup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which case we have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Once again, we see that this is just the generalized Grover’s algorithm we saw earlier with exponentially growing sequence length.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FF184D-71DF-BCAC-CF75-65AE87814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5261"/>
                <a:ext cx="10515600" cy="4741702"/>
              </a:xfrm>
              <a:blipFill>
                <a:blip r:embed="rId2"/>
                <a:stretch>
                  <a:fillRect l="-1206" t="-2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0272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</TotalTime>
  <Words>1360</Words>
  <Application>Microsoft Office PowerPoint</Application>
  <PresentationFormat>Widescreen</PresentationFormat>
  <Paragraphs>116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Cambria Math</vt:lpstr>
      <vt:lpstr>Office Theme</vt:lpstr>
      <vt:lpstr>Recursive Search</vt:lpstr>
      <vt:lpstr>Generalised search problem</vt:lpstr>
      <vt:lpstr>Mistake from slide set 7: over-emphasis on I</vt:lpstr>
      <vt:lpstr>Mistake from slide set 8: the elusive C_(Π^′ ) NOT</vt:lpstr>
      <vt:lpstr>Reformulating QSVT based MNRS search</vt:lpstr>
      <vt:lpstr>Resolving errors</vt:lpstr>
      <vt:lpstr>Recursive amplitude amplification</vt:lpstr>
      <vt:lpstr>Relationship to quantum walk search</vt:lpstr>
      <vt:lpstr>Generalising recursive AA</vt:lpstr>
      <vt:lpstr>Complication 1</vt:lpstr>
      <vt:lpstr>Solution: YLC FP search</vt:lpstr>
      <vt:lpstr>Solution: YLC FP search</vt:lpstr>
      <vt:lpstr>Solution: YLC FP search</vt:lpstr>
      <vt:lpstr>Solution: YLC FP search</vt:lpstr>
      <vt:lpstr>Complication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Recursive Search</dc:title>
  <dc:creator>Sharan Krishnan</dc:creator>
  <cp:lastModifiedBy>Sharan Krishnan</cp:lastModifiedBy>
  <cp:revision>2</cp:revision>
  <dcterms:created xsi:type="dcterms:W3CDTF">2025-06-26T04:56:48Z</dcterms:created>
  <dcterms:modified xsi:type="dcterms:W3CDTF">2025-06-29T08:37:45Z</dcterms:modified>
</cp:coreProperties>
</file>