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/>
              </a:rPr>
              <a:t>Company’s statistical data through the country </a:t>
            </a:r>
            <a:endParaRPr lang="en-US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>
        <c:manualLayout>
          <c:xMode val="edge"/>
          <c:yMode val="edge"/>
          <c:x val="0.16554522436875377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B04-4DD0-8EB2-B3FB30B3D0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B04-4DD0-8EB2-B3FB30B3D0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B04-4DD0-8EB2-B3FB30B3D0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RIC'S</c:v>
                </c:pt>
                <c:pt idx="1">
                  <c:v>Training</c:v>
                </c:pt>
                <c:pt idx="2">
                  <c:v>New jobs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150000</c:v>
                </c:pt>
                <c:pt idx="2">
                  <c:v>100000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96C-4AEC-B3CC-36AE57AC3FE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027892420049285"/>
          <c:y val="0.89351220076327054"/>
          <c:w val="0.7443347486920473"/>
          <c:h val="8.2344498289849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effectLst/>
              </a:rPr>
              <a:t>Data through </a:t>
            </a:r>
            <a:r>
              <a:rPr lang="en-US" sz="1800" b="1" dirty="0" err="1">
                <a:effectLst/>
              </a:rPr>
              <a:t>Barishal</a:t>
            </a:r>
            <a:r>
              <a:rPr lang="en-US" sz="1800" b="1" dirty="0">
                <a:effectLst/>
              </a:rPr>
              <a:t> University</a:t>
            </a:r>
            <a:endParaRPr lang="en-US" b="1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E4B-46E1-9B78-18F9C49934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E4B-46E1-9B78-18F9C49934E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5E4B-46E1-9B78-18F9C49934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Courses</c:v>
                </c:pt>
                <c:pt idx="1">
                  <c:v>Running Students</c:v>
                </c:pt>
                <c:pt idx="2">
                  <c:v>Course Completed Students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1200</c:v>
                </c:pt>
                <c:pt idx="2">
                  <c:v>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499-40BC-A6E4-5DF2FF573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8504A-C119-4669-B2DB-2D149E35B13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C42A26-9886-4977-A2D1-42F08ECA1C1D}">
      <dgm:prSet phldrT="[Text]"/>
      <dgm:spPr/>
      <dgm:t>
        <a:bodyPr/>
        <a:lstStyle/>
        <a:p>
          <a:r>
            <a:rPr lang="en-US" dirty="0"/>
            <a:t>Research &amp; Innovation</a:t>
          </a:r>
        </a:p>
      </dgm:t>
    </dgm:pt>
    <dgm:pt modelId="{24D99ED2-4C1B-4C00-8D32-31CBC2A5BC4A}" type="parTrans" cxnId="{212AB654-5872-4C00-9CC3-11C427B2CBFB}">
      <dgm:prSet/>
      <dgm:spPr/>
      <dgm:t>
        <a:bodyPr/>
        <a:lstStyle/>
        <a:p>
          <a:endParaRPr lang="en-US"/>
        </a:p>
      </dgm:t>
    </dgm:pt>
    <dgm:pt modelId="{A8C01393-E04D-49AE-B896-AF61FCDC4AD2}" type="sibTrans" cxnId="{212AB654-5872-4C00-9CC3-11C427B2CBFB}">
      <dgm:prSet/>
      <dgm:spPr/>
      <dgm:t>
        <a:bodyPr/>
        <a:lstStyle/>
        <a:p>
          <a:endParaRPr lang="en-US"/>
        </a:p>
      </dgm:t>
    </dgm:pt>
    <dgm:pt modelId="{6C564B0C-735A-4DBF-91CD-C8B779FEC4D9}">
      <dgm:prSet phldrT="[Text]"/>
      <dgm:spPr/>
      <dgm:t>
        <a:bodyPr/>
        <a:lstStyle/>
        <a:p>
          <a:r>
            <a:rPr lang="en-US" dirty="0"/>
            <a:t>Digital Leadership</a:t>
          </a:r>
        </a:p>
      </dgm:t>
    </dgm:pt>
    <dgm:pt modelId="{0219BA13-AB9C-4EBE-AAF0-0D9281FD65CE}" type="parTrans" cxnId="{7307B381-2C1F-4CA8-9E43-6F0011D2FE0E}">
      <dgm:prSet/>
      <dgm:spPr/>
      <dgm:t>
        <a:bodyPr/>
        <a:lstStyle/>
        <a:p>
          <a:endParaRPr lang="en-US"/>
        </a:p>
      </dgm:t>
    </dgm:pt>
    <dgm:pt modelId="{30040AE0-6AC7-4914-98DB-CC0AB10D48B6}" type="sibTrans" cxnId="{7307B381-2C1F-4CA8-9E43-6F0011D2FE0E}">
      <dgm:prSet/>
      <dgm:spPr/>
      <dgm:t>
        <a:bodyPr/>
        <a:lstStyle/>
        <a:p>
          <a:endParaRPr lang="en-US"/>
        </a:p>
      </dgm:t>
    </dgm:pt>
    <dgm:pt modelId="{143FFF19-025D-4003-AA16-89A1A3CA977B}">
      <dgm:prSet phldrT="[Text]"/>
      <dgm:spPr/>
      <dgm:t>
        <a:bodyPr/>
        <a:lstStyle/>
        <a:p>
          <a:r>
            <a:rPr lang="en-US" dirty="0"/>
            <a:t>Center for 4IR (C4IR)</a:t>
          </a:r>
        </a:p>
      </dgm:t>
    </dgm:pt>
    <dgm:pt modelId="{5146F6D1-840C-4AB2-8B7F-311ED4C994EB}" type="parTrans" cxnId="{D796A6FE-EF36-437C-929A-321264AEF801}">
      <dgm:prSet/>
      <dgm:spPr/>
      <dgm:t>
        <a:bodyPr/>
        <a:lstStyle/>
        <a:p>
          <a:endParaRPr lang="en-US"/>
        </a:p>
      </dgm:t>
    </dgm:pt>
    <dgm:pt modelId="{6005A2A0-A9F1-4B7B-8F01-18E7E1A8C7B6}" type="sibTrans" cxnId="{D796A6FE-EF36-437C-929A-321264AEF801}">
      <dgm:prSet/>
      <dgm:spPr/>
      <dgm:t>
        <a:bodyPr/>
        <a:lstStyle/>
        <a:p>
          <a:endParaRPr lang="en-US"/>
        </a:p>
      </dgm:t>
    </dgm:pt>
    <dgm:pt modelId="{740674BB-C281-41FC-81EB-714667B09678}">
      <dgm:prSet/>
      <dgm:spPr/>
      <dgm:t>
        <a:bodyPr/>
        <a:lstStyle/>
        <a:p>
          <a:r>
            <a:rPr lang="en-US" dirty="0"/>
            <a:t>Digital Economy Hub</a:t>
          </a:r>
        </a:p>
      </dgm:t>
    </dgm:pt>
    <dgm:pt modelId="{C4E34513-BE15-44D2-A885-F880FFF9144F}" type="parTrans" cxnId="{FB2A3270-8272-4535-87D2-ABC04661E0F9}">
      <dgm:prSet/>
      <dgm:spPr/>
      <dgm:t>
        <a:bodyPr/>
        <a:lstStyle/>
        <a:p>
          <a:endParaRPr lang="en-US"/>
        </a:p>
      </dgm:t>
    </dgm:pt>
    <dgm:pt modelId="{7FB09708-FAB0-4E76-AACE-37F5395C7417}" type="sibTrans" cxnId="{FB2A3270-8272-4535-87D2-ABC04661E0F9}">
      <dgm:prSet/>
      <dgm:spPr/>
      <dgm:t>
        <a:bodyPr/>
        <a:lstStyle/>
        <a:p>
          <a:endParaRPr lang="en-US"/>
        </a:p>
      </dgm:t>
    </dgm:pt>
    <dgm:pt modelId="{5551A824-F040-4C13-9732-F011FC948BC0}" type="pres">
      <dgm:prSet presAssocID="{2D48504A-C119-4669-B2DB-2D149E35B13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55D52C-E267-4D8F-8E13-0E41FED7C235}" type="pres">
      <dgm:prSet presAssocID="{2D48504A-C119-4669-B2DB-2D149E35B131}" presName="dummyMaxCanvas" presStyleCnt="0">
        <dgm:presLayoutVars/>
      </dgm:prSet>
      <dgm:spPr/>
    </dgm:pt>
    <dgm:pt modelId="{F8B55F06-2CC1-420A-B814-3819E2B979C9}" type="pres">
      <dgm:prSet presAssocID="{2D48504A-C119-4669-B2DB-2D149E35B131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B2654-235E-4F9F-AE09-2586C9549771}" type="pres">
      <dgm:prSet presAssocID="{2D48504A-C119-4669-B2DB-2D149E35B13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D34244-0A83-4FB8-AC02-8C20A04259DB}" type="pres">
      <dgm:prSet presAssocID="{2D48504A-C119-4669-B2DB-2D149E35B13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9E2B6-3BB7-4E18-8CE9-7B5A171AD08A}" type="pres">
      <dgm:prSet presAssocID="{2D48504A-C119-4669-B2DB-2D149E35B13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EF0AB-A5D0-4262-9555-D60A6AEE7E7E}" type="pres">
      <dgm:prSet presAssocID="{2D48504A-C119-4669-B2DB-2D149E35B13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4A538-560F-403F-AFDC-FF252A4AED1C}" type="pres">
      <dgm:prSet presAssocID="{2D48504A-C119-4669-B2DB-2D149E35B13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22B38B-B7B2-4185-A557-71BC9E3C92D7}" type="pres">
      <dgm:prSet presAssocID="{2D48504A-C119-4669-B2DB-2D149E35B13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FC328B-C69C-4977-82F3-C50E52B28061}" type="pres">
      <dgm:prSet presAssocID="{2D48504A-C119-4669-B2DB-2D149E35B13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47E2B3-8BAA-493F-B65B-65226BE3DBEC}" type="pres">
      <dgm:prSet presAssocID="{2D48504A-C119-4669-B2DB-2D149E35B13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3F7A6-F014-44CC-9B60-BE4289BD3495}" type="pres">
      <dgm:prSet presAssocID="{2D48504A-C119-4669-B2DB-2D149E35B13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3F904E-7B2A-4C49-998A-03C915D91497}" type="pres">
      <dgm:prSet presAssocID="{2D48504A-C119-4669-B2DB-2D149E35B13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E33511-1034-484D-B7A3-8A355010CDEA}" type="presOf" srcId="{6C564B0C-735A-4DBF-91CD-C8B779FEC4D9}" destId="{3647E2B3-8BAA-493F-B65B-65226BE3DBEC}" srcOrd="1" destOrd="0" presId="urn:microsoft.com/office/officeart/2005/8/layout/vProcess5"/>
    <dgm:cxn modelId="{8FD7CD0B-F0C4-487E-A56D-C4AA1FE56560}" type="presOf" srcId="{30040AE0-6AC7-4914-98DB-CC0AB10D48B6}" destId="{9544A538-560F-403F-AFDC-FF252A4AED1C}" srcOrd="0" destOrd="0" presId="urn:microsoft.com/office/officeart/2005/8/layout/vProcess5"/>
    <dgm:cxn modelId="{7E48386A-FF55-4805-B4F0-680162A7C91C}" type="presOf" srcId="{740674BB-C281-41FC-81EB-714667B09678}" destId="{22C9E2B6-3BB7-4E18-8CE9-7B5A171AD08A}" srcOrd="0" destOrd="0" presId="urn:microsoft.com/office/officeart/2005/8/layout/vProcess5"/>
    <dgm:cxn modelId="{D796A6FE-EF36-437C-929A-321264AEF801}" srcId="{2D48504A-C119-4669-B2DB-2D149E35B131}" destId="{143FFF19-025D-4003-AA16-89A1A3CA977B}" srcOrd="2" destOrd="0" parTransId="{5146F6D1-840C-4AB2-8B7F-311ED4C994EB}" sibTransId="{6005A2A0-A9F1-4B7B-8F01-18E7E1A8C7B6}"/>
    <dgm:cxn modelId="{D48BE085-D085-4538-8D60-2FD894458E71}" type="presOf" srcId="{143FFF19-025D-4003-AA16-89A1A3CA977B}" destId="{76D34244-0A83-4FB8-AC02-8C20A04259DB}" srcOrd="0" destOrd="0" presId="urn:microsoft.com/office/officeart/2005/8/layout/vProcess5"/>
    <dgm:cxn modelId="{7241FB01-CD23-4633-9639-0BFA209967B4}" type="presOf" srcId="{80C42A26-9886-4977-A2D1-42F08ECA1C1D}" destId="{F8B55F06-2CC1-420A-B814-3819E2B979C9}" srcOrd="0" destOrd="0" presId="urn:microsoft.com/office/officeart/2005/8/layout/vProcess5"/>
    <dgm:cxn modelId="{B05609E7-F523-40CF-B3A7-4305FB7D3B08}" type="presOf" srcId="{80C42A26-9886-4977-A2D1-42F08ECA1C1D}" destId="{61FC328B-C69C-4977-82F3-C50E52B28061}" srcOrd="1" destOrd="0" presId="urn:microsoft.com/office/officeart/2005/8/layout/vProcess5"/>
    <dgm:cxn modelId="{212AB654-5872-4C00-9CC3-11C427B2CBFB}" srcId="{2D48504A-C119-4669-B2DB-2D149E35B131}" destId="{80C42A26-9886-4977-A2D1-42F08ECA1C1D}" srcOrd="0" destOrd="0" parTransId="{24D99ED2-4C1B-4C00-8D32-31CBC2A5BC4A}" sibTransId="{A8C01393-E04D-49AE-B896-AF61FCDC4AD2}"/>
    <dgm:cxn modelId="{FB2A3270-8272-4535-87D2-ABC04661E0F9}" srcId="{2D48504A-C119-4669-B2DB-2D149E35B131}" destId="{740674BB-C281-41FC-81EB-714667B09678}" srcOrd="3" destOrd="0" parTransId="{C4E34513-BE15-44D2-A885-F880FFF9144F}" sibTransId="{7FB09708-FAB0-4E76-AACE-37F5395C7417}"/>
    <dgm:cxn modelId="{38941713-B57A-492C-8BA1-EC7E604EA80E}" type="presOf" srcId="{143FFF19-025D-4003-AA16-89A1A3CA977B}" destId="{7333F7A6-F014-44CC-9B60-BE4289BD3495}" srcOrd="1" destOrd="0" presId="urn:microsoft.com/office/officeart/2005/8/layout/vProcess5"/>
    <dgm:cxn modelId="{30C084D8-77A2-4090-87E4-AE17C1BE72A3}" type="presOf" srcId="{740674BB-C281-41FC-81EB-714667B09678}" destId="{2D3F904E-7B2A-4C49-998A-03C915D91497}" srcOrd="1" destOrd="0" presId="urn:microsoft.com/office/officeart/2005/8/layout/vProcess5"/>
    <dgm:cxn modelId="{299E541E-996C-4F80-AF73-ABBEDB25A084}" type="presOf" srcId="{2D48504A-C119-4669-B2DB-2D149E35B131}" destId="{5551A824-F040-4C13-9732-F011FC948BC0}" srcOrd="0" destOrd="0" presId="urn:microsoft.com/office/officeart/2005/8/layout/vProcess5"/>
    <dgm:cxn modelId="{47695868-1A1E-4E7C-A41A-CDB72F499E49}" type="presOf" srcId="{6005A2A0-A9F1-4B7B-8F01-18E7E1A8C7B6}" destId="{8022B38B-B7B2-4185-A557-71BC9E3C92D7}" srcOrd="0" destOrd="0" presId="urn:microsoft.com/office/officeart/2005/8/layout/vProcess5"/>
    <dgm:cxn modelId="{054518C4-21CE-40CC-A8F2-F452D279E3F4}" type="presOf" srcId="{6C564B0C-735A-4DBF-91CD-C8B779FEC4D9}" destId="{67FB2654-235E-4F9F-AE09-2586C9549771}" srcOrd="0" destOrd="0" presId="urn:microsoft.com/office/officeart/2005/8/layout/vProcess5"/>
    <dgm:cxn modelId="{7307B381-2C1F-4CA8-9E43-6F0011D2FE0E}" srcId="{2D48504A-C119-4669-B2DB-2D149E35B131}" destId="{6C564B0C-735A-4DBF-91CD-C8B779FEC4D9}" srcOrd="1" destOrd="0" parTransId="{0219BA13-AB9C-4EBE-AAF0-0D9281FD65CE}" sibTransId="{30040AE0-6AC7-4914-98DB-CC0AB10D48B6}"/>
    <dgm:cxn modelId="{CE5FDFCF-13C3-4307-BE20-65BF24D4EB61}" type="presOf" srcId="{A8C01393-E04D-49AE-B896-AF61FCDC4AD2}" destId="{A2DEF0AB-A5D0-4262-9555-D60A6AEE7E7E}" srcOrd="0" destOrd="0" presId="urn:microsoft.com/office/officeart/2005/8/layout/vProcess5"/>
    <dgm:cxn modelId="{27DBA674-693F-4ABA-81B5-78914787F54A}" type="presParOf" srcId="{5551A824-F040-4C13-9732-F011FC948BC0}" destId="{5255D52C-E267-4D8F-8E13-0E41FED7C235}" srcOrd="0" destOrd="0" presId="urn:microsoft.com/office/officeart/2005/8/layout/vProcess5"/>
    <dgm:cxn modelId="{703EF003-30C0-4B23-9BC7-D2F981053D7C}" type="presParOf" srcId="{5551A824-F040-4C13-9732-F011FC948BC0}" destId="{F8B55F06-2CC1-420A-B814-3819E2B979C9}" srcOrd="1" destOrd="0" presId="urn:microsoft.com/office/officeart/2005/8/layout/vProcess5"/>
    <dgm:cxn modelId="{5323A9A1-319E-4818-A461-B41D4A177F02}" type="presParOf" srcId="{5551A824-F040-4C13-9732-F011FC948BC0}" destId="{67FB2654-235E-4F9F-AE09-2586C9549771}" srcOrd="2" destOrd="0" presId="urn:microsoft.com/office/officeart/2005/8/layout/vProcess5"/>
    <dgm:cxn modelId="{8EC8C845-AC2E-4BF2-A8A4-583DBA0FE813}" type="presParOf" srcId="{5551A824-F040-4C13-9732-F011FC948BC0}" destId="{76D34244-0A83-4FB8-AC02-8C20A04259DB}" srcOrd="3" destOrd="0" presId="urn:microsoft.com/office/officeart/2005/8/layout/vProcess5"/>
    <dgm:cxn modelId="{31B416A0-8277-4904-B381-9E571C3FB194}" type="presParOf" srcId="{5551A824-F040-4C13-9732-F011FC948BC0}" destId="{22C9E2B6-3BB7-4E18-8CE9-7B5A171AD08A}" srcOrd="4" destOrd="0" presId="urn:microsoft.com/office/officeart/2005/8/layout/vProcess5"/>
    <dgm:cxn modelId="{22A8779E-D4A2-4BA9-BB43-9F69A7BEB9D6}" type="presParOf" srcId="{5551A824-F040-4C13-9732-F011FC948BC0}" destId="{A2DEF0AB-A5D0-4262-9555-D60A6AEE7E7E}" srcOrd="5" destOrd="0" presId="urn:microsoft.com/office/officeart/2005/8/layout/vProcess5"/>
    <dgm:cxn modelId="{13F0E477-EC9A-4C11-BB16-1196BDD28DAF}" type="presParOf" srcId="{5551A824-F040-4C13-9732-F011FC948BC0}" destId="{9544A538-560F-403F-AFDC-FF252A4AED1C}" srcOrd="6" destOrd="0" presId="urn:microsoft.com/office/officeart/2005/8/layout/vProcess5"/>
    <dgm:cxn modelId="{2642252A-1A09-4A05-BFB9-3E095EE2AEAA}" type="presParOf" srcId="{5551A824-F040-4C13-9732-F011FC948BC0}" destId="{8022B38B-B7B2-4185-A557-71BC9E3C92D7}" srcOrd="7" destOrd="0" presId="urn:microsoft.com/office/officeart/2005/8/layout/vProcess5"/>
    <dgm:cxn modelId="{B0F979FA-F396-4501-BDD5-EC119905E7DB}" type="presParOf" srcId="{5551A824-F040-4C13-9732-F011FC948BC0}" destId="{61FC328B-C69C-4977-82F3-C50E52B28061}" srcOrd="8" destOrd="0" presId="urn:microsoft.com/office/officeart/2005/8/layout/vProcess5"/>
    <dgm:cxn modelId="{C0418113-ABC4-4286-9629-F61FC010C5B9}" type="presParOf" srcId="{5551A824-F040-4C13-9732-F011FC948BC0}" destId="{3647E2B3-8BAA-493F-B65B-65226BE3DBEC}" srcOrd="9" destOrd="0" presId="urn:microsoft.com/office/officeart/2005/8/layout/vProcess5"/>
    <dgm:cxn modelId="{37772B6F-523A-4C1D-8122-A7366D38C1AB}" type="presParOf" srcId="{5551A824-F040-4C13-9732-F011FC948BC0}" destId="{7333F7A6-F014-44CC-9B60-BE4289BD3495}" srcOrd="10" destOrd="0" presId="urn:microsoft.com/office/officeart/2005/8/layout/vProcess5"/>
    <dgm:cxn modelId="{EBF839DA-5878-45FE-AD49-F665E91B8F44}" type="presParOf" srcId="{5551A824-F040-4C13-9732-F011FC948BC0}" destId="{2D3F904E-7B2A-4C49-998A-03C915D9149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55F06-2CC1-420A-B814-3819E2B979C9}">
      <dsp:nvSpPr>
        <dsp:cNvPr id="0" name=""/>
        <dsp:cNvSpPr/>
      </dsp:nvSpPr>
      <dsp:spPr>
        <a:xfrm>
          <a:off x="0" y="0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Research &amp; Innovation</a:t>
          </a:r>
        </a:p>
      </dsp:txBody>
      <dsp:txXfrm>
        <a:off x="23824" y="23824"/>
        <a:ext cx="5763048" cy="765777"/>
      </dsp:txXfrm>
    </dsp:sp>
    <dsp:sp modelId="{67FB2654-235E-4F9F-AE09-2586C9549771}">
      <dsp:nvSpPr>
        <dsp:cNvPr id="0" name=""/>
        <dsp:cNvSpPr/>
      </dsp:nvSpPr>
      <dsp:spPr>
        <a:xfrm>
          <a:off x="561923" y="961321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Digital Leadership</a:t>
          </a:r>
        </a:p>
      </dsp:txBody>
      <dsp:txXfrm>
        <a:off x="585747" y="985145"/>
        <a:ext cx="5571234" cy="765777"/>
      </dsp:txXfrm>
    </dsp:sp>
    <dsp:sp modelId="{76D34244-0A83-4FB8-AC02-8C20A04259DB}">
      <dsp:nvSpPr>
        <dsp:cNvPr id="0" name=""/>
        <dsp:cNvSpPr/>
      </dsp:nvSpPr>
      <dsp:spPr>
        <a:xfrm>
          <a:off x="1115459" y="1922642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Center for 4IR (C4IR)</a:t>
          </a:r>
        </a:p>
      </dsp:txBody>
      <dsp:txXfrm>
        <a:off x="1139283" y="1946466"/>
        <a:ext cx="5579620" cy="765777"/>
      </dsp:txXfrm>
    </dsp:sp>
    <dsp:sp modelId="{22C9E2B6-3BB7-4E18-8CE9-7B5A171AD08A}">
      <dsp:nvSpPr>
        <dsp:cNvPr id="0" name=""/>
        <dsp:cNvSpPr/>
      </dsp:nvSpPr>
      <dsp:spPr>
        <a:xfrm>
          <a:off x="1677383" y="2883963"/>
          <a:ext cx="6709532" cy="813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/>
            <a:t>Digital Economy Hub</a:t>
          </a:r>
        </a:p>
      </dsp:txBody>
      <dsp:txXfrm>
        <a:off x="1701207" y="2907787"/>
        <a:ext cx="5571234" cy="765777"/>
      </dsp:txXfrm>
    </dsp:sp>
    <dsp:sp modelId="{A2DEF0AB-A5D0-4262-9555-D60A6AEE7E7E}">
      <dsp:nvSpPr>
        <dsp:cNvPr id="0" name=""/>
        <dsp:cNvSpPr/>
      </dsp:nvSpPr>
      <dsp:spPr>
        <a:xfrm>
          <a:off x="6180805" y="623010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299768" y="623010"/>
        <a:ext cx="290800" cy="397866"/>
      </dsp:txXfrm>
    </dsp:sp>
    <dsp:sp modelId="{9544A538-560F-403F-AFDC-FF252A4AED1C}">
      <dsp:nvSpPr>
        <dsp:cNvPr id="0" name=""/>
        <dsp:cNvSpPr/>
      </dsp:nvSpPr>
      <dsp:spPr>
        <a:xfrm>
          <a:off x="6742728" y="1584331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6861691" y="1584331"/>
        <a:ext cx="290800" cy="397866"/>
      </dsp:txXfrm>
    </dsp:sp>
    <dsp:sp modelId="{8022B38B-B7B2-4185-A557-71BC9E3C92D7}">
      <dsp:nvSpPr>
        <dsp:cNvPr id="0" name=""/>
        <dsp:cNvSpPr/>
      </dsp:nvSpPr>
      <dsp:spPr>
        <a:xfrm>
          <a:off x="7296265" y="2545652"/>
          <a:ext cx="528726" cy="528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415228" y="2545652"/>
        <a:ext cx="290800" cy="397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19D47-7081-4A4A-91EA-11FCE3F079BC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0700A-64D9-4290-AA26-7F35CB756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13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00700A-64D9-4290-AA26-7F35CB756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9E0B4-DCCD-4C8A-BE6A-B8BE7DDE7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8DEB88-2897-4E34-94E3-3D2148699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053E26-8F2A-404F-8BA6-5DDD627C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991AD-6C60-49DA-8A6A-604BD218DAD8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3C361-614F-48F7-9915-31612CB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92E99B-D2AB-4716-83CB-CA22D6EA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C8A75-E6F4-4A16-A9A8-DBCCB39C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CE295F-E763-47E7-89BE-A15F07DC4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271508-4B02-48D3-A3E1-C09B8A6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6A38B-E18C-466F-ADD5-32FBFAAD09D9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25CB07-8435-4B9F-8ACC-F4C17107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F675867-9A65-4204-8834-BDD9CF41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81E3E0-55E1-4F3C-B7E1-242D072ED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A12536-DCD6-4E5C-9A72-4F38309E5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E9E22D-1288-40BB-90E7-70D7B48F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55EBB-A238-4E22-BDB0-CA33A962B21C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5E8145-DCAE-434E-84C0-0A971FE9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73BF7-ADD2-4989-9236-82DDABFA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5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E8F25-9861-409E-83A7-838A40E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DDCDAD-C219-4C37-9C60-ED63B24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F2D721-8A2C-4E14-AC2F-E3702D3A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6DB-BDE7-4EC5-8D8F-077B2D73BE9F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3A4EDC-901E-4477-97B9-124A32E3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903623-03ED-4526-8B72-5D94496C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EDB0C6-03F8-4175-8A6C-6A48915B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B2834B-A073-462A-8B01-0BA0E730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00E0FB-E55A-434B-93E5-A8D4B876A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4A08E-651C-4452-B2D8-1D915EB58570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4E797F-DA25-4C61-A8AB-EBAFFEE7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B1B537-2FBE-4F23-B89A-77FA617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B19830-0562-4C9A-9A60-2950E634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D5147B-DE4D-4635-973B-808D0344A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0EB070-04BA-4CEC-92B2-CC14192F4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186CE4-4738-4EE8-8AE8-9B945CDE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DCA0-8E16-4681-8B86-4341EAD535D4}" type="datetime3">
              <a:rPr lang="en-US" smtClean="0"/>
              <a:t>8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4C5E6E-3A8F-450A-8384-BD2759AC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1A0F9E-05ED-4A6F-B6C2-6DDFDCFB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3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695229-AC98-42BD-88BC-DF60A355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A39102-0EAD-4248-A878-B97F2EEC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F2DD86E-4759-4F2D-AF5A-C4CB3A64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B669CF7-3AC5-4E43-9EBD-1DE4985A4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554B648-1849-4045-BA76-6EA48556E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EE389B0-FB82-4B54-AE90-20999257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33176-D1AD-48BB-B11F-E3AB02820C32}" type="datetime3">
              <a:rPr lang="en-US" smtClean="0"/>
              <a:t>8 October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4A20A4-9DE5-46E1-A47F-35F94C84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320D4D-DAE1-4392-96E7-59C4D43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7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76468-4B08-40B5-8DFE-41399EA4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0FA7323-1FFD-43E0-B9FD-A279E899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8 October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3926F53-FE9E-4998-8C8C-4D184FCC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11E5DE-8EAD-4ABC-A7AD-09E2B87E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8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321E84-5DA1-41ED-9B1B-81AFB75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4A2-8890-4A4F-9933-68C82674DCB9}" type="datetime3">
              <a:rPr lang="en-US" smtClean="0"/>
              <a:t>8 October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F90254-9179-4303-BD76-EA012D8D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965874B-EB05-4FEE-820F-AF4C7A8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A6C287-D060-4202-8AFE-8E17B2F0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FF341-5916-4E46-8995-21431BB9E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F7830EB-F212-4C5D-B850-0FF1657C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95EAE9-3A27-4334-8F76-0821A590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DDB47-E408-4A9B-9968-B018F04CF0F0}" type="datetime3">
              <a:rPr lang="en-US" smtClean="0"/>
              <a:t>8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789D120-AB34-4541-900E-34CF50D6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A1F8ED-6F89-4195-A4B3-86B4607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40390-BC61-4577-ACB3-711F9E8C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E29A384-5050-4B88-861E-E4ECF6FFE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B9A59B-E208-42CD-AB9E-3E15FE0E4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17E3EA-A4A8-40E9-AB34-8C42B28F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31FF-4BAC-417D-AADD-2BDD8E1B6A3C}" type="datetime3">
              <a:rPr lang="en-US" smtClean="0"/>
              <a:t>8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5BB1474-4CA9-409E-B74B-C3F65376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F6FB8BB-D180-4064-AB92-9608D6FA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5FE802-9B33-464C-BBA7-6AECD2A2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92CA38-A44B-4F78-89C9-83575DEAC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9FD39E-CE90-4C04-B3C6-993594F93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09B18-B7C6-4EAB-A910-F8271B25DEE2}" type="datetime3">
              <a:rPr lang="en-US" smtClean="0"/>
              <a:t>8 October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333AFC-3DF6-4132-BE16-902DE91A0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657C73-AB78-4354-A7AC-F7D84B65C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C8F5-5760-44EC-8AD2-FE4B4D03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TIquZ_x0ZHU?feature=oembed" TargetMode="External"/><Relationship Id="rId6" Type="http://schemas.openxmlformats.org/officeDocument/2006/relationships/hyperlink" Target="edge.gov.bd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edge.gov.b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xmlns="" id="{6DBF50F6-DD88-4D9F-B7D3-79B989980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916BBDC2-6929-469E-B7C4-A03E77BF94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2F1DB8-B163-4F3C-8EAE-813219250A17}"/>
              </a:ext>
            </a:extLst>
          </p:cNvPr>
          <p:cNvSpPr txBox="1"/>
          <p:nvPr/>
        </p:nvSpPr>
        <p:spPr>
          <a:xfrm>
            <a:off x="1206627" y="250788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latin typeface="+mj-lt"/>
                <a:ea typeface="+mj-ea"/>
                <a:cs typeface="+mj-cs"/>
              </a:rPr>
              <a:t>Summarizing </a:t>
            </a:r>
            <a:r>
              <a:rPr lang="en-US" sz="5400" b="1" i="0" kern="1200" dirty="0">
                <a:effectLst/>
                <a:latin typeface="+mj-lt"/>
                <a:ea typeface="+mj-ea"/>
                <a:cs typeface="+mj-cs"/>
              </a:rPr>
              <a:t>BU-CSE Digital Skills Training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344E6B5-C9F5-4338-9E33-003B123731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C90B0F8D-9E81-4DE8-95D5-1A26E9390D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830BA43A-83E9-4C67-92A6-F247FB3700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92F3A0CC-EBFE-405D-B0C0-27DE361ED5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F2E853E-B55A-4FFD-B90E-6FB4F31BD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13A74BE-37F7-4C82-A37A-AF634597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04" y="136525"/>
            <a:ext cx="6530578" cy="142040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FDFEDBF7-8E2C-46B8-9095-AE1D77E217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60202872-FBB0-4F11-BC49-9FB400B212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DEB2F40-D411-4D44-9638-AE0342C7F8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07F7D91-A991-4196-AF73-327E04B56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178739A9-E67C-40E5-9468-0A68AEC54E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 descr="A logo with a flame and text&#10;&#10;Description automatically generated">
            <a:extLst>
              <a:ext uri="{FF2B5EF4-FFF2-40B4-BE49-F238E27FC236}">
                <a16:creationId xmlns:a16="http://schemas.microsoft.com/office/drawing/2014/main" xmlns="" id="{DEA0A899-EE10-41E8-880A-9031228A09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48" y="0"/>
            <a:ext cx="1809477" cy="16914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C103F57-3070-419A-AD40-E40515C489D1}"/>
              </a:ext>
            </a:extLst>
          </p:cNvPr>
          <p:cNvSpPr txBox="1"/>
          <p:nvPr/>
        </p:nvSpPr>
        <p:spPr>
          <a:xfrm>
            <a:off x="1787898" y="3993573"/>
            <a:ext cx="775519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Shraboni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Paul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Batch: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xmlns="" id="{AE878E1A-B26A-471E-9A4E-2F246378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3C187-A5B2-4492-A29B-A3979659734A}" type="datetime3">
              <a:rPr lang="en-US" smtClean="0"/>
              <a:t>8 October 2024</a:t>
            </a:fld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xmlns="" id="{399BC306-8F39-4891-A178-FE320674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69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49F3F-21A0-435A-BC0D-92C91BA3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0" y="365126"/>
            <a:ext cx="10350910" cy="9729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Overview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/>
            </a:r>
            <a:b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54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132AA5F-2874-4E1B-A6D1-66EAED20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8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FBAB08-5614-4A67-A8DB-09D671F1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FA09A3-9F3E-4A42-8BD4-AB970F69DF51}"/>
              </a:ext>
            </a:extLst>
          </p:cNvPr>
          <p:cNvSpPr txBox="1"/>
          <p:nvPr/>
        </p:nvSpPr>
        <p:spPr>
          <a:xfrm>
            <a:off x="1160207" y="1130710"/>
            <a:ext cx="1047627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for digital government and the economy.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Funded by the World Bank and the Government of Bangladesh (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GoB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Technology and knowledge-based smart and developed Bangladesh.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Cybersecurity: Strengthening cybersecurity across public sector IT systems.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Crisis Resilience: Capability to operate virtually during crises.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Services: Suitable for the fourth industrial revolution to citizens and businesses in both normal and crisis situations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67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8E68D1-A3E1-40AE-A9F6-A6E60A94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8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1848C4C-9163-45F9-8E37-21AD012C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71F3F27C-B713-4BD9-94CC-99784DCA9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757693"/>
              </p:ext>
            </p:extLst>
          </p:nvPr>
        </p:nvGraphicFramePr>
        <p:xfrm>
          <a:off x="1799303" y="1749682"/>
          <a:ext cx="8386915" cy="3697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8A5883-E65F-446B-A2CD-DA51FE1CBAD6}"/>
              </a:ext>
            </a:extLst>
          </p:cNvPr>
          <p:cNvSpPr/>
          <p:nvPr/>
        </p:nvSpPr>
        <p:spPr>
          <a:xfrm>
            <a:off x="1297858" y="529676"/>
            <a:ext cx="88883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Key 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products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and services</a:t>
            </a:r>
          </a:p>
        </p:txBody>
      </p:sp>
    </p:spTree>
    <p:extLst>
      <p:ext uri="{BB962C8B-B14F-4D97-AF65-F5344CB8AC3E}">
        <p14:creationId xmlns:p14="http://schemas.microsoft.com/office/powerpoint/2010/main" val="13138101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67234C-FBCF-45EB-A6AD-92B95492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4A2-8890-4A4F-9933-68C82674DCB9}" type="datetime3">
              <a:rPr lang="en-US" smtClean="0"/>
              <a:t>8 October 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141BB12-2FD7-401E-9E0D-3866F484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F56A5E89-256F-4512-959F-848F277E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76985"/>
              </p:ext>
            </p:extLst>
          </p:nvPr>
        </p:nvGraphicFramePr>
        <p:xfrm>
          <a:off x="1118419" y="843698"/>
          <a:ext cx="4925962" cy="1360558"/>
        </p:xfrm>
        <a:graphic>
          <a:graphicData uri="http://schemas.openxmlformats.org/drawingml/2006/table">
            <a:tbl>
              <a:tblPr firstCol="1" bandRow="1">
                <a:tableStyleId>{08FB837D-C827-4EFA-A057-4D05807E0F7C}</a:tableStyleId>
              </a:tblPr>
              <a:tblGrid>
                <a:gridCol w="2252659">
                  <a:extLst>
                    <a:ext uri="{9D8B030D-6E8A-4147-A177-3AD203B41FA5}">
                      <a16:colId xmlns:a16="http://schemas.microsoft.com/office/drawing/2014/main" xmlns="" val="3290805312"/>
                    </a:ext>
                  </a:extLst>
                </a:gridCol>
                <a:gridCol w="2673303">
                  <a:extLst>
                    <a:ext uri="{9D8B030D-6E8A-4147-A177-3AD203B41FA5}">
                      <a16:colId xmlns:a16="http://schemas.microsoft.com/office/drawing/2014/main" xmlns="" val="2824276696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r>
                        <a:rPr lang="en-US" dirty="0"/>
                        <a:t>RIC’S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725240"/>
                  </a:ext>
                </a:extLst>
              </a:tr>
              <a:tr h="410899">
                <a:tc>
                  <a:txBody>
                    <a:bodyPr/>
                    <a:lstStyle/>
                    <a:p>
                      <a:r>
                        <a:rPr lang="en-US" dirty="0"/>
                        <a:t>Training(more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5958934"/>
                  </a:ext>
                </a:extLst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/>
                        <a:t>New jobs(more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670396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562150-7F05-4B23-8B19-7079A93E0ADB}"/>
              </a:ext>
            </a:extLst>
          </p:cNvPr>
          <p:cNvSpPr txBox="1"/>
          <p:nvPr/>
        </p:nvSpPr>
        <p:spPr>
          <a:xfrm>
            <a:off x="924232" y="247404"/>
            <a:ext cx="6243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Company’s </a:t>
            </a:r>
            <a:r>
              <a:rPr lang="en-US" sz="2400" b="1" dirty="0">
                <a:latin typeface="+mj-lt"/>
              </a:rPr>
              <a:t>statistical</a:t>
            </a:r>
            <a:r>
              <a:rPr lang="en-US" sz="2400" dirty="0"/>
              <a:t> data through the country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B4599AE-20CC-439B-9373-AADD3F089C88}"/>
              </a:ext>
            </a:extLst>
          </p:cNvPr>
          <p:cNvSpPr txBox="1"/>
          <p:nvPr/>
        </p:nvSpPr>
        <p:spPr>
          <a:xfrm>
            <a:off x="7039897" y="218939"/>
            <a:ext cx="443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</a:t>
            </a:r>
            <a:r>
              <a:rPr lang="en-US" sz="2400" b="1" dirty="0">
                <a:latin typeface="+mj-lt"/>
              </a:rPr>
              <a:t>through</a:t>
            </a:r>
            <a:r>
              <a:rPr lang="en-US" sz="2400" b="1" dirty="0"/>
              <a:t> </a:t>
            </a:r>
            <a:r>
              <a:rPr lang="en-US" sz="2400" dirty="0" err="1"/>
              <a:t>Barishal</a:t>
            </a:r>
            <a:r>
              <a:rPr lang="en-US" sz="2400" dirty="0"/>
              <a:t> University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CF96F814-C0CD-449D-BB45-012BD3F4C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35029"/>
              </p:ext>
            </p:extLst>
          </p:nvPr>
        </p:nvGraphicFramePr>
        <p:xfrm>
          <a:off x="7167715" y="734903"/>
          <a:ext cx="4306530" cy="13455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3265">
                  <a:extLst>
                    <a:ext uri="{9D8B030D-6E8A-4147-A177-3AD203B41FA5}">
                      <a16:colId xmlns:a16="http://schemas.microsoft.com/office/drawing/2014/main" xmlns="" val="99211347"/>
                    </a:ext>
                  </a:extLst>
                </a:gridCol>
                <a:gridCol w="2153265">
                  <a:extLst>
                    <a:ext uri="{9D8B030D-6E8A-4147-A177-3AD203B41FA5}">
                      <a16:colId xmlns:a16="http://schemas.microsoft.com/office/drawing/2014/main" xmlns="" val="3078851556"/>
                    </a:ext>
                  </a:extLst>
                </a:gridCol>
              </a:tblGrid>
              <a:tr h="438473">
                <a:tc>
                  <a:txBody>
                    <a:bodyPr/>
                    <a:lstStyle/>
                    <a:p>
                      <a:r>
                        <a:rPr lang="en-US" dirty="0"/>
                        <a:t>Courses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260691"/>
                  </a:ext>
                </a:extLst>
              </a:tr>
              <a:tr h="468610">
                <a:tc>
                  <a:txBody>
                    <a:bodyPr/>
                    <a:lstStyle/>
                    <a:p>
                      <a:r>
                        <a:rPr lang="en-US" dirty="0"/>
                        <a:t>Running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52320187"/>
                  </a:ext>
                </a:extLst>
              </a:tr>
              <a:tr h="438473">
                <a:tc>
                  <a:txBody>
                    <a:bodyPr/>
                    <a:lstStyle/>
                    <a:p>
                      <a:r>
                        <a:rPr lang="en-US" dirty="0"/>
                        <a:t>Course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6621755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B018116F-1C69-400F-A87B-BE76C2429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172436"/>
              </p:ext>
            </p:extLst>
          </p:nvPr>
        </p:nvGraphicFramePr>
        <p:xfrm>
          <a:off x="1248695" y="2723535"/>
          <a:ext cx="4847305" cy="3077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xmlns="" id="{AFCC7A33-9375-4689-BF4C-7037714E4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00679"/>
              </p:ext>
            </p:extLst>
          </p:nvPr>
        </p:nvGraphicFramePr>
        <p:xfrm>
          <a:off x="5728930" y="2588906"/>
          <a:ext cx="5263535" cy="3290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68065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Graphic spid="11" grpId="0">
        <p:bldAsOne/>
      </p:bldGraphic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0787EE6-C6F9-4711-A389-90E8AA7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BFAB-73B3-48F3-92C6-E6ED317D73C0}" type="datetime3">
              <a:rPr lang="en-US" smtClean="0"/>
              <a:t>8 October 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BB947A-97EB-42B0-8976-E93CAE18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C8F5-5760-44EC-8AD2-FE4B4D0383B9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5AEC87-231D-47E5-9D49-F04D379CF4BB}"/>
              </a:ext>
            </a:extLst>
          </p:cNvPr>
          <p:cNvSpPr txBox="1"/>
          <p:nvPr/>
        </p:nvSpPr>
        <p:spPr>
          <a:xfrm>
            <a:off x="1130710" y="1592826"/>
            <a:ext cx="1034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Bangladesh’s Digital Future: 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EDGE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Revolutionizing Government Services and Strengthening Digital Infrastructure.</a:t>
            </a:r>
          </a:p>
        </p:txBody>
      </p:sp>
      <p:pic>
        <p:nvPicPr>
          <p:cNvPr id="9" name="Online Media 8" title="What is EDGE (Enhancing Digital Government and Economy) Project?">
            <a:hlinkClick r:id="" action="ppaction://media"/>
            <a:extLst>
              <a:ext uri="{FF2B5EF4-FFF2-40B4-BE49-F238E27FC236}">
                <a16:creationId xmlns:a16="http://schemas.microsoft.com/office/drawing/2014/main" xmlns="" id="{4F187432-8041-4E3B-9BF3-EB523ED059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238090" y="3888521"/>
            <a:ext cx="2104104" cy="11888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4BC2DA4-A8B7-4064-A220-7239EACA1EF8}"/>
              </a:ext>
            </a:extLst>
          </p:cNvPr>
          <p:cNvSpPr txBox="1"/>
          <p:nvPr/>
        </p:nvSpPr>
        <p:spPr>
          <a:xfrm>
            <a:off x="1386348" y="3429000"/>
            <a:ext cx="21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For more detail: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FDCBCE-0956-4445-A3ED-A78B916A2849}"/>
              </a:ext>
            </a:extLst>
          </p:cNvPr>
          <p:cNvSpPr txBox="1"/>
          <p:nvPr/>
        </p:nvSpPr>
        <p:spPr>
          <a:xfrm>
            <a:off x="6567948" y="3795777"/>
            <a:ext cx="47858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Contact info</a:t>
            </a:r>
          </a:p>
          <a:p>
            <a:r>
              <a:rPr lang="en-US" sz="2000" dirty="0"/>
              <a:t>Bangladesh Computer Council (Level-2)</a:t>
            </a:r>
          </a:p>
          <a:p>
            <a:r>
              <a:rPr lang="en-US" sz="2000" dirty="0"/>
              <a:t>ICT Tower, Agargaon, Dhaka, Bangladesh</a:t>
            </a:r>
          </a:p>
          <a:p>
            <a:r>
              <a:rPr lang="en-US" sz="2000" dirty="0"/>
              <a:t>Youth Tower (Level 3,4 and 5)</a:t>
            </a:r>
          </a:p>
          <a:p>
            <a:r>
              <a:rPr lang="en-US" sz="2000" dirty="0"/>
              <a:t>822/2, </a:t>
            </a:r>
            <a:r>
              <a:rPr lang="en-US" sz="2000" dirty="0" err="1"/>
              <a:t>Rokeya</a:t>
            </a:r>
            <a:r>
              <a:rPr lang="en-US" sz="2000" dirty="0"/>
              <a:t> Sarani Dhaka-1216, Bangladesh</a:t>
            </a:r>
          </a:p>
          <a:p>
            <a:r>
              <a:rPr lang="en-US" sz="2000" dirty="0"/>
              <a:t>Cell: +88 02 55007193</a:t>
            </a:r>
          </a:p>
          <a:p>
            <a:r>
              <a:rPr lang="en-US" sz="2000" dirty="0" err="1"/>
              <a:t>Web:</a:t>
            </a:r>
            <a:r>
              <a:rPr lang="en-US" sz="2000" dirty="0" err="1">
                <a:hlinkClick r:id="rId6" action="ppaction://hlinkfile"/>
              </a:rPr>
              <a:t>edge.gov.bd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7EBD98-9606-4E1D-B5DF-3E5647139D73}"/>
              </a:ext>
            </a:extLst>
          </p:cNvPr>
          <p:cNvSpPr/>
          <p:nvPr/>
        </p:nvSpPr>
        <p:spPr>
          <a:xfrm>
            <a:off x="1927124" y="405126"/>
            <a:ext cx="74528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18258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217</Words>
  <Application>Microsoft Office PowerPoint</Application>
  <PresentationFormat>Custom</PresentationFormat>
  <Paragraphs>55</Paragraphs>
  <Slides>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Overview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Sukanta</dc:creator>
  <cp:lastModifiedBy>pc</cp:lastModifiedBy>
  <cp:revision>14</cp:revision>
  <dcterms:created xsi:type="dcterms:W3CDTF">2024-09-30T15:25:34Z</dcterms:created>
  <dcterms:modified xsi:type="dcterms:W3CDTF">2024-10-08T03:30:40Z</dcterms:modified>
</cp:coreProperties>
</file>