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Arial Black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85583EC-29AD-462F-BB4F-84A8D34A3771}">
  <a:tblStyle styleId="{585583EC-29AD-462F-BB4F-84A8D34A377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ialBlack-regular.fnt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Relationship Id="rId3" Type="http://schemas.openxmlformats.org/officeDocument/2006/relationships/image" Target="../media/image01.jpg"/><Relationship Id="rId4" Type="http://schemas.openxmlformats.org/officeDocument/2006/relationships/image" Target="../media/image02.jpg"/><Relationship Id="rId5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Relationship Id="rId3" Type="http://schemas.openxmlformats.org/officeDocument/2006/relationships/image" Target="../media/image02.jpg"/><Relationship Id="rId4" Type="http://schemas.openxmlformats.org/officeDocument/2006/relationships/image" Target="../media/image0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Relationship Id="rId3" Type="http://schemas.openxmlformats.org/officeDocument/2006/relationships/image" Target="../media/image0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Relationship Id="rId3" Type="http://schemas.openxmlformats.org/officeDocument/2006/relationships/image" Target="../media/image0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640239"/>
            <a:ext cx="12192000" cy="230647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</a:p>
        </p:txBody>
      </p:sp>
      <p:pic>
        <p:nvPicPr>
          <p:cNvPr id="19" name="Shape 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6932"/>
            <a:ext cx="10058399" cy="193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1990" y="-16933"/>
            <a:ext cx="10058399" cy="1930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nolalinux.com/wp-content/uploads/2016/07/untappd.png" id="21" name="Shape 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743" y="226533"/>
            <a:ext cx="3077656" cy="147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/>
          <p:nvPr/>
        </p:nvSpPr>
        <p:spPr>
          <a:xfrm>
            <a:off x="-1610" y="4216400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4B2810"/>
                </a:solidFill>
                <a:latin typeface="Arial Black"/>
                <a:ea typeface="Arial Black"/>
                <a:cs typeface="Arial Black"/>
                <a:sym typeface="Arial Black"/>
              </a:rPr>
              <a:t>Team CS122 </a:t>
            </a:r>
          </a:p>
        </p:txBody>
      </p:sp>
      <p:cxnSp>
        <p:nvCxnSpPr>
          <p:cNvPr id="23" name="Shape 23"/>
          <p:cNvCxnSpPr/>
          <p:nvPr/>
        </p:nvCxnSpPr>
        <p:spPr>
          <a:xfrm>
            <a:off x="355600" y="4072460"/>
            <a:ext cx="11573932" cy="0"/>
          </a:xfrm>
          <a:prstGeom prst="straightConnector1">
            <a:avLst/>
          </a:prstGeom>
          <a:noFill/>
          <a:ln cap="flat" cmpd="sng" w="9525">
            <a:solidFill>
              <a:srgbClr val="C56D2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355600" y="4080926"/>
            <a:ext cx="11573932" cy="0"/>
          </a:xfrm>
          <a:prstGeom prst="straightConnector1">
            <a:avLst/>
          </a:prstGeom>
          <a:noFill/>
          <a:ln cap="flat" cmpd="sng" w="9525">
            <a:solidFill>
              <a:srgbClr val="C56D23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/>
        </p:nvSpPr>
        <p:spPr>
          <a:xfrm>
            <a:off x="0" y="2021841"/>
            <a:ext cx="12192000" cy="19389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6000" u="none" cap="none" strike="noStrike">
                <a:solidFill>
                  <a:srgbClr val="4B2810"/>
                </a:solidFill>
                <a:latin typeface="Arial Black"/>
                <a:ea typeface="Arial Black"/>
                <a:cs typeface="Arial Black"/>
                <a:sym typeface="Arial Black"/>
              </a:rPr>
              <a:t>CS122 Project: Beer Suggestion Engine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962651"/>
            <a:ext cx="10058399" cy="89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Shape 28"/>
          <p:cNvPicPr preferRelativeResize="0"/>
          <p:nvPr/>
        </p:nvPicPr>
        <p:blipFill rotWithShape="1">
          <a:blip r:embed="rId3">
            <a:alphaModFix/>
          </a:blip>
          <a:srcRect b="53618" l="0" r="0" t="0"/>
          <a:stretch/>
        </p:blipFill>
        <p:spPr>
          <a:xfrm>
            <a:off x="2131990" y="5962651"/>
            <a:ext cx="10058399" cy="8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/>
          <p:nvPr>
            <p:ph idx="10" type="dt"/>
          </p:nvPr>
        </p:nvSpPr>
        <p:spPr>
          <a:xfrm>
            <a:off x="838200" y="627062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200" u="none" cap="none" strike="noStrike">
                <a:solidFill>
                  <a:srgbClr val="4B281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4038600" y="62706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4B281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610600" y="627062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4B281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http://www.bingasstadium.com/wp-content/uploads/2015/12/untappd.png" id="32" name="Shape 32"/>
          <p:cNvPicPr preferRelativeResize="0"/>
          <p:nvPr/>
        </p:nvPicPr>
        <p:blipFill rotWithShape="1">
          <a:blip r:embed="rId4">
            <a:alphaModFix/>
          </a:blip>
          <a:srcRect b="17678" l="36354" r="0" t="24310"/>
          <a:stretch/>
        </p:blipFill>
        <p:spPr>
          <a:xfrm>
            <a:off x="690539" y="358772"/>
            <a:ext cx="38798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962651"/>
            <a:ext cx="10058399" cy="89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35"/>
          <p:cNvPicPr preferRelativeResize="0"/>
          <p:nvPr/>
        </p:nvPicPr>
        <p:blipFill rotWithShape="1">
          <a:blip r:embed="rId3">
            <a:alphaModFix/>
          </a:blip>
          <a:srcRect b="53618" l="0" r="0" t="0"/>
          <a:stretch/>
        </p:blipFill>
        <p:spPr>
          <a:xfrm>
            <a:off x="2131990" y="5962651"/>
            <a:ext cx="10058399" cy="895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Shape 36"/>
          <p:cNvCxnSpPr/>
          <p:nvPr/>
        </p:nvCxnSpPr>
        <p:spPr>
          <a:xfrm>
            <a:off x="798399" y="1078491"/>
            <a:ext cx="10688333" cy="0"/>
          </a:xfrm>
          <a:prstGeom prst="straightConnector1">
            <a:avLst/>
          </a:prstGeom>
          <a:noFill/>
          <a:ln cap="flat" cmpd="sng" w="9525">
            <a:solidFill>
              <a:srgbClr val="C56D2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7" name="Shape 37"/>
          <p:cNvCxnSpPr/>
          <p:nvPr/>
        </p:nvCxnSpPr>
        <p:spPr>
          <a:xfrm>
            <a:off x="798399" y="1086958"/>
            <a:ext cx="10688333" cy="0"/>
          </a:xfrm>
          <a:prstGeom prst="straightConnector1">
            <a:avLst/>
          </a:prstGeom>
          <a:noFill/>
          <a:ln cap="flat" cmpd="sng" w="9525">
            <a:solidFill>
              <a:srgbClr val="C56D23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idx="1" type="body"/>
          </p:nvPr>
        </p:nvSpPr>
        <p:spPr>
          <a:xfrm>
            <a:off x="798399" y="342900"/>
            <a:ext cx="10688333" cy="735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4B2810"/>
              </a:buClr>
              <a:buFont typeface="Arial"/>
              <a:buNone/>
              <a:defRPr b="1" i="0" sz="440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798400" y="1247774"/>
            <a:ext cx="10688333" cy="4562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rgbClr val="D89C27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0500" lvl="1" marL="571500" marR="0" rtl="0" algn="l">
              <a:lnSpc>
                <a:spcPct val="90000"/>
              </a:lnSpc>
              <a:spcBef>
                <a:spcPts val="500"/>
              </a:spcBef>
              <a:buClr>
                <a:srgbClr val="D89C27"/>
              </a:buClr>
              <a:buSzPct val="100000"/>
              <a:buFont typeface="Calibri"/>
              <a:buChar char="—"/>
              <a:defRPr b="0" i="0" sz="240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838200" y="627062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200" u="none" cap="none" strike="noStrike">
                <a:solidFill>
                  <a:srgbClr val="4B281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4038600" y="62706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4B281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610600" y="627062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4B281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962651"/>
            <a:ext cx="10058399" cy="89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 rotWithShape="1">
          <a:blip r:embed="rId3">
            <a:alphaModFix/>
          </a:blip>
          <a:srcRect b="53618" l="0" r="0" t="0"/>
          <a:stretch/>
        </p:blipFill>
        <p:spPr>
          <a:xfrm>
            <a:off x="2131990" y="5962651"/>
            <a:ext cx="10058399" cy="8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>
            <p:ph idx="1" type="body"/>
          </p:nvPr>
        </p:nvSpPr>
        <p:spPr>
          <a:xfrm>
            <a:off x="798399" y="342900"/>
            <a:ext cx="10688333" cy="735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4B2810"/>
              </a:buClr>
              <a:buFont typeface="Arial"/>
              <a:buNone/>
              <a:defRPr b="1" i="0" sz="440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27062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200" u="none" cap="none" strike="noStrike">
                <a:solidFill>
                  <a:srgbClr val="4B281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2706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4B281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27062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4B281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50" name="Shape 50"/>
          <p:cNvCxnSpPr/>
          <p:nvPr/>
        </p:nvCxnSpPr>
        <p:spPr>
          <a:xfrm>
            <a:off x="798399" y="1078491"/>
            <a:ext cx="10688333" cy="0"/>
          </a:xfrm>
          <a:prstGeom prst="straightConnector1">
            <a:avLst/>
          </a:prstGeom>
          <a:noFill/>
          <a:ln cap="flat" cmpd="sng" w="9525">
            <a:solidFill>
              <a:srgbClr val="C56D2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1" name="Shape 51"/>
          <p:cNvCxnSpPr/>
          <p:nvPr/>
        </p:nvCxnSpPr>
        <p:spPr>
          <a:xfrm>
            <a:off x="798399" y="1086958"/>
            <a:ext cx="10688333" cy="0"/>
          </a:xfrm>
          <a:prstGeom prst="straightConnector1">
            <a:avLst/>
          </a:prstGeom>
          <a:noFill/>
          <a:ln cap="flat" cmpd="sng" w="9525">
            <a:solidFill>
              <a:srgbClr val="C56D23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2" name="Shape 52"/>
          <p:cNvCxnSpPr/>
          <p:nvPr/>
        </p:nvCxnSpPr>
        <p:spPr>
          <a:xfrm>
            <a:off x="798399" y="3406832"/>
            <a:ext cx="10688333" cy="0"/>
          </a:xfrm>
          <a:prstGeom prst="straightConnector1">
            <a:avLst/>
          </a:prstGeom>
          <a:noFill/>
          <a:ln cap="flat" cmpd="sng" w="9525">
            <a:solidFill>
              <a:srgbClr val="C56D23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9.png"/><Relationship Id="rId9" Type="http://schemas.openxmlformats.org/officeDocument/2006/relationships/image" Target="../media/image07.png"/><Relationship Id="rId5" Type="http://schemas.openxmlformats.org/officeDocument/2006/relationships/image" Target="../media/image06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Relationship Id="rId4" Type="http://schemas.openxmlformats.org/officeDocument/2006/relationships/image" Target="../media/image09.png"/><Relationship Id="rId9" Type="http://schemas.openxmlformats.org/officeDocument/2006/relationships/image" Target="../media/image07.png"/><Relationship Id="rId5" Type="http://schemas.openxmlformats.org/officeDocument/2006/relationships/image" Target="../media/image06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Shape 61"/>
          <p:cNvGraphicFramePr/>
          <p:nvPr/>
        </p:nvGraphicFramePr>
        <p:xfrm>
          <a:off x="690539" y="15938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{585583EC-29AD-462F-BB4F-84A8D34A3771}</a:tableStyleId>
              </a:tblPr>
              <a:tblGrid>
                <a:gridCol w="823925"/>
                <a:gridCol w="8660775"/>
                <a:gridCol w="208275"/>
                <a:gridCol w="904875"/>
              </a:tblGrid>
              <a:tr h="62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Topic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89C2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56D2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89C2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89C2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56D2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89C2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89C2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56D2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89C2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89C2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56D23"/>
                    </a:solidFill>
                  </a:tcPr>
                </a:tc>
              </a:tr>
              <a:tr h="62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89C27">
                        <a:alpha val="47058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Goals for Beer Suggestion Engine 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89C2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89C2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89C2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89C2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89C2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89C2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62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89C27">
                        <a:alpha val="47058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Initial </a:t>
                      </a: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Structure of Engine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89C2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89C2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89C2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89C2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89C2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89C2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62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89C27">
                        <a:alpha val="47058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Challenges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89C2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89C2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89C2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89C2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89C2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89C2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62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89C27">
                        <a:alpha val="47058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Results &amp; Demo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89C2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89C2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89C2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89C2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89C2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89C2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62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89C27">
                        <a:alpha val="47058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Conclusions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89C2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89C2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89C2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2" name="Shape 62"/>
          <p:cNvSpPr txBox="1"/>
          <p:nvPr>
            <p:ph idx="12" type="sldNum"/>
          </p:nvPr>
        </p:nvSpPr>
        <p:spPr>
          <a:xfrm>
            <a:off x="8610600" y="627062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4B281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838200" y="627062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4B2810"/>
                </a:solidFill>
                <a:latin typeface="Arial"/>
                <a:ea typeface="Arial"/>
                <a:cs typeface="Arial"/>
                <a:sym typeface="Arial"/>
              </a:rPr>
              <a:t>3/9/2017</a:t>
            </a:r>
          </a:p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4038600" y="62706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4B2810"/>
                </a:solidFill>
                <a:latin typeface="Arial"/>
                <a:ea typeface="Arial"/>
                <a:cs typeface="Arial"/>
                <a:sym typeface="Arial"/>
              </a:rPr>
              <a:t>Team CS122 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27062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4B2810"/>
                </a:solidFill>
                <a:latin typeface="Arial"/>
                <a:ea typeface="Arial"/>
                <a:cs typeface="Arial"/>
                <a:sym typeface="Arial"/>
              </a:rPr>
              <a:t>3/9/2017</a:t>
            </a:r>
          </a:p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2706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4B2810"/>
                </a:solidFill>
                <a:latin typeface="Arial"/>
                <a:ea typeface="Arial"/>
                <a:cs typeface="Arial"/>
                <a:sym typeface="Arial"/>
              </a:rPr>
              <a:t>Team CS122 Project</a:t>
            </a:r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27062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4B281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798399" y="342900"/>
            <a:ext cx="10688333" cy="735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4B2810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Project Goals</a:t>
            </a:r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798400" y="1247774"/>
            <a:ext cx="10688333" cy="456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032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89C27"/>
              </a:buClr>
              <a:buSzPct val="99545"/>
              <a:buFont typeface="Noto Sans Symbols"/>
              <a:buChar char="▪"/>
            </a:pPr>
            <a:r>
              <a:rPr b="0" i="0" lang="en-US" sz="219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Wished to construct a webpage the provides untappd users with beer suggestions based on their profile characteristics</a:t>
            </a:r>
          </a:p>
          <a:p>
            <a:pPr indent="-2032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D89C27"/>
              </a:buClr>
              <a:buSzPct val="99545"/>
              <a:buFont typeface="Noto Sans Symbols"/>
              <a:buChar char="▪"/>
            </a:pPr>
            <a:r>
              <a:rPr b="0" i="0" lang="en-US" sz="219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Sought to apply the following </a:t>
            </a:r>
            <a:r>
              <a:rPr b="1" i="0" lang="en-US" sz="219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techniques</a:t>
            </a:r>
            <a:r>
              <a:rPr b="0" i="0" lang="en-US" sz="219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-317500" lvl="1" marL="5715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D89C27"/>
              </a:buClr>
              <a:buSzPct val="101111"/>
              <a:buFont typeface="Calibri"/>
              <a:buChar char="—"/>
            </a:pPr>
            <a:r>
              <a:rPr b="1" i="0" lang="en-US" sz="182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Webscraping</a:t>
            </a:r>
            <a:r>
              <a:rPr b="0" i="0" lang="en-US" sz="182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 and information extraction</a:t>
            </a:r>
          </a:p>
          <a:p>
            <a:pPr indent="-317500" lvl="1" marL="5715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D89C27"/>
              </a:buClr>
              <a:buSzPct val="101111"/>
              <a:buFont typeface="Calibri"/>
              <a:buChar char="—"/>
            </a:pPr>
            <a:r>
              <a:rPr b="1" i="0" lang="en-US" sz="182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Database creation</a:t>
            </a:r>
            <a:r>
              <a:rPr b="0" i="0" lang="en-US" sz="182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 and manipulation</a:t>
            </a:r>
          </a:p>
          <a:p>
            <a:pPr indent="-317500" lvl="1" marL="5715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D89C27"/>
              </a:buClr>
              <a:buSzPct val="101111"/>
              <a:buFont typeface="Calibri"/>
              <a:buChar char="—"/>
            </a:pPr>
            <a:r>
              <a:rPr b="1" i="0" lang="en-US" sz="182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Collaborative filtering</a:t>
            </a:r>
          </a:p>
          <a:p>
            <a:pPr indent="-317500" lvl="1" marL="5715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D89C27"/>
              </a:buClr>
              <a:buSzPct val="101111"/>
              <a:buFont typeface="Calibri"/>
              <a:buChar char="—"/>
            </a:pPr>
            <a:r>
              <a:rPr b="1" i="0" lang="en-US" sz="182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Website development</a:t>
            </a:r>
          </a:p>
          <a:p>
            <a:pPr indent="-2032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D89C27"/>
              </a:buClr>
              <a:buSzPct val="99545"/>
              <a:buFont typeface="Noto Sans Symbols"/>
              <a:buChar char="▪"/>
            </a:pPr>
            <a:r>
              <a:rPr b="1" i="0" lang="en-US" sz="219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  <a:r>
              <a:rPr b="0" i="0" lang="en-US" sz="219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 selected:</a:t>
            </a:r>
          </a:p>
          <a:p>
            <a:pPr indent="-317500" lvl="1" marL="5715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D89C27"/>
              </a:buClr>
              <a:buSzPct val="101111"/>
              <a:buFont typeface="Calibri"/>
              <a:buChar char="—"/>
            </a:pPr>
            <a:r>
              <a:rPr b="1" i="0" lang="en-US" sz="182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Selenium </a:t>
            </a:r>
            <a:r>
              <a:rPr b="0" i="0" lang="en-US" sz="182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for automated web-browsing and </a:t>
            </a:r>
            <a:r>
              <a:rPr b="1" i="0" lang="en-US" sz="182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BeautifulSoup </a:t>
            </a:r>
            <a:r>
              <a:rPr b="0" i="0" lang="en-US" sz="182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for webscraping</a:t>
            </a:r>
          </a:p>
          <a:p>
            <a:pPr indent="-317500" lvl="1" marL="5715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D89C27"/>
              </a:buClr>
              <a:buSzPct val="101111"/>
              <a:buFont typeface="Calibri"/>
              <a:buChar char="—"/>
            </a:pPr>
            <a:r>
              <a:rPr b="1" i="0" lang="en-US" sz="182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Pandas </a:t>
            </a:r>
            <a:r>
              <a:rPr b="0" i="0" lang="en-US" sz="182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for data organization and </a:t>
            </a:r>
            <a:r>
              <a:rPr b="1" i="0" lang="en-US" sz="182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SQLite</a:t>
            </a:r>
            <a:r>
              <a:rPr b="0" i="0" lang="en-US" sz="182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 for database manipulation </a:t>
            </a:r>
          </a:p>
          <a:p>
            <a:pPr indent="-317500" lvl="1" marL="5715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D89C27"/>
              </a:buClr>
              <a:buSzPct val="101111"/>
              <a:buFont typeface="Calibri"/>
              <a:buChar char="—"/>
            </a:pPr>
            <a:r>
              <a:rPr b="1" i="0" lang="en-US" sz="182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b="0" i="0" lang="en-US" sz="182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 for array manipulations and </a:t>
            </a:r>
            <a:r>
              <a:rPr b="1" i="0" lang="en-US" sz="182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SciKit Learn</a:t>
            </a:r>
            <a:r>
              <a:rPr b="0" i="0" lang="en-US" sz="182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 for vector similarity calculations</a:t>
            </a:r>
          </a:p>
          <a:p>
            <a:pPr indent="-317500" lvl="1" marL="571500" marR="0" rtl="0" algn="l">
              <a:lnSpc>
                <a:spcPct val="80000"/>
              </a:lnSpc>
              <a:spcBef>
                <a:spcPts val="500"/>
              </a:spcBef>
              <a:buClr>
                <a:srgbClr val="D89C27"/>
              </a:buClr>
              <a:buSzPct val="101111"/>
              <a:buFont typeface="Calibri"/>
              <a:buChar char="—"/>
            </a:pPr>
            <a:r>
              <a:rPr b="1" i="0" lang="en-US" sz="182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Django</a:t>
            </a:r>
            <a:r>
              <a:rPr b="0" i="0" lang="en-US" sz="182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 for website development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798399" y="342900"/>
            <a:ext cx="10688333" cy="735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4B2810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Structure of project</a:t>
            </a:r>
          </a:p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838200" y="627062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4B2810"/>
                </a:solidFill>
                <a:latin typeface="Arial"/>
                <a:ea typeface="Arial"/>
                <a:cs typeface="Arial"/>
                <a:sym typeface="Arial"/>
              </a:rPr>
              <a:t>3/9/2017</a:t>
            </a:r>
          </a:p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4038600" y="62706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4B2810"/>
                </a:solidFill>
                <a:latin typeface="Arial"/>
                <a:ea typeface="Arial"/>
                <a:cs typeface="Arial"/>
                <a:sym typeface="Arial"/>
              </a:rPr>
              <a:t>Team CS122 Project</a:t>
            </a: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610600" y="627062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4B281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5294" y="1723727"/>
            <a:ext cx="2444827" cy="1268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086474"/>
            <a:ext cx="1195500" cy="108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10600" y="1643598"/>
            <a:ext cx="3013987" cy="14286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Shape 85"/>
          <p:cNvGrpSpPr/>
          <p:nvPr/>
        </p:nvGrpSpPr>
        <p:grpSpPr>
          <a:xfrm>
            <a:off x="2137836" y="1952508"/>
            <a:ext cx="1971484" cy="1146418"/>
            <a:chOff x="963304" y="2903656"/>
            <a:chExt cx="1971484" cy="1146418"/>
          </a:xfrm>
        </p:grpSpPr>
        <p:pic>
          <p:nvPicPr>
            <p:cNvPr id="86" name="Shape 86"/>
            <p:cNvPicPr preferRelativeResize="0"/>
            <p:nvPr/>
          </p:nvPicPr>
          <p:blipFill rotWithShape="1">
            <a:blip r:embed="rId6">
              <a:alphaModFix/>
            </a:blip>
            <a:srcRect b="6981" l="20100" r="40096" t="53938"/>
            <a:stretch/>
          </p:blipFill>
          <p:spPr>
            <a:xfrm>
              <a:off x="965200" y="2903656"/>
              <a:ext cx="1969069" cy="6584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 b="8380" l="60179" r="-30" t="62653"/>
            <a:stretch/>
          </p:blipFill>
          <p:spPr>
            <a:xfrm>
              <a:off x="963304" y="3562066"/>
              <a:ext cx="1971484" cy="4880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Shape 88"/>
          <p:cNvSpPr/>
          <p:nvPr/>
        </p:nvSpPr>
        <p:spPr>
          <a:xfrm rot="5400000">
            <a:off x="4164030" y="2272672"/>
            <a:ext cx="622555" cy="128355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7979515" y="2272671"/>
            <a:ext cx="622555" cy="128355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/>
        </p:nvSpPr>
        <p:spPr>
          <a:xfrm rot="5400000">
            <a:off x="4164030" y="4754675"/>
            <a:ext cx="622555" cy="128355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/>
          <p:nvPr/>
        </p:nvSpPr>
        <p:spPr>
          <a:xfrm rot="5400000">
            <a:off x="7979515" y="4754673"/>
            <a:ext cx="622555" cy="128355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30253" y="3459516"/>
            <a:ext cx="2356479" cy="2356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8">
            <a:alphaModFix/>
          </a:blip>
          <a:srcRect b="37576" l="19942" r="19480" t="37843"/>
          <a:stretch/>
        </p:blipFill>
        <p:spPr>
          <a:xfrm>
            <a:off x="4980033" y="5087862"/>
            <a:ext cx="2336800" cy="728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85750" y="3576862"/>
            <a:ext cx="2325369" cy="12592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916937" y="1276465"/>
            <a:ext cx="3386666" cy="461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C56D23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916083" y="3757282"/>
            <a:ext cx="3386666" cy="461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C56D23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0733" y="4212153"/>
            <a:ext cx="3013987" cy="1428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798399" y="342900"/>
            <a:ext cx="10688333" cy="735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4B2810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Implementation of selenium proved difficult</a:t>
            </a:r>
          </a:p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798400" y="1247775"/>
            <a:ext cx="6138000" cy="45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225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89C27"/>
              </a:buClr>
              <a:buSzPct val="99600"/>
              <a:buFont typeface="Noto Sans Symbols"/>
              <a:buChar char="▪"/>
            </a:pPr>
            <a:r>
              <a:rPr b="1" i="0" lang="en-US" sz="249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</a:p>
          <a:p>
            <a:pPr indent="-336550" lvl="1" marL="5715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D89C27"/>
              </a:buClr>
              <a:buSzPct val="100952"/>
              <a:buFont typeface="Calibri"/>
              <a:buChar char="—"/>
            </a:pPr>
            <a:r>
              <a:rPr b="0" i="0" lang="en-US" sz="212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Open full profiles</a:t>
            </a:r>
          </a:p>
          <a:p>
            <a:pPr indent="-336550" lvl="1" marL="5715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D89C27"/>
              </a:buClr>
              <a:buSzPct val="100952"/>
              <a:buFont typeface="Calibri"/>
              <a:buChar char="—"/>
            </a:pPr>
            <a:r>
              <a:rPr b="0" i="0" lang="en-US" sz="212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Automate signing in to untappd</a:t>
            </a:r>
          </a:p>
          <a:p>
            <a:pPr indent="-22225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D89C27"/>
              </a:buClr>
              <a:buSzPct val="99600"/>
              <a:buFont typeface="Noto Sans Symbols"/>
              <a:buChar char="▪"/>
            </a:pPr>
            <a:r>
              <a:rPr b="1" i="0" lang="en-US" sz="249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</a:p>
          <a:p>
            <a:pPr indent="-336550" lvl="1" marL="5715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D89C27"/>
              </a:buClr>
              <a:buSzPct val="100952"/>
              <a:buFont typeface="Calibri"/>
              <a:buChar char="—"/>
            </a:pPr>
            <a:r>
              <a:rPr b="0" i="0" lang="en-US" sz="212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Implementation of </a:t>
            </a:r>
            <a:r>
              <a:rPr b="1" i="0" lang="en-US" sz="212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waits</a:t>
            </a:r>
          </a:p>
          <a:p>
            <a:pPr indent="-336550" lvl="1" marL="5715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D89C27"/>
              </a:buClr>
              <a:buSzPct val="100952"/>
              <a:buFont typeface="Calibri"/>
              <a:buChar char="—"/>
            </a:pPr>
            <a:r>
              <a:rPr b="0" i="0" lang="en-US" sz="212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Increased bandwidth usage</a:t>
            </a:r>
          </a:p>
          <a:p>
            <a:pPr indent="-336550" lvl="1" marL="5715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D89C27"/>
              </a:buClr>
              <a:buSzPct val="100952"/>
              <a:buFont typeface="Calibri"/>
              <a:buChar char="—"/>
            </a:pPr>
            <a:r>
              <a:rPr b="1" i="0" lang="en-US" sz="212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IP blocking</a:t>
            </a:r>
          </a:p>
          <a:p>
            <a:pPr indent="-22225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D89C27"/>
              </a:buClr>
              <a:buSzPct val="99600"/>
              <a:buFont typeface="Noto Sans Symbols"/>
              <a:buChar char="▪"/>
            </a:pPr>
            <a:r>
              <a:rPr b="1" i="0" lang="en-US" sz="249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Result </a:t>
            </a:r>
          </a:p>
          <a:p>
            <a:pPr indent="-336550" lvl="1" marL="5715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D89C27"/>
              </a:buClr>
              <a:buSzPct val="100952"/>
              <a:buFont typeface="Calibri"/>
              <a:buChar char="—"/>
            </a:pPr>
            <a:r>
              <a:rPr b="0" i="0" lang="en-US" sz="212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Tested Selenium </a:t>
            </a:r>
          </a:p>
          <a:p>
            <a:pPr indent="-336550" lvl="1" marL="5715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D89C27"/>
              </a:buClr>
              <a:buSzPct val="100952"/>
              <a:buFont typeface="Calibri"/>
              <a:buChar char="—"/>
            </a:pPr>
            <a:r>
              <a:rPr b="0" i="0" lang="en-US" sz="212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Decided against keeping it in the implementation</a:t>
            </a:r>
          </a:p>
          <a:p>
            <a:pPr indent="-336550" lvl="1" marL="571500" marR="0" rtl="0" algn="l">
              <a:lnSpc>
                <a:spcPct val="80000"/>
              </a:lnSpc>
              <a:spcBef>
                <a:spcPts val="500"/>
              </a:spcBef>
              <a:buClr>
                <a:srgbClr val="D89C27"/>
              </a:buClr>
              <a:buSzPct val="100952"/>
              <a:buFont typeface="Calibri"/>
              <a:buChar char="—"/>
            </a:pPr>
            <a:r>
              <a:rPr b="0" i="0" lang="en-US" sz="212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Implemented compassionate web-scraping</a:t>
            </a:r>
          </a:p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838200" y="627062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4B2810"/>
                </a:solidFill>
                <a:latin typeface="Arial"/>
                <a:ea typeface="Arial"/>
                <a:cs typeface="Arial"/>
                <a:sym typeface="Arial"/>
              </a:rPr>
              <a:t>3/9/2017</a:t>
            </a:r>
          </a:p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4038600" y="62706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4B2810"/>
                </a:solidFill>
                <a:latin typeface="Arial"/>
                <a:ea typeface="Arial"/>
                <a:cs typeface="Arial"/>
                <a:sym typeface="Arial"/>
              </a:rPr>
              <a:t>Team CS122 Project</a:t>
            </a: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610600" y="627062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4B281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8086" y="1314871"/>
            <a:ext cx="34668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6210" y="3534867"/>
            <a:ext cx="3782700" cy="20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8298525" y="2466055"/>
            <a:ext cx="1431000" cy="440400"/>
          </a:xfrm>
          <a:prstGeom prst="rect">
            <a:avLst/>
          </a:prstGeom>
          <a:noFill/>
          <a:ln cap="flat" cmpd="sng" w="12700">
            <a:solidFill>
              <a:srgbClr val="C56D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Shape 110"/>
          <p:cNvCxnSpPr>
            <a:stCxn id="109" idx="2"/>
            <a:endCxn id="108" idx="0"/>
          </p:cNvCxnSpPr>
          <p:nvPr/>
        </p:nvCxnSpPr>
        <p:spPr>
          <a:xfrm>
            <a:off x="9014025" y="2906455"/>
            <a:ext cx="3600" cy="628500"/>
          </a:xfrm>
          <a:prstGeom prst="straightConnector1">
            <a:avLst/>
          </a:prstGeom>
          <a:noFill/>
          <a:ln cap="flat" cmpd="sng" w="9525">
            <a:solidFill>
              <a:srgbClr val="C56D23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1" name="Shape 111"/>
          <p:cNvSpPr/>
          <p:nvPr/>
        </p:nvSpPr>
        <p:spPr>
          <a:xfrm>
            <a:off x="7993725" y="4726655"/>
            <a:ext cx="1735800" cy="816600"/>
          </a:xfrm>
          <a:prstGeom prst="rect">
            <a:avLst/>
          </a:prstGeom>
          <a:noFill/>
          <a:ln cap="flat" cmpd="sng" w="12700">
            <a:solidFill>
              <a:srgbClr val="C56D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2" type="body"/>
          </p:nvPr>
        </p:nvSpPr>
        <p:spPr>
          <a:xfrm>
            <a:off x="798400" y="1247775"/>
            <a:ext cx="6444000" cy="45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225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89C27"/>
              </a:buClr>
              <a:buSzPct val="99600"/>
              <a:buFont typeface="Noto Sans Symbols"/>
              <a:buChar char="▪"/>
            </a:pPr>
            <a:r>
              <a:rPr b="1" i="0" lang="en-US" sz="249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</a:p>
          <a:p>
            <a:pPr indent="-336550" lvl="1" marL="5715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D89C27"/>
              </a:buClr>
              <a:buSzPct val="106000"/>
              <a:buFont typeface="Calibri"/>
              <a:buChar char="—"/>
            </a:pPr>
            <a:r>
              <a:rPr lang="en-US" sz="2020"/>
              <a:t>Transform user profiles into comparable quantitative elements - vectors</a:t>
            </a:r>
          </a:p>
          <a:p>
            <a:pPr indent="-336550" lvl="1" marL="5715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D89C27"/>
              </a:buClr>
              <a:buSzPct val="100952"/>
              <a:buFont typeface="Calibri"/>
              <a:buChar char="—"/>
            </a:pPr>
            <a:r>
              <a:rPr lang="en-US" sz="2120"/>
              <a:t>Create suitable inputs for </a:t>
            </a:r>
            <a:r>
              <a:rPr b="1" lang="en-US" sz="2120"/>
              <a:t>cosine-similarity function </a:t>
            </a:r>
            <a:r>
              <a:rPr lang="en-US" sz="2120"/>
              <a:t>to find top-k profiles</a:t>
            </a:r>
          </a:p>
          <a:p>
            <a:pPr indent="-22225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D89C27"/>
              </a:buClr>
              <a:buSzPct val="99600"/>
              <a:buFont typeface="Noto Sans Symbols"/>
              <a:buChar char="▪"/>
            </a:pPr>
            <a:r>
              <a:rPr b="1" i="0" lang="en-US" sz="249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</a:p>
          <a:p>
            <a:pPr indent="-336550" lvl="1" marL="5715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D89C27"/>
              </a:buClr>
              <a:buSzPct val="100952"/>
              <a:buFont typeface="Calibri"/>
              <a:buChar char="—"/>
            </a:pPr>
            <a:r>
              <a:rPr lang="en-US" sz="2120"/>
              <a:t>Creating user vectors every time was </a:t>
            </a:r>
            <a:r>
              <a:rPr b="1" lang="en-US" sz="2120"/>
              <a:t>time consuming</a:t>
            </a:r>
          </a:p>
          <a:p>
            <a:pPr indent="-22225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D89C27"/>
              </a:buClr>
              <a:buSzPct val="99600"/>
              <a:buFont typeface="Noto Sans Symbols"/>
              <a:buChar char="▪"/>
            </a:pPr>
            <a:r>
              <a:rPr b="1" i="0" lang="en-US" sz="249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Result </a:t>
            </a:r>
          </a:p>
          <a:p>
            <a:pPr indent="-336550" lvl="1" marL="5715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D89C27"/>
              </a:buClr>
              <a:buSzPct val="106000"/>
              <a:buFont typeface="Calibri"/>
              <a:buChar char="—"/>
            </a:pPr>
            <a:r>
              <a:rPr b="1" lang="en-US" sz="2020"/>
              <a:t>Preprocessed user vectors</a:t>
            </a:r>
            <a:r>
              <a:rPr lang="en-US" sz="2020"/>
              <a:t> for users in our database and saved the resulting dataframe to csv</a:t>
            </a:r>
          </a:p>
          <a:p>
            <a:pPr indent="-336550" lvl="1" marL="5715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D89C27"/>
              </a:buClr>
              <a:buSzPct val="106000"/>
              <a:buFont typeface="Calibri"/>
              <a:buChar char="—"/>
            </a:pPr>
            <a:r>
              <a:rPr lang="en-US" sz="2020"/>
              <a:t>Read and updated the dataframe for each input user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798399" y="342900"/>
            <a:ext cx="10688333" cy="735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4B2810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Profile vectorization was </a:t>
            </a:r>
            <a:r>
              <a:rPr lang="en-US" sz="3200"/>
              <a:t>preprocessed</a:t>
            </a:r>
            <a:r>
              <a:rPr b="1" i="0" lang="en-US" sz="320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 to improve run</a:t>
            </a:r>
            <a:r>
              <a:rPr lang="en-US" sz="3200"/>
              <a:t>-time</a:t>
            </a:r>
            <a:r>
              <a:rPr b="1" i="0" lang="en-US" sz="3200" u="none" cap="none" strike="noStrike">
                <a:solidFill>
                  <a:srgbClr val="4B281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18" name="Shape 118"/>
          <p:cNvSpPr txBox="1"/>
          <p:nvPr>
            <p:ph idx="10" type="dt"/>
          </p:nvPr>
        </p:nvSpPr>
        <p:spPr>
          <a:xfrm>
            <a:off x="838200" y="627062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4B2810"/>
                </a:solidFill>
                <a:latin typeface="Arial"/>
                <a:ea typeface="Arial"/>
                <a:cs typeface="Arial"/>
                <a:sym typeface="Arial"/>
              </a:rPr>
              <a:t>3/9/2017</a:t>
            </a:r>
          </a:p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4038600" y="62706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4B2810"/>
                </a:solidFill>
                <a:latin typeface="Arial"/>
                <a:ea typeface="Arial"/>
                <a:cs typeface="Arial"/>
                <a:sym typeface="Arial"/>
              </a:rPr>
              <a:t>Team CS122 Project</a:t>
            </a: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610600" y="627062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4B281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6775" y="3108973"/>
            <a:ext cx="4347025" cy="11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798399" y="342900"/>
            <a:ext cx="10688400" cy="7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Final Structure of Project</a:t>
            </a: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610600" y="6270625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5294" y="1723727"/>
            <a:ext cx="2444700" cy="12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086474"/>
            <a:ext cx="1195500" cy="10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10600" y="1643598"/>
            <a:ext cx="3014100" cy="142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Shape 132"/>
          <p:cNvGrpSpPr/>
          <p:nvPr/>
        </p:nvGrpSpPr>
        <p:grpSpPr>
          <a:xfrm>
            <a:off x="2137836" y="1952508"/>
            <a:ext cx="1971600" cy="1146509"/>
            <a:chOff x="963304" y="2903656"/>
            <a:chExt cx="1971600" cy="1146509"/>
          </a:xfrm>
        </p:grpSpPr>
        <p:pic>
          <p:nvPicPr>
            <p:cNvPr id="133" name="Shape 133"/>
            <p:cNvPicPr preferRelativeResize="0"/>
            <p:nvPr/>
          </p:nvPicPr>
          <p:blipFill rotWithShape="1">
            <a:blip r:embed="rId6">
              <a:alphaModFix/>
            </a:blip>
            <a:srcRect b="6983" l="20101" r="40094" t="53937"/>
            <a:stretch/>
          </p:blipFill>
          <p:spPr>
            <a:xfrm>
              <a:off x="965200" y="2903656"/>
              <a:ext cx="1969200" cy="658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Shape 134"/>
            <p:cNvPicPr preferRelativeResize="0"/>
            <p:nvPr/>
          </p:nvPicPr>
          <p:blipFill rotWithShape="1">
            <a:blip r:embed="rId6">
              <a:alphaModFix/>
            </a:blip>
            <a:srcRect b="8380" l="60180" r="-31" t="62652"/>
            <a:stretch/>
          </p:blipFill>
          <p:spPr>
            <a:xfrm>
              <a:off x="963304" y="3562066"/>
              <a:ext cx="1971600" cy="488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Shape 135"/>
          <p:cNvSpPr/>
          <p:nvPr/>
        </p:nvSpPr>
        <p:spPr>
          <a:xfrm rot="5400000">
            <a:off x="4164035" y="2272622"/>
            <a:ext cx="622500" cy="1284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 rot="5400000">
            <a:off x="7979520" y="2272621"/>
            <a:ext cx="622500" cy="1284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 rot="5400000">
            <a:off x="4164035" y="4754625"/>
            <a:ext cx="622500" cy="1284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 rot="5400000">
            <a:off x="7979520" y="4754623"/>
            <a:ext cx="622500" cy="1284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30253" y="3459516"/>
            <a:ext cx="2356500" cy="23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8">
            <a:alphaModFix/>
          </a:blip>
          <a:srcRect b="37575" l="19941" r="19481" t="37843"/>
          <a:stretch/>
        </p:blipFill>
        <p:spPr>
          <a:xfrm>
            <a:off x="4980033" y="5087862"/>
            <a:ext cx="2336699" cy="7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85750" y="3576862"/>
            <a:ext cx="2325300" cy="12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916937" y="1276465"/>
            <a:ext cx="3386700" cy="461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C56D23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916083" y="3757282"/>
            <a:ext cx="338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C56D23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5903" y="4355176"/>
            <a:ext cx="1847700" cy="87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569250" y="1887662"/>
            <a:ext cx="1581000" cy="14286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8922" y="4501426"/>
            <a:ext cx="1417800" cy="7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2409249" y="4380975"/>
            <a:ext cx="1847700" cy="875700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569250" y="4125437"/>
            <a:ext cx="1581000" cy="14286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798399" y="342900"/>
            <a:ext cx="10688400" cy="7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Project Demo - On-screen </a:t>
            </a: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610600" y="6270625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2" type="body"/>
          </p:nvPr>
        </p:nvSpPr>
        <p:spPr>
          <a:xfrm>
            <a:off x="798400" y="1247775"/>
            <a:ext cx="106884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225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89C27"/>
              </a:buClr>
              <a:buSzPct val="99600"/>
              <a:buFont typeface="Noto Sans Symbols"/>
              <a:buChar char="▪"/>
            </a:pPr>
            <a:r>
              <a:rPr b="1" lang="en-US" sz="2490"/>
              <a:t>Clarity </a:t>
            </a:r>
            <a:r>
              <a:rPr lang="en-US" sz="2490"/>
              <a:t>in communication matters</a:t>
            </a:r>
          </a:p>
          <a:p>
            <a:pPr indent="-22225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89C27"/>
              </a:buClr>
              <a:buSzPct val="99600"/>
              <a:buFont typeface="Noto Sans Symbols"/>
              <a:buChar char="▪"/>
            </a:pPr>
            <a:r>
              <a:rPr lang="en-US" sz="2490"/>
              <a:t>Complex projects require</a:t>
            </a:r>
            <a:r>
              <a:rPr b="1" lang="en-US" sz="2490"/>
              <a:t> flexibility and quick decision-making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798399" y="342900"/>
            <a:ext cx="10688400" cy="7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Conclusions</a:t>
            </a: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610600" y="6270625"/>
            <a:ext cx="27432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900" y="2709425"/>
            <a:ext cx="2079399" cy="289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