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55" d="100"/>
          <a:sy n="55" d="100"/>
        </p:scale>
        <p:origin x="126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DDHA SURVE" userId="35e17fa2cd6384dc" providerId="LiveId" clId="{822C8013-BA12-4916-BF28-6177EA45820F}"/>
    <pc:docChg chg="custSel addSld modSld sldOrd">
      <pc:chgData name="SHRADDHA SURVE" userId="35e17fa2cd6384dc" providerId="LiveId" clId="{822C8013-BA12-4916-BF28-6177EA45820F}" dt="2021-10-14T14:00:58.647" v="711" actId="20577"/>
      <pc:docMkLst>
        <pc:docMk/>
      </pc:docMkLst>
      <pc:sldChg chg="modSp mod">
        <pc:chgData name="SHRADDHA SURVE" userId="35e17fa2cd6384dc" providerId="LiveId" clId="{822C8013-BA12-4916-BF28-6177EA45820F}" dt="2021-10-14T11:06:30.584" v="140" actId="20577"/>
        <pc:sldMkLst>
          <pc:docMk/>
          <pc:sldMk cId="907412801" sldId="257"/>
        </pc:sldMkLst>
        <pc:spChg chg="mod">
          <ac:chgData name="SHRADDHA SURVE" userId="35e17fa2cd6384dc" providerId="LiveId" clId="{822C8013-BA12-4916-BF28-6177EA45820F}" dt="2021-10-14T11:06:30.584" v="140" actId="20577"/>
          <ac:spMkLst>
            <pc:docMk/>
            <pc:sldMk cId="907412801" sldId="257"/>
            <ac:spMk id="3" creationId="{00000000-0000-0000-0000-000000000000}"/>
          </ac:spMkLst>
        </pc:spChg>
      </pc:sldChg>
      <pc:sldChg chg="ord">
        <pc:chgData name="SHRADDHA SURVE" userId="35e17fa2cd6384dc" providerId="LiveId" clId="{822C8013-BA12-4916-BF28-6177EA45820F}" dt="2021-10-14T11:06:32.712" v="142"/>
        <pc:sldMkLst>
          <pc:docMk/>
          <pc:sldMk cId="2288974193" sldId="260"/>
        </pc:sldMkLst>
      </pc:sldChg>
      <pc:sldChg chg="modSp mod">
        <pc:chgData name="SHRADDHA SURVE" userId="35e17fa2cd6384dc" providerId="LiveId" clId="{822C8013-BA12-4916-BF28-6177EA45820F}" dt="2021-10-14T13:26:34.444" v="692" actId="20577"/>
        <pc:sldMkLst>
          <pc:docMk/>
          <pc:sldMk cId="118970437" sldId="265"/>
        </pc:sldMkLst>
        <pc:spChg chg="mod">
          <ac:chgData name="SHRADDHA SURVE" userId="35e17fa2cd6384dc" providerId="LiveId" clId="{822C8013-BA12-4916-BF28-6177EA45820F}" dt="2021-10-14T13:26:34.444" v="692" actId="20577"/>
          <ac:spMkLst>
            <pc:docMk/>
            <pc:sldMk cId="118970437" sldId="265"/>
            <ac:spMk id="3" creationId="{00000000-0000-0000-0000-000000000000}"/>
          </ac:spMkLst>
        </pc:spChg>
      </pc:sldChg>
      <pc:sldChg chg="modSp new mod">
        <pc:chgData name="SHRADDHA SURVE" userId="35e17fa2cd6384dc" providerId="LiveId" clId="{822C8013-BA12-4916-BF28-6177EA45820F}" dt="2021-10-14T11:08:15.280" v="257" actId="20577"/>
        <pc:sldMkLst>
          <pc:docMk/>
          <pc:sldMk cId="1906867391" sldId="266"/>
        </pc:sldMkLst>
        <pc:spChg chg="mod">
          <ac:chgData name="SHRADDHA SURVE" userId="35e17fa2cd6384dc" providerId="LiveId" clId="{822C8013-BA12-4916-BF28-6177EA45820F}" dt="2021-10-14T11:08:15.280" v="257" actId="20577"/>
          <ac:spMkLst>
            <pc:docMk/>
            <pc:sldMk cId="1906867391" sldId="266"/>
            <ac:spMk id="3" creationId="{DFB3AE19-21CE-4E11-A48F-7E23BA1A1BB0}"/>
          </ac:spMkLst>
        </pc:spChg>
      </pc:sldChg>
      <pc:sldChg chg="modSp new mod">
        <pc:chgData name="SHRADDHA SURVE" userId="35e17fa2cd6384dc" providerId="LiveId" clId="{822C8013-BA12-4916-BF28-6177EA45820F}" dt="2021-10-14T11:34:13.909" v="570" actId="20577"/>
        <pc:sldMkLst>
          <pc:docMk/>
          <pc:sldMk cId="1124291535" sldId="267"/>
        </pc:sldMkLst>
        <pc:spChg chg="mod">
          <ac:chgData name="SHRADDHA SURVE" userId="35e17fa2cd6384dc" providerId="LiveId" clId="{822C8013-BA12-4916-BF28-6177EA45820F}" dt="2021-10-14T11:34:13.909" v="570" actId="20577"/>
          <ac:spMkLst>
            <pc:docMk/>
            <pc:sldMk cId="1124291535" sldId="267"/>
            <ac:spMk id="3" creationId="{996B286E-5F55-4E27-BD0F-880B7314910D}"/>
          </ac:spMkLst>
        </pc:spChg>
      </pc:sldChg>
      <pc:sldChg chg="modSp new mod">
        <pc:chgData name="SHRADDHA SURVE" userId="35e17fa2cd6384dc" providerId="LiveId" clId="{822C8013-BA12-4916-BF28-6177EA45820F}" dt="2021-10-14T14:00:58.647" v="711" actId="20577"/>
        <pc:sldMkLst>
          <pc:docMk/>
          <pc:sldMk cId="54202031" sldId="268"/>
        </pc:sldMkLst>
        <pc:spChg chg="mod">
          <ac:chgData name="SHRADDHA SURVE" userId="35e17fa2cd6384dc" providerId="LiveId" clId="{822C8013-BA12-4916-BF28-6177EA45820F}" dt="2021-10-14T14:00:58.647" v="711" actId="20577"/>
          <ac:spMkLst>
            <pc:docMk/>
            <pc:sldMk cId="54202031" sldId="268"/>
            <ac:spMk id="3" creationId="{31003350-65D2-436C-9386-34BB2BA766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Ho: µ1= µ2 (diameter of cutlets between two units are same)</a:t>
            </a:r>
          </a:p>
          <a:p>
            <a:pPr>
              <a:buNone/>
            </a:pPr>
            <a:r>
              <a:rPr lang="en-US" sz="2400" b="1" dirty="0"/>
              <a:t>H1: µ1</a:t>
            </a:r>
            <a:r>
              <a:rPr lang="en-IN" sz="1400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N" sz="2400" b="1" i="0" dirty="0">
                <a:effectLst/>
                <a:latin typeface="-apple-system"/>
              </a:rPr>
              <a:t> ≠</a:t>
            </a:r>
            <a:r>
              <a:rPr lang="en-US" sz="2400" b="1" dirty="0"/>
              <a:t> µ2 (diameter of cutlets between two units are not same)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Test: 2-sample ,2 tail t test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0149-C904-49D8-83AE-BA556483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AE19-21CE-4E11-A48F-7E23BA1A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–value that we are getting is 0.47</a:t>
            </a:r>
          </a:p>
          <a:p>
            <a:r>
              <a:rPr lang="en-US" dirty="0"/>
              <a:t>P value &lt;0.05 </a:t>
            </a:r>
          </a:p>
          <a:p>
            <a:pPr marL="0" indent="0">
              <a:buNone/>
            </a:pPr>
            <a:r>
              <a:rPr lang="en-US" dirty="0"/>
              <a:t>    hence accept Ho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rom this test we can say that the diameter of two cutlets are same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8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E8CD-5DA0-4475-86D2-4990256C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B286E-5F55-4E27-BD0F-880B73149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Ho: µ1= µ2= µ3 =µ4( No differences in avg TAT) </a:t>
                </a:r>
              </a:p>
              <a:p>
                <a:r>
                  <a:rPr lang="en-US" sz="2400" b="1" dirty="0"/>
                  <a:t>H1: µ1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400" b="1" dirty="0"/>
                      <m:t>µ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1" dirty="0"/>
                  <a:t> µ3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1" dirty="0"/>
                  <a:t> µ4( Differences in avg TAT)</a:t>
                </a:r>
              </a:p>
              <a:p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Test – </a:t>
                </a:r>
                <a:r>
                  <a:rPr lang="en-US" sz="2400" b="1" dirty="0" err="1"/>
                  <a:t>anova</a:t>
                </a:r>
                <a:r>
                  <a:rPr lang="en-US" sz="2400" b="1" dirty="0"/>
                  <a:t> test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p value is </a:t>
                </a:r>
                <a:r>
                  <a:rPr lang="en-IN" sz="2000" b="1" i="0" dirty="0">
                    <a:solidFill>
                      <a:srgbClr val="212121"/>
                    </a:solidFill>
                    <a:effectLst/>
                    <a:latin typeface="Courier New" panose="02070309020205020404" pitchFamily="49" charset="0"/>
                  </a:rPr>
                  <a:t>2.1156708949992414e-57</a:t>
                </a:r>
              </a:p>
              <a:p>
                <a:pPr marL="0" indent="0">
                  <a:buNone/>
                </a:pPr>
                <a:endParaRPr lang="en-IN" sz="2000" b="1" dirty="0">
                  <a:solidFill>
                    <a:srgbClr val="212121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212121"/>
                    </a:solidFill>
                    <a:latin typeface="Courier New" panose="02070309020205020404" pitchFamily="49" charset="0"/>
                  </a:rPr>
                  <a:t>P&lt;0.05 hence we will accept H1</a:t>
                </a: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212121"/>
                    </a:solidFill>
                    <a:latin typeface="Courier New" panose="02070309020205020404" pitchFamily="49" charset="0"/>
                  </a:rPr>
                  <a:t>So there is differences in </a:t>
                </a:r>
                <a:r>
                  <a:rPr lang="en-IN" sz="2000" b="1" dirty="0" err="1">
                    <a:solidFill>
                      <a:srgbClr val="212121"/>
                    </a:solidFill>
                    <a:latin typeface="Courier New" panose="02070309020205020404" pitchFamily="49" charset="0"/>
                  </a:rPr>
                  <a:t>avg</a:t>
                </a:r>
                <a:r>
                  <a:rPr lang="en-IN" sz="2000" b="1" dirty="0">
                    <a:solidFill>
                      <a:srgbClr val="212121"/>
                    </a:solidFill>
                    <a:latin typeface="Courier New" panose="02070309020205020404" pitchFamily="49" charset="0"/>
                  </a:rPr>
                  <a:t> TAT among given samples</a:t>
                </a:r>
              </a:p>
              <a:p>
                <a:pPr marL="0" indent="0">
                  <a:buNone/>
                </a:pPr>
                <a:endParaRPr lang="en-IN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B286E-5F55-4E27-BD0F-880B73149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29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E812-5003-4625-AC82-E31C9CA7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3350-65D2-436C-9386-34BB2BA7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-apple-system"/>
              </a:rPr>
              <a:t>Ho: Independence of categorical variables. (male-female buyer rations are similar across regions )</a:t>
            </a:r>
          </a:p>
          <a:p>
            <a:r>
              <a:rPr lang="en-US" sz="2400" b="1" i="0" dirty="0">
                <a:effectLst/>
                <a:latin typeface="-apple-system"/>
              </a:rPr>
              <a:t> Ha: Dependence of categorical variables (male-female buyer rations are NOT similar across regions </a:t>
            </a:r>
          </a:p>
          <a:p>
            <a:pPr marL="0" indent="0">
              <a:buNone/>
            </a:pPr>
            <a:endParaRPr lang="en-US" sz="2400" b="1" dirty="0">
              <a:latin typeface="-apple-system"/>
            </a:endParaRPr>
          </a:p>
          <a:p>
            <a:pPr marL="0" indent="0">
              <a:buNone/>
            </a:pPr>
            <a:r>
              <a:rPr lang="en-US" sz="2000" b="1" i="0" dirty="0">
                <a:effectLst/>
                <a:latin typeface="-apple-system"/>
              </a:rPr>
              <a:t>Inference: As (p-value = 0.6603) &gt; (α = 0.05); Accept the Null Hypothesis i.e. Independence of categorical variables Thus, male-female buyer ratio are similar across regions and are not related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420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Ho: defective % does not vary from center</a:t>
            </a:r>
          </a:p>
          <a:p>
            <a:pPr>
              <a:buNone/>
            </a:pPr>
            <a:r>
              <a:rPr lang="en-US" dirty="0"/>
              <a:t>H1: defective % varies from center</a:t>
            </a:r>
          </a:p>
          <a:p>
            <a:pPr>
              <a:buNone/>
            </a:pPr>
            <a:r>
              <a:rPr lang="en-US" dirty="0"/>
              <a:t>Test: chi – square test</a:t>
            </a:r>
          </a:p>
          <a:p>
            <a:pPr>
              <a:buNone/>
            </a:pPr>
            <a:r>
              <a:rPr lang="en-US" dirty="0"/>
              <a:t>P value=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0.2771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Inference: As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p_value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= 0.2771) &gt; (α = 0.05); Accept Null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Hypthesis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i.e. Independence of categorical variables Thus, customer order forms defective % does not varies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centre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586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Cambria Math</vt:lpstr>
      <vt:lpstr>Courier New</vt:lpstr>
      <vt:lpstr>Helvetica Neue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SHRADDHA SURVE</cp:lastModifiedBy>
  <cp:revision>7</cp:revision>
  <dcterms:created xsi:type="dcterms:W3CDTF">2015-11-14T12:07:48Z</dcterms:created>
  <dcterms:modified xsi:type="dcterms:W3CDTF">2021-10-14T14:01:51Z</dcterms:modified>
</cp:coreProperties>
</file>