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32"/>
  </p:notesMasterIdLst>
  <p:sldIdLst>
    <p:sldId id="256" r:id="rId3"/>
    <p:sldId id="257" r:id="rId4"/>
    <p:sldId id="288" r:id="rId5"/>
    <p:sldId id="258" r:id="rId6"/>
    <p:sldId id="259" r:id="rId7"/>
    <p:sldId id="260" r:id="rId8"/>
    <p:sldId id="271" r:id="rId9"/>
    <p:sldId id="280" r:id="rId10"/>
    <p:sldId id="281" r:id="rId11"/>
    <p:sldId id="282" r:id="rId12"/>
    <p:sldId id="284" r:id="rId13"/>
    <p:sldId id="286" r:id="rId14"/>
    <p:sldId id="287" r:id="rId15"/>
    <p:sldId id="261" r:id="rId16"/>
    <p:sldId id="263" r:id="rId17"/>
    <p:sldId id="262" r:id="rId18"/>
    <p:sldId id="272" r:id="rId19"/>
    <p:sldId id="264" r:id="rId20"/>
    <p:sldId id="275" r:id="rId21"/>
    <p:sldId id="290" r:id="rId22"/>
    <p:sldId id="292" r:id="rId23"/>
    <p:sldId id="294" r:id="rId24"/>
    <p:sldId id="276" r:id="rId25"/>
    <p:sldId id="277" r:id="rId26"/>
    <p:sldId id="268" r:id="rId27"/>
    <p:sldId id="296" r:id="rId28"/>
    <p:sldId id="297" r:id="rId29"/>
    <p:sldId id="269" r:id="rId30"/>
    <p:sldId id="270" r:id="rId31"/>
  </p:sldIdLst>
  <p:sldSz cx="9144000" cy="6858000" type="screen4x3"/>
  <p:notesSz cx="6858000" cy="9144000"/>
  <p:embeddedFontLst>
    <p:embeddedFont>
      <p:font typeface="Arial Rounded MT Bold" panose="020F0704030504030204" pitchFamily="34" charset="0"/>
      <p:regular r:id="rId33"/>
    </p:embeddedFont>
    <p:embeddedFont>
      <p:font typeface="Calibri" panose="020F0502020204030204" pitchFamily="34" charset="0"/>
      <p:regular r:id="rId34"/>
      <p:bold r:id="rId35"/>
      <p:italic r:id="rId36"/>
      <p:boldItalic r:id="rId37"/>
    </p:embeddedFont>
    <p:embeddedFont>
      <p:font typeface="Cambria Math" panose="02040503050406030204" pitchFamily="18" charset="0"/>
      <p:regular r:id="rId38"/>
    </p:embeddedFont>
    <p:embeddedFont>
      <p:font typeface="Century Gothic" panose="020B050202020202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I+zsFTA5S8CqYNTFge+LjDISz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718" autoAdjust="0"/>
  </p:normalViewPr>
  <p:slideViewPr>
    <p:cSldViewPr snapToGrid="0">
      <p:cViewPr varScale="1">
        <p:scale>
          <a:sx n="85" d="100"/>
          <a:sy n="85" d="100"/>
        </p:scale>
        <p:origin x="1224"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E8E2B-AF41-430A-8528-BE051279402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543551D5-89BB-4E1A-928F-8BFF96553120}">
      <dgm:prSet/>
      <dgm:spPr/>
      <dgm:t>
        <a:bodyPr/>
        <a:lstStyle/>
        <a:p>
          <a:r>
            <a:rPr lang="en-IN"/>
            <a:t>STEPS:</a:t>
          </a:r>
        </a:p>
      </dgm:t>
    </dgm:pt>
    <dgm:pt modelId="{2A953AE3-3E5F-43D7-995F-65C411C9A987}" type="parTrans" cxnId="{40149FF5-909D-4630-8F67-B14FB2E310FD}">
      <dgm:prSet/>
      <dgm:spPr/>
      <dgm:t>
        <a:bodyPr/>
        <a:lstStyle/>
        <a:p>
          <a:endParaRPr lang="en-IN"/>
        </a:p>
      </dgm:t>
    </dgm:pt>
    <dgm:pt modelId="{E1136870-FF08-4F97-BB97-CFF05F60ACAC}" type="sibTrans" cxnId="{40149FF5-909D-4630-8F67-B14FB2E310FD}">
      <dgm:prSet/>
      <dgm:spPr/>
      <dgm:t>
        <a:bodyPr/>
        <a:lstStyle/>
        <a:p>
          <a:endParaRPr lang="en-IN"/>
        </a:p>
      </dgm:t>
    </dgm:pt>
    <dgm:pt modelId="{75B051B4-90E9-4488-81AF-58FB1C5314E9}">
      <dgm:prSet/>
      <dgm:spPr/>
      <dgm:t>
        <a:bodyPr/>
        <a:lstStyle/>
        <a:p>
          <a:r>
            <a:rPr lang="en-IN"/>
            <a:t>Created a pickle file for model</a:t>
          </a:r>
        </a:p>
      </dgm:t>
    </dgm:pt>
    <dgm:pt modelId="{B558A962-66C3-4F5D-94C0-7455D8A04835}" type="parTrans" cxnId="{24864B4E-77D5-4BB3-B39B-17C291A81DB9}">
      <dgm:prSet/>
      <dgm:spPr/>
      <dgm:t>
        <a:bodyPr/>
        <a:lstStyle/>
        <a:p>
          <a:endParaRPr lang="en-IN"/>
        </a:p>
      </dgm:t>
    </dgm:pt>
    <dgm:pt modelId="{B94B3956-5F18-4111-9FC6-60665AE80D67}" type="sibTrans" cxnId="{24864B4E-77D5-4BB3-B39B-17C291A81DB9}">
      <dgm:prSet/>
      <dgm:spPr/>
      <dgm:t>
        <a:bodyPr/>
        <a:lstStyle/>
        <a:p>
          <a:endParaRPr lang="en-IN"/>
        </a:p>
      </dgm:t>
    </dgm:pt>
    <dgm:pt modelId="{6160AE71-160C-4AC7-99D1-08A0BA48440A}">
      <dgm:prSet/>
      <dgm:spPr/>
      <dgm:t>
        <a:bodyPr/>
        <a:lstStyle/>
        <a:p>
          <a:r>
            <a:rPr lang="en-IN"/>
            <a:t>Connected this pickle file to flask web framework(app.py)</a:t>
          </a:r>
        </a:p>
      </dgm:t>
    </dgm:pt>
    <dgm:pt modelId="{EC65FA54-CBF9-4663-86F9-70D9BE8BEDA8}" type="parTrans" cxnId="{0C29E3BF-AB21-406F-9228-494BEA58545C}">
      <dgm:prSet/>
      <dgm:spPr/>
      <dgm:t>
        <a:bodyPr/>
        <a:lstStyle/>
        <a:p>
          <a:endParaRPr lang="en-IN"/>
        </a:p>
      </dgm:t>
    </dgm:pt>
    <dgm:pt modelId="{7EF590C3-6FEA-4BB8-9CF4-E86ED93F1C24}" type="sibTrans" cxnId="{0C29E3BF-AB21-406F-9228-494BEA58545C}">
      <dgm:prSet/>
      <dgm:spPr/>
      <dgm:t>
        <a:bodyPr/>
        <a:lstStyle/>
        <a:p>
          <a:endParaRPr lang="en-IN"/>
        </a:p>
      </dgm:t>
    </dgm:pt>
    <dgm:pt modelId="{308ACA3A-D57D-4894-B138-66DDB3E43BAE}">
      <dgm:prSet/>
      <dgm:spPr/>
      <dgm:t>
        <a:bodyPr/>
        <a:lstStyle/>
        <a:p>
          <a:r>
            <a:rPr lang="en-IN"/>
            <a:t>Created HTML file</a:t>
          </a:r>
        </a:p>
      </dgm:t>
    </dgm:pt>
    <dgm:pt modelId="{452F0866-B5F0-471C-B21C-B376035F4C54}" type="parTrans" cxnId="{9B5A9DFB-2C74-4478-A262-BA289A91B995}">
      <dgm:prSet/>
      <dgm:spPr/>
      <dgm:t>
        <a:bodyPr/>
        <a:lstStyle/>
        <a:p>
          <a:endParaRPr lang="en-IN"/>
        </a:p>
      </dgm:t>
    </dgm:pt>
    <dgm:pt modelId="{5249728A-2567-4725-8619-D3561139D817}" type="sibTrans" cxnId="{9B5A9DFB-2C74-4478-A262-BA289A91B995}">
      <dgm:prSet/>
      <dgm:spPr/>
      <dgm:t>
        <a:bodyPr/>
        <a:lstStyle/>
        <a:p>
          <a:endParaRPr lang="en-IN"/>
        </a:p>
      </dgm:t>
    </dgm:pt>
    <dgm:pt modelId="{2BA41D6F-5355-4E6E-A426-EAA85FA3B71E}">
      <dgm:prSet/>
      <dgm:spPr/>
      <dgm:t>
        <a:bodyPr/>
        <a:lstStyle/>
        <a:p>
          <a:r>
            <a:rPr lang="en-IN" dirty="0"/>
            <a:t>Created requirement.txt file</a:t>
          </a:r>
        </a:p>
      </dgm:t>
    </dgm:pt>
    <dgm:pt modelId="{13E9ECD9-E310-4276-8D1D-4D49D8DCD7FF}" type="parTrans" cxnId="{FC3398ED-3040-4A2D-B981-F8854751B709}">
      <dgm:prSet/>
      <dgm:spPr/>
      <dgm:t>
        <a:bodyPr/>
        <a:lstStyle/>
        <a:p>
          <a:endParaRPr lang="en-IN"/>
        </a:p>
      </dgm:t>
    </dgm:pt>
    <dgm:pt modelId="{95F3296F-6C2B-431F-998B-4806072680EE}" type="sibTrans" cxnId="{FC3398ED-3040-4A2D-B981-F8854751B709}">
      <dgm:prSet/>
      <dgm:spPr/>
      <dgm:t>
        <a:bodyPr/>
        <a:lstStyle/>
        <a:p>
          <a:endParaRPr lang="en-IN"/>
        </a:p>
      </dgm:t>
    </dgm:pt>
    <dgm:pt modelId="{54598CBA-496E-4792-8207-92FD298E1BEF}">
      <dgm:prSet/>
      <dgm:spPr/>
      <dgm:t>
        <a:bodyPr/>
        <a:lstStyle/>
        <a:p>
          <a:r>
            <a:rPr lang="en-IN" dirty="0" err="1"/>
            <a:t>Succesfully</a:t>
          </a:r>
          <a:r>
            <a:rPr lang="en-IN" dirty="0"/>
            <a:t> deployed the model on flask server</a:t>
          </a:r>
        </a:p>
      </dgm:t>
    </dgm:pt>
    <dgm:pt modelId="{7C9ECAEE-06CA-4A51-9EAC-CFF5C8A7589F}" type="parTrans" cxnId="{9FF593AB-F828-4688-9CC4-8A6E5C5F4437}">
      <dgm:prSet/>
      <dgm:spPr/>
    </dgm:pt>
    <dgm:pt modelId="{4618F24D-32CA-4748-A39F-6CE5611281F2}" type="sibTrans" cxnId="{9FF593AB-F828-4688-9CC4-8A6E5C5F4437}">
      <dgm:prSet/>
      <dgm:spPr/>
    </dgm:pt>
    <dgm:pt modelId="{FE2BCE6E-0FC3-4EE2-A4F0-90EA44879CC3}" type="pres">
      <dgm:prSet presAssocID="{697E8E2B-AF41-430A-8528-BE051279402F}" presName="Name0" presStyleCnt="0">
        <dgm:presLayoutVars>
          <dgm:dir/>
          <dgm:animLvl val="lvl"/>
          <dgm:resizeHandles val="exact"/>
        </dgm:presLayoutVars>
      </dgm:prSet>
      <dgm:spPr/>
    </dgm:pt>
    <dgm:pt modelId="{F5785294-82C7-43CE-B95C-88A737ED00E0}" type="pres">
      <dgm:prSet presAssocID="{543551D5-89BB-4E1A-928F-8BFF96553120}" presName="linNode" presStyleCnt="0"/>
      <dgm:spPr/>
    </dgm:pt>
    <dgm:pt modelId="{7CA76277-C04F-4203-AEE9-0BDF8B62CDC7}" type="pres">
      <dgm:prSet presAssocID="{543551D5-89BB-4E1A-928F-8BFF96553120}" presName="parentText" presStyleLbl="node1" presStyleIdx="0" presStyleCnt="1">
        <dgm:presLayoutVars>
          <dgm:chMax val="1"/>
          <dgm:bulletEnabled val="1"/>
        </dgm:presLayoutVars>
      </dgm:prSet>
      <dgm:spPr/>
    </dgm:pt>
    <dgm:pt modelId="{55996E82-FCCE-487C-AB57-CE8DE41AB058}" type="pres">
      <dgm:prSet presAssocID="{543551D5-89BB-4E1A-928F-8BFF96553120}" presName="descendantText" presStyleLbl="alignAccFollowNode1" presStyleIdx="0" presStyleCnt="1">
        <dgm:presLayoutVars>
          <dgm:bulletEnabled val="1"/>
        </dgm:presLayoutVars>
      </dgm:prSet>
      <dgm:spPr/>
    </dgm:pt>
  </dgm:ptLst>
  <dgm:cxnLst>
    <dgm:cxn modelId="{F198DD1B-C969-4B13-A3FB-03317D16573D}" type="presOf" srcId="{697E8E2B-AF41-430A-8528-BE051279402F}" destId="{FE2BCE6E-0FC3-4EE2-A4F0-90EA44879CC3}" srcOrd="0" destOrd="0" presId="urn:microsoft.com/office/officeart/2005/8/layout/vList5"/>
    <dgm:cxn modelId="{F0C4CB1E-3880-433B-AE6E-B4EA843A98A6}" type="presOf" srcId="{2BA41D6F-5355-4E6E-A426-EAA85FA3B71E}" destId="{55996E82-FCCE-487C-AB57-CE8DE41AB058}" srcOrd="0" destOrd="3" presId="urn:microsoft.com/office/officeart/2005/8/layout/vList5"/>
    <dgm:cxn modelId="{C7461E3F-81FF-4361-9D00-FDDDF0162E25}" type="presOf" srcId="{308ACA3A-D57D-4894-B138-66DDB3E43BAE}" destId="{55996E82-FCCE-487C-AB57-CE8DE41AB058}" srcOrd="0" destOrd="2" presId="urn:microsoft.com/office/officeart/2005/8/layout/vList5"/>
    <dgm:cxn modelId="{24864B4E-77D5-4BB3-B39B-17C291A81DB9}" srcId="{543551D5-89BB-4E1A-928F-8BFF96553120}" destId="{75B051B4-90E9-4488-81AF-58FB1C5314E9}" srcOrd="0" destOrd="0" parTransId="{B558A962-66C3-4F5D-94C0-7455D8A04835}" sibTransId="{B94B3956-5F18-4111-9FC6-60665AE80D67}"/>
    <dgm:cxn modelId="{9F5E0D70-69AD-4073-905E-19B0AFCD2B6C}" type="presOf" srcId="{6160AE71-160C-4AC7-99D1-08A0BA48440A}" destId="{55996E82-FCCE-487C-AB57-CE8DE41AB058}" srcOrd="0" destOrd="1" presId="urn:microsoft.com/office/officeart/2005/8/layout/vList5"/>
    <dgm:cxn modelId="{1926BA54-93A2-4D73-86A2-F475C168AD5B}" type="presOf" srcId="{75B051B4-90E9-4488-81AF-58FB1C5314E9}" destId="{55996E82-FCCE-487C-AB57-CE8DE41AB058}" srcOrd="0" destOrd="0" presId="urn:microsoft.com/office/officeart/2005/8/layout/vList5"/>
    <dgm:cxn modelId="{B3EEC45A-5BE7-48EE-99B3-B26E67E1171D}" type="presOf" srcId="{543551D5-89BB-4E1A-928F-8BFF96553120}" destId="{7CA76277-C04F-4203-AEE9-0BDF8B62CDC7}" srcOrd="0" destOrd="0" presId="urn:microsoft.com/office/officeart/2005/8/layout/vList5"/>
    <dgm:cxn modelId="{A854FD95-6D2B-423C-AE4A-DB5F5ED9F1BF}" type="presOf" srcId="{54598CBA-496E-4792-8207-92FD298E1BEF}" destId="{55996E82-FCCE-487C-AB57-CE8DE41AB058}" srcOrd="0" destOrd="4" presId="urn:microsoft.com/office/officeart/2005/8/layout/vList5"/>
    <dgm:cxn modelId="{9FF593AB-F828-4688-9CC4-8A6E5C5F4437}" srcId="{543551D5-89BB-4E1A-928F-8BFF96553120}" destId="{54598CBA-496E-4792-8207-92FD298E1BEF}" srcOrd="4" destOrd="0" parTransId="{7C9ECAEE-06CA-4A51-9EAC-CFF5C8A7589F}" sibTransId="{4618F24D-32CA-4748-A39F-6CE5611281F2}"/>
    <dgm:cxn modelId="{0C29E3BF-AB21-406F-9228-494BEA58545C}" srcId="{543551D5-89BB-4E1A-928F-8BFF96553120}" destId="{6160AE71-160C-4AC7-99D1-08A0BA48440A}" srcOrd="1" destOrd="0" parTransId="{EC65FA54-CBF9-4663-86F9-70D9BE8BEDA8}" sibTransId="{7EF590C3-6FEA-4BB8-9CF4-E86ED93F1C24}"/>
    <dgm:cxn modelId="{FC3398ED-3040-4A2D-B981-F8854751B709}" srcId="{543551D5-89BB-4E1A-928F-8BFF96553120}" destId="{2BA41D6F-5355-4E6E-A426-EAA85FA3B71E}" srcOrd="3" destOrd="0" parTransId="{13E9ECD9-E310-4276-8D1D-4D49D8DCD7FF}" sibTransId="{95F3296F-6C2B-431F-998B-4806072680EE}"/>
    <dgm:cxn modelId="{40149FF5-909D-4630-8F67-B14FB2E310FD}" srcId="{697E8E2B-AF41-430A-8528-BE051279402F}" destId="{543551D5-89BB-4E1A-928F-8BFF96553120}" srcOrd="0" destOrd="0" parTransId="{2A953AE3-3E5F-43D7-995F-65C411C9A987}" sibTransId="{E1136870-FF08-4F97-BB97-CFF05F60ACAC}"/>
    <dgm:cxn modelId="{9B5A9DFB-2C74-4478-A262-BA289A91B995}" srcId="{543551D5-89BB-4E1A-928F-8BFF96553120}" destId="{308ACA3A-D57D-4894-B138-66DDB3E43BAE}" srcOrd="2" destOrd="0" parTransId="{452F0866-B5F0-471C-B21C-B376035F4C54}" sibTransId="{5249728A-2567-4725-8619-D3561139D817}"/>
    <dgm:cxn modelId="{FD27060E-9FBF-431E-9F5F-B1EF73716F21}" type="presParOf" srcId="{FE2BCE6E-0FC3-4EE2-A4F0-90EA44879CC3}" destId="{F5785294-82C7-43CE-B95C-88A737ED00E0}" srcOrd="0" destOrd="0" presId="urn:microsoft.com/office/officeart/2005/8/layout/vList5"/>
    <dgm:cxn modelId="{672C58F9-E7D6-4C2A-850A-3A6ED6226932}" type="presParOf" srcId="{F5785294-82C7-43CE-B95C-88A737ED00E0}" destId="{7CA76277-C04F-4203-AEE9-0BDF8B62CDC7}" srcOrd="0" destOrd="0" presId="urn:microsoft.com/office/officeart/2005/8/layout/vList5"/>
    <dgm:cxn modelId="{17F6F4C0-4774-484D-BA48-17F82B4D6A92}" type="presParOf" srcId="{F5785294-82C7-43CE-B95C-88A737ED00E0}" destId="{55996E82-FCCE-487C-AB57-CE8DE41AB05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96E82-FCCE-487C-AB57-CE8DE41AB058}">
      <dsp:nvSpPr>
        <dsp:cNvPr id="0" name=""/>
        <dsp:cNvSpPr/>
      </dsp:nvSpPr>
      <dsp:spPr>
        <a:xfrm rot="5400000">
          <a:off x="3812173" y="-585266"/>
          <a:ext cx="3101564"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IN" sz="2600" kern="1200"/>
            <a:t>Created a pickle file for model</a:t>
          </a:r>
        </a:p>
        <a:p>
          <a:pPr marL="228600" lvl="1" indent="-228600" algn="l" defTabSz="1155700">
            <a:lnSpc>
              <a:spcPct val="90000"/>
            </a:lnSpc>
            <a:spcBef>
              <a:spcPct val="0"/>
            </a:spcBef>
            <a:spcAft>
              <a:spcPct val="15000"/>
            </a:spcAft>
            <a:buChar char="•"/>
          </a:pPr>
          <a:r>
            <a:rPr lang="en-IN" sz="2600" kern="1200"/>
            <a:t>Connected this pickle file to flask web framework(app.py)</a:t>
          </a:r>
        </a:p>
        <a:p>
          <a:pPr marL="228600" lvl="1" indent="-228600" algn="l" defTabSz="1155700">
            <a:lnSpc>
              <a:spcPct val="90000"/>
            </a:lnSpc>
            <a:spcBef>
              <a:spcPct val="0"/>
            </a:spcBef>
            <a:spcAft>
              <a:spcPct val="15000"/>
            </a:spcAft>
            <a:buChar char="•"/>
          </a:pPr>
          <a:r>
            <a:rPr lang="en-IN" sz="2600" kern="1200"/>
            <a:t>Created HTML file</a:t>
          </a:r>
        </a:p>
        <a:p>
          <a:pPr marL="228600" lvl="1" indent="-228600" algn="l" defTabSz="1155700">
            <a:lnSpc>
              <a:spcPct val="90000"/>
            </a:lnSpc>
            <a:spcBef>
              <a:spcPct val="0"/>
            </a:spcBef>
            <a:spcAft>
              <a:spcPct val="15000"/>
            </a:spcAft>
            <a:buChar char="•"/>
          </a:pPr>
          <a:r>
            <a:rPr lang="en-IN" sz="2600" kern="1200" dirty="0"/>
            <a:t>Created requirement.txt file</a:t>
          </a:r>
        </a:p>
        <a:p>
          <a:pPr marL="228600" lvl="1" indent="-228600" algn="l" defTabSz="1155700">
            <a:lnSpc>
              <a:spcPct val="90000"/>
            </a:lnSpc>
            <a:spcBef>
              <a:spcPct val="0"/>
            </a:spcBef>
            <a:spcAft>
              <a:spcPct val="15000"/>
            </a:spcAft>
            <a:buChar char="•"/>
          </a:pPr>
          <a:r>
            <a:rPr lang="en-IN" sz="2600" kern="1200" dirty="0" err="1"/>
            <a:t>Succesfully</a:t>
          </a:r>
          <a:r>
            <a:rPr lang="en-IN" sz="2600" kern="1200" dirty="0"/>
            <a:t> deployed the model on flask server</a:t>
          </a:r>
        </a:p>
      </dsp:txBody>
      <dsp:txXfrm rot="-5400000">
        <a:off x="2839211" y="539102"/>
        <a:ext cx="4896082" cy="2798752"/>
      </dsp:txXfrm>
    </dsp:sp>
    <dsp:sp modelId="{7CA76277-C04F-4203-AEE9-0BDF8B62CDC7}">
      <dsp:nvSpPr>
        <dsp:cNvPr id="0" name=""/>
        <dsp:cNvSpPr/>
      </dsp:nvSpPr>
      <dsp:spPr>
        <a:xfrm>
          <a:off x="0" y="0"/>
          <a:ext cx="2839212" cy="38769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IN" sz="4800" kern="1200"/>
            <a:t>STEPS:</a:t>
          </a:r>
        </a:p>
      </dsp:txBody>
      <dsp:txXfrm>
        <a:off x="138599" y="138599"/>
        <a:ext cx="2562014" cy="35997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59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122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912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62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3"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1"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
          <p:cNvSpPr txBox="1"/>
          <p:nvPr/>
        </p:nvSpPr>
        <p:spPr>
          <a:xfrm>
            <a:off x="578051" y="1914655"/>
            <a:ext cx="7597761" cy="3491063"/>
          </a:xfrm>
          <a:prstGeom prst="rect">
            <a:avLst/>
          </a:prstGeom>
          <a:noFill/>
          <a:ln>
            <a:noFill/>
          </a:ln>
        </p:spPr>
        <p:txBody>
          <a:bodyPr spcFirstLastPara="1" wrap="square" lIns="0" tIns="0" rIns="0" bIns="0" anchor="t" anchorCtr="0">
            <a:noAutofit/>
          </a:bodyPr>
          <a:lstStyle/>
          <a:p>
            <a:pPr lvl="0" algn="ctr">
              <a:buClr>
                <a:srgbClr val="002776"/>
              </a:buClr>
              <a:buSzPts val="3600"/>
            </a:pPr>
            <a:r>
              <a:rPr lang="en-US" sz="3600" b="1" dirty="0">
                <a:latin typeface="Arial Rounded MT Bold" panose="020F0704030504030204" pitchFamily="34" charset="0"/>
                <a:ea typeface="Verdana" panose="020B0604030504040204" pitchFamily="34" charset="0"/>
              </a:rPr>
              <a:t>Electric Motor Temperature Prediction</a:t>
            </a:r>
            <a:endParaRPr dirty="0">
              <a:latin typeface="Arial Rounded MT Bold" panose="020F0704030504030204" pitchFamily="34" charset="0"/>
            </a:endParaRPr>
          </a:p>
          <a:p>
            <a:pPr marL="0" marR="0" lvl="0" indent="0" algn="ctr" rtl="0">
              <a:lnSpc>
                <a:spcPct val="100000"/>
              </a:lnSpc>
              <a:spcBef>
                <a:spcPts val="0"/>
              </a:spcBef>
              <a:spcAft>
                <a:spcPts val="0"/>
              </a:spcAft>
              <a:buClr>
                <a:srgbClr val="002776"/>
              </a:buClr>
              <a:buSzPts val="3600"/>
              <a:buFont typeface="Verdana"/>
              <a:buNone/>
            </a:pPr>
            <a:r>
              <a:rPr lang="en-US" sz="2400" b="1" i="0" u="none" strike="noStrike" cap="none" dirty="0">
                <a:solidFill>
                  <a:srgbClr val="002776"/>
                </a:solidFill>
                <a:highlight>
                  <a:srgbClr val="FFFF00"/>
                </a:highlight>
                <a:latin typeface="Arial Rounded MT Bold" panose="020F0704030504030204" pitchFamily="34" charset="0"/>
                <a:ea typeface="Verdana"/>
                <a:cs typeface="Verdana"/>
                <a:sym typeface="Verdana"/>
              </a:rPr>
              <a:t>Grou</a:t>
            </a:r>
            <a:r>
              <a:rPr lang="en-US" sz="2400" b="1" dirty="0">
                <a:solidFill>
                  <a:srgbClr val="002776"/>
                </a:solidFill>
                <a:highlight>
                  <a:srgbClr val="FFFF00"/>
                </a:highlight>
                <a:latin typeface="Arial Rounded MT Bold" panose="020F0704030504030204" pitchFamily="34" charset="0"/>
                <a:ea typeface="Verdana"/>
                <a:cs typeface="Verdana"/>
                <a:sym typeface="Verdana"/>
              </a:rPr>
              <a:t>p 5</a:t>
            </a:r>
          </a:p>
          <a:p>
            <a:pPr marL="0" marR="0" lvl="0" indent="0" algn="ctr" rtl="0">
              <a:lnSpc>
                <a:spcPct val="100000"/>
              </a:lnSpc>
              <a:spcBef>
                <a:spcPts val="0"/>
              </a:spcBef>
              <a:spcAft>
                <a:spcPts val="0"/>
              </a:spcAft>
              <a:buClr>
                <a:srgbClr val="002776"/>
              </a:buClr>
              <a:buSzPts val="3600"/>
              <a:buFont typeface="Verdana"/>
              <a:buNone/>
            </a:pPr>
            <a:r>
              <a:rPr lang="en-US" sz="2400" b="1" i="0" u="none" strike="noStrike" cap="none" dirty="0">
                <a:solidFill>
                  <a:srgbClr val="002776"/>
                </a:solidFill>
                <a:latin typeface="Arial Rounded MT Bold" panose="020F0704030504030204" pitchFamily="34" charset="0"/>
                <a:ea typeface="Verdana"/>
                <a:cs typeface="Verdana"/>
                <a:sym typeface="Verdana"/>
              </a:rPr>
              <a:t>Team members</a:t>
            </a:r>
          </a:p>
          <a:p>
            <a:pPr marL="342900" marR="0" lvl="0" indent="-342900" algn="ctr" rtl="0">
              <a:lnSpc>
                <a:spcPct val="100000"/>
              </a:lnSpc>
              <a:spcBef>
                <a:spcPts val="0"/>
              </a:spcBef>
              <a:spcAft>
                <a:spcPts val="0"/>
              </a:spcAft>
              <a:buClr>
                <a:srgbClr val="002776"/>
              </a:buClr>
              <a:buSzPts val="3600"/>
              <a:buFont typeface="Arial" panose="020B0604020202020204" pitchFamily="34" charset="0"/>
              <a:buChar char="•"/>
            </a:pPr>
            <a:r>
              <a:rPr lang="en-US" sz="2400" b="1" dirty="0">
                <a:solidFill>
                  <a:srgbClr val="002776"/>
                </a:solidFill>
                <a:latin typeface="Arial Rounded MT Bold" panose="020F0704030504030204" pitchFamily="34" charset="0"/>
                <a:ea typeface="Verdana"/>
                <a:cs typeface="Verdana"/>
                <a:sym typeface="Verdana"/>
              </a:rPr>
              <a:t>Shraddha </a:t>
            </a:r>
            <a:r>
              <a:rPr lang="en-US" sz="2400" b="1" dirty="0" err="1">
                <a:solidFill>
                  <a:srgbClr val="002776"/>
                </a:solidFill>
                <a:latin typeface="Arial Rounded MT Bold" panose="020F0704030504030204" pitchFamily="34" charset="0"/>
                <a:ea typeface="Verdana"/>
                <a:cs typeface="Verdana"/>
                <a:sym typeface="Verdana"/>
              </a:rPr>
              <a:t>Surve</a:t>
            </a:r>
            <a:endParaRPr lang="en-US" sz="2400" b="1" dirty="0">
              <a:solidFill>
                <a:srgbClr val="002776"/>
              </a:solidFill>
              <a:latin typeface="Arial Rounded MT Bold" panose="020F0704030504030204" pitchFamily="34" charset="0"/>
              <a:ea typeface="Verdana"/>
              <a:cs typeface="Verdana"/>
              <a:sym typeface="Verdana"/>
            </a:endParaRPr>
          </a:p>
          <a:p>
            <a:pPr marL="342900" marR="0" lvl="0" indent="-342900" algn="ctr" rtl="0">
              <a:lnSpc>
                <a:spcPct val="100000"/>
              </a:lnSpc>
              <a:spcBef>
                <a:spcPts val="0"/>
              </a:spcBef>
              <a:spcAft>
                <a:spcPts val="0"/>
              </a:spcAft>
              <a:buClr>
                <a:srgbClr val="002776"/>
              </a:buClr>
              <a:buSzPts val="3600"/>
              <a:buFont typeface="Arial" panose="020B0604020202020204" pitchFamily="34" charset="0"/>
              <a:buChar char="•"/>
            </a:pPr>
            <a:r>
              <a:rPr lang="en-US" sz="2400" b="1" dirty="0">
                <a:solidFill>
                  <a:srgbClr val="002776"/>
                </a:solidFill>
                <a:latin typeface="Arial Rounded MT Bold" panose="020F0704030504030204" pitchFamily="34" charset="0"/>
                <a:ea typeface="Verdana"/>
                <a:cs typeface="Verdana"/>
                <a:sym typeface="Verdana"/>
              </a:rPr>
              <a:t>Shreyas K </a:t>
            </a:r>
            <a:r>
              <a:rPr lang="en-US" sz="2400" b="1" dirty="0" err="1">
                <a:solidFill>
                  <a:srgbClr val="002776"/>
                </a:solidFill>
                <a:latin typeface="Arial Rounded MT Bold" panose="020F0704030504030204" pitchFamily="34" charset="0"/>
                <a:ea typeface="Verdana"/>
                <a:cs typeface="Verdana"/>
                <a:sym typeface="Verdana"/>
              </a:rPr>
              <a:t>chudi</a:t>
            </a:r>
            <a:endParaRPr lang="en-US" sz="2400" b="1" dirty="0">
              <a:solidFill>
                <a:srgbClr val="002776"/>
              </a:solidFill>
              <a:latin typeface="Arial Rounded MT Bold" panose="020F0704030504030204" pitchFamily="34" charset="0"/>
              <a:ea typeface="Verdana"/>
              <a:cs typeface="Verdana"/>
              <a:sym typeface="Verdana"/>
            </a:endParaRPr>
          </a:p>
          <a:p>
            <a:pPr marL="342900" marR="0" lvl="0" indent="-342900" algn="ctr" rtl="0">
              <a:lnSpc>
                <a:spcPct val="100000"/>
              </a:lnSpc>
              <a:spcBef>
                <a:spcPts val="0"/>
              </a:spcBef>
              <a:spcAft>
                <a:spcPts val="0"/>
              </a:spcAft>
              <a:buClr>
                <a:srgbClr val="002776"/>
              </a:buClr>
              <a:buSzPts val="3600"/>
              <a:buFont typeface="Arial" panose="020B0604020202020204" pitchFamily="34" charset="0"/>
              <a:buChar char="•"/>
            </a:pPr>
            <a:r>
              <a:rPr lang="en-US" sz="2400" b="1" dirty="0">
                <a:solidFill>
                  <a:srgbClr val="002776"/>
                </a:solidFill>
                <a:latin typeface="Arial Rounded MT Bold" panose="020F0704030504030204" pitchFamily="34" charset="0"/>
                <a:ea typeface="Verdana"/>
                <a:cs typeface="Verdana"/>
                <a:sym typeface="Verdana"/>
              </a:rPr>
              <a:t>Kunal </a:t>
            </a:r>
            <a:r>
              <a:rPr lang="en-US" sz="2400" b="1" dirty="0" err="1">
                <a:solidFill>
                  <a:srgbClr val="002776"/>
                </a:solidFill>
                <a:latin typeface="Arial Rounded MT Bold" panose="020F0704030504030204" pitchFamily="34" charset="0"/>
                <a:ea typeface="Verdana"/>
                <a:cs typeface="Verdana"/>
                <a:sym typeface="Verdana"/>
              </a:rPr>
              <a:t>Shelke</a:t>
            </a:r>
            <a:endParaRPr lang="en-US" sz="2400" b="1" dirty="0">
              <a:solidFill>
                <a:srgbClr val="002776"/>
              </a:solidFill>
              <a:latin typeface="Arial Rounded MT Bold" panose="020F0704030504030204" pitchFamily="34" charset="0"/>
              <a:ea typeface="Verdana"/>
              <a:cs typeface="Verdana"/>
              <a:sym typeface="Verdana"/>
            </a:endParaRPr>
          </a:p>
          <a:p>
            <a:pPr marL="342900" marR="0" lvl="0" indent="-342900" algn="ctr" rtl="0">
              <a:lnSpc>
                <a:spcPct val="100000"/>
              </a:lnSpc>
              <a:spcBef>
                <a:spcPts val="0"/>
              </a:spcBef>
              <a:spcAft>
                <a:spcPts val="0"/>
              </a:spcAft>
              <a:buClr>
                <a:srgbClr val="002776"/>
              </a:buClr>
              <a:buSzPts val="3600"/>
              <a:buFont typeface="Arial" panose="020B0604020202020204" pitchFamily="34" charset="0"/>
              <a:buChar char="•"/>
            </a:pPr>
            <a:r>
              <a:rPr lang="en-US" sz="2400" b="1" dirty="0" err="1">
                <a:solidFill>
                  <a:srgbClr val="002776"/>
                </a:solidFill>
                <a:latin typeface="Arial Rounded MT Bold" panose="020F0704030504030204" pitchFamily="34" charset="0"/>
                <a:ea typeface="Verdana"/>
                <a:cs typeface="Verdana"/>
                <a:sym typeface="Verdana"/>
              </a:rPr>
              <a:t>Bhuvaneshwaran</a:t>
            </a:r>
            <a:r>
              <a:rPr lang="en-US" sz="2400" b="1" dirty="0">
                <a:solidFill>
                  <a:srgbClr val="002776"/>
                </a:solidFill>
                <a:latin typeface="Arial Rounded MT Bold" panose="020F0704030504030204" pitchFamily="34" charset="0"/>
                <a:ea typeface="Verdana"/>
                <a:cs typeface="Verdana"/>
                <a:sym typeface="Verdana"/>
              </a:rPr>
              <a:t> G</a:t>
            </a:r>
          </a:p>
          <a:p>
            <a:pPr marL="457200" marR="0" lvl="0" indent="-457200" algn="l" rtl="0">
              <a:lnSpc>
                <a:spcPct val="100000"/>
              </a:lnSpc>
              <a:spcBef>
                <a:spcPts val="0"/>
              </a:spcBef>
              <a:spcAft>
                <a:spcPts val="0"/>
              </a:spcAft>
              <a:buClr>
                <a:srgbClr val="002776"/>
              </a:buClr>
              <a:buSzPts val="3600"/>
              <a:buFont typeface="Verdana"/>
              <a:buAutoNum type="arabicParenR"/>
            </a:pPr>
            <a:endParaRPr lang="en-US" sz="2400" b="1" i="0" u="none" strike="noStrike" cap="none" dirty="0">
              <a:solidFill>
                <a:srgbClr val="002776"/>
              </a:solidFill>
              <a:latin typeface="Arial Rounded MT Bold" panose="020F0704030504030204" pitchFamily="34" charset="0"/>
              <a:ea typeface="Verdana"/>
              <a:cs typeface="Verdana"/>
              <a:sym typeface="Verdana"/>
            </a:endParaRPr>
          </a:p>
        </p:txBody>
      </p:sp>
      <p:pic>
        <p:nvPicPr>
          <p:cNvPr id="183" name="Google Shape;183;p1"/>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9259"/>
    </mc:Choice>
    <mc:Fallback xmlns="">
      <p:transition spd="slow" advTm="192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5818-EB60-42CF-8527-2463C6F7B9BB}"/>
              </a:ext>
            </a:extLst>
          </p:cNvPr>
          <p:cNvSpPr>
            <a:spLocks noGrp="1"/>
          </p:cNvSpPr>
          <p:nvPr>
            <p:ph type="title"/>
          </p:nvPr>
        </p:nvSpPr>
        <p:spPr>
          <a:xfrm>
            <a:off x="3" y="645458"/>
            <a:ext cx="8913813" cy="573741"/>
          </a:xfrm>
        </p:spPr>
        <p:txBody>
          <a:bodyPr/>
          <a:lstStyle/>
          <a:p>
            <a:r>
              <a:rPr lang="en-IN" sz="2000" b="1" dirty="0">
                <a:solidFill>
                  <a:schemeClr val="tx1"/>
                </a:solidFill>
              </a:rPr>
              <a:t>Line plot of stator yoke ,stator tooth and stator winding for profile id 20:</a:t>
            </a:r>
          </a:p>
        </p:txBody>
      </p:sp>
      <p:pic>
        <p:nvPicPr>
          <p:cNvPr id="2050" name="Picture 2">
            <a:extLst>
              <a:ext uri="{FF2B5EF4-FFF2-40B4-BE49-F238E27FC236}">
                <a16:creationId xmlns:a16="http://schemas.microsoft.com/office/drawing/2014/main" id="{DF67B7D3-D283-4FBB-8463-073064559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3" y="1481606"/>
            <a:ext cx="8818517" cy="27407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7E7701-628A-4D9D-819D-E9680006C5CE}"/>
              </a:ext>
            </a:extLst>
          </p:cNvPr>
          <p:cNvSpPr txBox="1"/>
          <p:nvPr/>
        </p:nvSpPr>
        <p:spPr>
          <a:xfrm>
            <a:off x="170329" y="4762688"/>
            <a:ext cx="8525436" cy="1815882"/>
          </a:xfrm>
          <a:prstGeom prst="rect">
            <a:avLst/>
          </a:prstGeom>
          <a:noFill/>
        </p:spPr>
        <p:txBody>
          <a:bodyPr wrap="square">
            <a:spAutoFit/>
          </a:bodyPr>
          <a:lstStyle/>
          <a:p>
            <a:r>
              <a:rPr lang="en-IN" b="1" dirty="0">
                <a:solidFill>
                  <a:schemeClr val="tx1"/>
                </a:solidFill>
              </a:rPr>
              <a:t>Observation:</a:t>
            </a:r>
          </a:p>
          <a:p>
            <a:pPr marL="285750" indent="-285750">
              <a:buFont typeface="Arial" panose="020B0604020202020204" pitchFamily="34" charset="0"/>
              <a:buChar char="•"/>
            </a:pPr>
            <a:r>
              <a:rPr lang="en-US" b="1" dirty="0">
                <a:solidFill>
                  <a:schemeClr val="tx1"/>
                </a:solidFill>
              </a:rPr>
              <a:t>All three stator components follow a similar measurement variance.</a:t>
            </a:r>
          </a:p>
          <a:p>
            <a:pPr marL="285750" indent="-285750">
              <a:buFont typeface="Arial" panose="020B0604020202020204" pitchFamily="34" charset="0"/>
              <a:buChar char="•"/>
            </a:pPr>
            <a:endParaRPr lang="en-US" b="1" dirty="0">
              <a:solidFill>
                <a:schemeClr val="tx1"/>
              </a:solidFill>
            </a:endParaRPr>
          </a:p>
          <a:p>
            <a:pPr marL="285750" indent="-285750">
              <a:buFont typeface="Arial" panose="020B0604020202020204" pitchFamily="34" charset="0"/>
              <a:buChar char="•"/>
            </a:pPr>
            <a:r>
              <a:rPr lang="en-US" b="1" dirty="0">
                <a:solidFill>
                  <a:schemeClr val="tx1"/>
                </a:solidFill>
              </a:rPr>
              <a:t>We have observed that initially the stator yoke temperature is low as compared to temperature of stator winding but as we progress in time, the stator yoke temperature goes above the temperature of stator winding.</a:t>
            </a:r>
            <a:endParaRPr lang="en-IN" b="1" dirty="0">
              <a:solidFill>
                <a:schemeClr val="tx1"/>
              </a:solidFill>
            </a:endParaRPr>
          </a:p>
          <a:p>
            <a:pPr marL="285750" indent="-285750">
              <a:buFont typeface="Arial" panose="020B0604020202020204" pitchFamily="34" charset="0"/>
              <a:buChar char="•"/>
            </a:pPr>
            <a:endParaRPr lang="en-IN" b="1" dirty="0">
              <a:solidFill>
                <a:schemeClr val="tx1"/>
              </a:solidFill>
            </a:endParaRPr>
          </a:p>
          <a:p>
            <a:endParaRPr lang="en-IN" b="1" dirty="0"/>
          </a:p>
        </p:txBody>
      </p:sp>
      <p:pic>
        <p:nvPicPr>
          <p:cNvPr id="5" name="Google Shape;183;p1">
            <a:extLst>
              <a:ext uri="{FF2B5EF4-FFF2-40B4-BE49-F238E27FC236}">
                <a16:creationId xmlns:a16="http://schemas.microsoft.com/office/drawing/2014/main" id="{A670FE6B-46A6-4244-9DEE-FC63F7AAE4C2}"/>
              </a:ext>
            </a:extLst>
          </p:cNvPr>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162303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5818-EB60-42CF-8527-2463C6F7B9BB}"/>
              </a:ext>
            </a:extLst>
          </p:cNvPr>
          <p:cNvSpPr>
            <a:spLocks noGrp="1"/>
          </p:cNvSpPr>
          <p:nvPr>
            <p:ph type="title"/>
          </p:nvPr>
        </p:nvSpPr>
        <p:spPr>
          <a:xfrm>
            <a:off x="3" y="277906"/>
            <a:ext cx="8913813" cy="663388"/>
          </a:xfrm>
        </p:spPr>
        <p:txBody>
          <a:bodyPr/>
          <a:lstStyle/>
          <a:p>
            <a:r>
              <a:rPr lang="en-IN" sz="2000" b="1" dirty="0">
                <a:solidFill>
                  <a:schemeClr val="tx1"/>
                </a:solidFill>
              </a:rPr>
              <a:t>Line plot of ambient and coolant for profile id 20:</a:t>
            </a:r>
          </a:p>
        </p:txBody>
      </p:sp>
      <p:sp>
        <p:nvSpPr>
          <p:cNvPr id="6" name="TextBox 5">
            <a:extLst>
              <a:ext uri="{FF2B5EF4-FFF2-40B4-BE49-F238E27FC236}">
                <a16:creationId xmlns:a16="http://schemas.microsoft.com/office/drawing/2014/main" id="{087E7701-628A-4D9D-819D-E9680006C5CE}"/>
              </a:ext>
            </a:extLst>
          </p:cNvPr>
          <p:cNvSpPr txBox="1"/>
          <p:nvPr/>
        </p:nvSpPr>
        <p:spPr>
          <a:xfrm>
            <a:off x="170329" y="4762688"/>
            <a:ext cx="8525436" cy="954107"/>
          </a:xfrm>
          <a:prstGeom prst="rect">
            <a:avLst/>
          </a:prstGeom>
          <a:noFill/>
        </p:spPr>
        <p:txBody>
          <a:bodyPr wrap="square">
            <a:spAutoFit/>
          </a:bodyPr>
          <a:lstStyle/>
          <a:p>
            <a:r>
              <a:rPr lang="en-IN" b="1" dirty="0">
                <a:solidFill>
                  <a:schemeClr val="tx1"/>
                </a:solidFill>
              </a:rPr>
              <a:t>Observation:</a:t>
            </a:r>
          </a:p>
          <a:p>
            <a:pPr marL="285750" indent="-285750" algn="l">
              <a:buFont typeface="Arial" panose="020B0604020202020204" pitchFamily="34" charset="0"/>
              <a:buChar char="•"/>
            </a:pPr>
            <a:r>
              <a:rPr lang="en-US" b="1" i="0" dirty="0">
                <a:solidFill>
                  <a:srgbClr val="000000"/>
                </a:solidFill>
                <a:effectLst/>
                <a:latin typeface="Helvetica Neue"/>
              </a:rPr>
              <a:t>ambient temperature is increasing gradually but coolant temperature is static for some period</a:t>
            </a:r>
          </a:p>
          <a:p>
            <a:pPr marL="285750" indent="-285750" algn="l">
              <a:buFont typeface="Arial" panose="020B0604020202020204" pitchFamily="34" charset="0"/>
              <a:buChar char="•"/>
            </a:pPr>
            <a:r>
              <a:rPr lang="en-US" b="1" i="0" dirty="0">
                <a:solidFill>
                  <a:srgbClr val="000000"/>
                </a:solidFill>
                <a:effectLst/>
                <a:latin typeface="Helvetica Neue"/>
              </a:rPr>
              <a:t>at some point coolant temperature is increased and decreased again</a:t>
            </a:r>
          </a:p>
          <a:p>
            <a:endParaRPr lang="en-IN" b="1" dirty="0"/>
          </a:p>
        </p:txBody>
      </p:sp>
      <p:pic>
        <p:nvPicPr>
          <p:cNvPr id="4" name="Picture 3">
            <a:extLst>
              <a:ext uri="{FF2B5EF4-FFF2-40B4-BE49-F238E27FC236}">
                <a16:creationId xmlns:a16="http://schemas.microsoft.com/office/drawing/2014/main" id="{D995601A-B39F-448D-8048-F456B02BE789}"/>
              </a:ext>
            </a:extLst>
          </p:cNvPr>
          <p:cNvPicPr>
            <a:picLocks noChangeAspect="1"/>
          </p:cNvPicPr>
          <p:nvPr/>
        </p:nvPicPr>
        <p:blipFill>
          <a:blip r:embed="rId2"/>
          <a:stretch>
            <a:fillRect/>
          </a:stretch>
        </p:blipFill>
        <p:spPr>
          <a:xfrm>
            <a:off x="430306" y="1184239"/>
            <a:ext cx="8616213" cy="2661620"/>
          </a:xfrm>
          <a:prstGeom prst="rect">
            <a:avLst/>
          </a:prstGeom>
        </p:spPr>
      </p:pic>
      <p:pic>
        <p:nvPicPr>
          <p:cNvPr id="5" name="Google Shape;183;p1">
            <a:extLst>
              <a:ext uri="{FF2B5EF4-FFF2-40B4-BE49-F238E27FC236}">
                <a16:creationId xmlns:a16="http://schemas.microsoft.com/office/drawing/2014/main" id="{37D04160-E28E-4DE3-8667-EADCCFE81AA2}"/>
              </a:ext>
            </a:extLst>
          </p:cNvPr>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406911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5818-EB60-42CF-8527-2463C6F7B9BB}"/>
              </a:ext>
            </a:extLst>
          </p:cNvPr>
          <p:cNvSpPr>
            <a:spLocks noGrp="1"/>
          </p:cNvSpPr>
          <p:nvPr>
            <p:ph type="title"/>
          </p:nvPr>
        </p:nvSpPr>
        <p:spPr>
          <a:xfrm>
            <a:off x="3" y="498344"/>
            <a:ext cx="8913813" cy="903830"/>
          </a:xfrm>
        </p:spPr>
        <p:txBody>
          <a:bodyPr/>
          <a:lstStyle/>
          <a:p>
            <a:r>
              <a:rPr lang="en-IN" sz="2000" b="1" dirty="0">
                <a:solidFill>
                  <a:schemeClr val="tx1"/>
                </a:solidFill>
              </a:rPr>
              <a:t>Line plot of Motor Speed and torque for profile id 20:</a:t>
            </a:r>
          </a:p>
        </p:txBody>
      </p:sp>
      <p:sp>
        <p:nvSpPr>
          <p:cNvPr id="11" name="Text Placeholder 10">
            <a:extLst>
              <a:ext uri="{FF2B5EF4-FFF2-40B4-BE49-F238E27FC236}">
                <a16:creationId xmlns:a16="http://schemas.microsoft.com/office/drawing/2014/main" id="{CDE0818B-ECCC-4C5E-8F19-8F4FDA6C0585}"/>
              </a:ext>
            </a:extLst>
          </p:cNvPr>
          <p:cNvSpPr>
            <a:spLocks noGrp="1"/>
          </p:cNvSpPr>
          <p:nvPr>
            <p:ph type="body" idx="1"/>
          </p:nvPr>
        </p:nvSpPr>
        <p:spPr/>
        <p:txBody>
          <a:bodyPr/>
          <a:lstStyle/>
          <a:p>
            <a:endParaRPr lang="en-IN"/>
          </a:p>
        </p:txBody>
      </p:sp>
      <p:pic>
        <p:nvPicPr>
          <p:cNvPr id="8" name="Picture 7">
            <a:extLst>
              <a:ext uri="{FF2B5EF4-FFF2-40B4-BE49-F238E27FC236}">
                <a16:creationId xmlns:a16="http://schemas.microsoft.com/office/drawing/2014/main" id="{8B311606-FF54-4886-BC2A-251EF181E888}"/>
              </a:ext>
            </a:extLst>
          </p:cNvPr>
          <p:cNvPicPr>
            <a:picLocks noChangeAspect="1"/>
          </p:cNvPicPr>
          <p:nvPr/>
        </p:nvPicPr>
        <p:blipFill>
          <a:blip r:embed="rId2"/>
          <a:stretch>
            <a:fillRect/>
          </a:stretch>
        </p:blipFill>
        <p:spPr>
          <a:xfrm>
            <a:off x="358587" y="1308848"/>
            <a:ext cx="8426825" cy="3256204"/>
          </a:xfrm>
          <a:prstGeom prst="rect">
            <a:avLst/>
          </a:prstGeom>
        </p:spPr>
      </p:pic>
      <p:sp>
        <p:nvSpPr>
          <p:cNvPr id="10" name="TextBox 9">
            <a:extLst>
              <a:ext uri="{FF2B5EF4-FFF2-40B4-BE49-F238E27FC236}">
                <a16:creationId xmlns:a16="http://schemas.microsoft.com/office/drawing/2014/main" id="{7118BCD9-9D67-4679-AC7E-7033389ED9CD}"/>
              </a:ext>
            </a:extLst>
          </p:cNvPr>
          <p:cNvSpPr txBox="1"/>
          <p:nvPr/>
        </p:nvSpPr>
        <p:spPr>
          <a:xfrm>
            <a:off x="358587" y="4932606"/>
            <a:ext cx="7933766" cy="523220"/>
          </a:xfrm>
          <a:prstGeom prst="rect">
            <a:avLst/>
          </a:prstGeom>
          <a:noFill/>
        </p:spPr>
        <p:txBody>
          <a:bodyPr wrap="square">
            <a:spAutoFit/>
          </a:bodyPr>
          <a:lstStyle/>
          <a:p>
            <a:r>
              <a:rPr lang="en-IN" b="1" dirty="0">
                <a:solidFill>
                  <a:schemeClr val="tx1"/>
                </a:solidFill>
              </a:rPr>
              <a:t>Observation:</a:t>
            </a:r>
          </a:p>
          <a:p>
            <a:r>
              <a:rPr lang="en-IN" b="1" dirty="0">
                <a:solidFill>
                  <a:schemeClr val="tx1"/>
                </a:solidFill>
              </a:rPr>
              <a:t>We can see fluctuations in line chart for torque and speed</a:t>
            </a:r>
          </a:p>
        </p:txBody>
      </p:sp>
      <p:pic>
        <p:nvPicPr>
          <p:cNvPr id="6" name="Google Shape;183;p1">
            <a:extLst>
              <a:ext uri="{FF2B5EF4-FFF2-40B4-BE49-F238E27FC236}">
                <a16:creationId xmlns:a16="http://schemas.microsoft.com/office/drawing/2014/main" id="{636EC918-B1DD-4418-BC31-0C2EFEA6D3FF}"/>
              </a:ext>
            </a:extLst>
          </p:cNvPr>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291453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D5DE7-B6EE-4D57-BBBF-821C42B7BAD5}"/>
              </a:ext>
            </a:extLst>
          </p:cNvPr>
          <p:cNvSpPr>
            <a:spLocks noGrp="1"/>
          </p:cNvSpPr>
          <p:nvPr>
            <p:ph type="title"/>
          </p:nvPr>
        </p:nvSpPr>
        <p:spPr>
          <a:xfrm>
            <a:off x="3" y="268941"/>
            <a:ext cx="7548279" cy="663388"/>
          </a:xfrm>
        </p:spPr>
        <p:txBody>
          <a:bodyPr/>
          <a:lstStyle/>
          <a:p>
            <a:r>
              <a:rPr lang="en-US" sz="2000" b="1" dirty="0">
                <a:solidFill>
                  <a:schemeClr val="tx1"/>
                </a:solidFill>
              </a:rPr>
              <a:t>scatter plot for independent variable with dependent variables</a:t>
            </a:r>
            <a:endParaRPr lang="en-IN" sz="2000" b="1" dirty="0">
              <a:solidFill>
                <a:schemeClr val="tx1"/>
              </a:solidFill>
            </a:endParaRPr>
          </a:p>
        </p:txBody>
      </p:sp>
      <p:sp>
        <p:nvSpPr>
          <p:cNvPr id="5" name="Text Placeholder 4">
            <a:extLst>
              <a:ext uri="{FF2B5EF4-FFF2-40B4-BE49-F238E27FC236}">
                <a16:creationId xmlns:a16="http://schemas.microsoft.com/office/drawing/2014/main" id="{F601394C-797D-4E6B-BFBF-4A0F12946108}"/>
              </a:ext>
            </a:extLst>
          </p:cNvPr>
          <p:cNvSpPr>
            <a:spLocks noGrp="1"/>
          </p:cNvSpPr>
          <p:nvPr>
            <p:ph type="body" idx="1"/>
          </p:nvPr>
        </p:nvSpPr>
        <p:spPr>
          <a:xfrm>
            <a:off x="609600" y="5997953"/>
            <a:ext cx="8115300" cy="501460"/>
          </a:xfrm>
        </p:spPr>
        <p:txBody>
          <a:bodyPr/>
          <a:lstStyle/>
          <a:p>
            <a:r>
              <a:rPr lang="en-IN" sz="1400" b="1" dirty="0">
                <a:solidFill>
                  <a:schemeClr val="tx1"/>
                </a:solidFill>
              </a:rPr>
              <a:t>Ambient ,</a:t>
            </a:r>
            <a:r>
              <a:rPr lang="en-IN" sz="1400" b="1" dirty="0" err="1">
                <a:solidFill>
                  <a:schemeClr val="tx1"/>
                </a:solidFill>
              </a:rPr>
              <a:t>Stator_yoke,stator_tooth</a:t>
            </a:r>
            <a:r>
              <a:rPr lang="en-IN" sz="1400" b="1" dirty="0">
                <a:solidFill>
                  <a:schemeClr val="tx1"/>
                </a:solidFill>
              </a:rPr>
              <a:t> and </a:t>
            </a:r>
            <a:r>
              <a:rPr lang="en-IN" sz="1400" b="1" dirty="0" err="1">
                <a:solidFill>
                  <a:schemeClr val="tx1"/>
                </a:solidFill>
              </a:rPr>
              <a:t>stator_winding</a:t>
            </a:r>
            <a:r>
              <a:rPr lang="en-IN" sz="1400" b="1" dirty="0">
                <a:solidFill>
                  <a:schemeClr val="tx1"/>
                </a:solidFill>
              </a:rPr>
              <a:t> are corelated with PM</a:t>
            </a:r>
          </a:p>
        </p:txBody>
      </p:sp>
      <p:pic>
        <p:nvPicPr>
          <p:cNvPr id="7" name="Picture 6">
            <a:extLst>
              <a:ext uri="{FF2B5EF4-FFF2-40B4-BE49-F238E27FC236}">
                <a16:creationId xmlns:a16="http://schemas.microsoft.com/office/drawing/2014/main" id="{56C1003D-1896-4EC4-8930-D264A80687F7}"/>
              </a:ext>
            </a:extLst>
          </p:cNvPr>
          <p:cNvPicPr>
            <a:picLocks noChangeAspect="1"/>
          </p:cNvPicPr>
          <p:nvPr/>
        </p:nvPicPr>
        <p:blipFill>
          <a:blip r:embed="rId2"/>
          <a:stretch>
            <a:fillRect/>
          </a:stretch>
        </p:blipFill>
        <p:spPr>
          <a:xfrm>
            <a:off x="230184" y="857818"/>
            <a:ext cx="3944470" cy="2483222"/>
          </a:xfrm>
          <a:prstGeom prst="rect">
            <a:avLst/>
          </a:prstGeom>
        </p:spPr>
      </p:pic>
      <p:pic>
        <p:nvPicPr>
          <p:cNvPr id="9" name="Picture 8">
            <a:extLst>
              <a:ext uri="{FF2B5EF4-FFF2-40B4-BE49-F238E27FC236}">
                <a16:creationId xmlns:a16="http://schemas.microsoft.com/office/drawing/2014/main" id="{C8320495-E48F-451D-B76A-C571E7E8E775}"/>
              </a:ext>
            </a:extLst>
          </p:cNvPr>
          <p:cNvPicPr>
            <a:picLocks noChangeAspect="1"/>
          </p:cNvPicPr>
          <p:nvPr/>
        </p:nvPicPr>
        <p:blipFill>
          <a:blip r:embed="rId3"/>
          <a:stretch>
            <a:fillRect/>
          </a:stretch>
        </p:blipFill>
        <p:spPr>
          <a:xfrm>
            <a:off x="4211442" y="858944"/>
            <a:ext cx="3718882" cy="2522439"/>
          </a:xfrm>
          <a:prstGeom prst="rect">
            <a:avLst/>
          </a:prstGeom>
        </p:spPr>
      </p:pic>
      <p:pic>
        <p:nvPicPr>
          <p:cNvPr id="3074" name="Picture 2">
            <a:extLst>
              <a:ext uri="{FF2B5EF4-FFF2-40B4-BE49-F238E27FC236}">
                <a16:creationId xmlns:a16="http://schemas.microsoft.com/office/drawing/2014/main" id="{463D02AD-0243-467E-8EDD-4D7B9E1A6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54" y="3492877"/>
            <a:ext cx="365760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C642795-2603-40C7-A493-75CC047B7961}"/>
              </a:ext>
            </a:extLst>
          </p:cNvPr>
          <p:cNvPicPr>
            <a:picLocks noChangeAspect="1"/>
          </p:cNvPicPr>
          <p:nvPr/>
        </p:nvPicPr>
        <p:blipFill>
          <a:blip r:embed="rId5"/>
          <a:stretch>
            <a:fillRect/>
          </a:stretch>
        </p:blipFill>
        <p:spPr>
          <a:xfrm>
            <a:off x="4295950" y="3429000"/>
            <a:ext cx="3852968" cy="2358662"/>
          </a:xfrm>
          <a:prstGeom prst="rect">
            <a:avLst/>
          </a:prstGeom>
        </p:spPr>
      </p:pic>
      <p:pic>
        <p:nvPicPr>
          <p:cNvPr id="8" name="Google Shape;183;p1">
            <a:extLst>
              <a:ext uri="{FF2B5EF4-FFF2-40B4-BE49-F238E27FC236}">
                <a16:creationId xmlns:a16="http://schemas.microsoft.com/office/drawing/2014/main" id="{446519C3-65E5-42B8-A853-23D0A2685B81}"/>
              </a:ext>
            </a:extLst>
          </p:cNvPr>
          <p:cNvPicPr preferRelativeResize="0"/>
          <p:nvPr/>
        </p:nvPicPr>
        <p:blipFill rotWithShape="1">
          <a:blip r:embed="rId6">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29433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p6"/>
          <p:cNvSpPr txBox="1"/>
          <p:nvPr/>
        </p:nvSpPr>
        <p:spPr>
          <a:xfrm>
            <a:off x="0" y="657422"/>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rgbClr val="002776"/>
                </a:solidFill>
              </a:rPr>
              <a:t>   Outliers Detection</a:t>
            </a:r>
            <a:endParaRPr dirty="0"/>
          </a:p>
        </p:txBody>
      </p:sp>
      <p:sp>
        <p:nvSpPr>
          <p:cNvPr id="221" name="Google Shape;221;p6"/>
          <p:cNvSpPr/>
          <p:nvPr/>
        </p:nvSpPr>
        <p:spPr>
          <a:xfrm>
            <a:off x="305014" y="1614579"/>
            <a:ext cx="8533972" cy="156962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385623"/>
              </a:buClr>
              <a:buSzPts val="1600"/>
              <a:buFont typeface="Arial"/>
              <a:buChar char="•"/>
            </a:pPr>
            <a:r>
              <a:rPr lang="en-US" sz="1600" i="1" dirty="0">
                <a:solidFill>
                  <a:srgbClr val="385623"/>
                </a:solidFill>
                <a:latin typeface="Verdana"/>
                <a:ea typeface="Verdana"/>
                <a:sym typeface="Verdana"/>
              </a:rPr>
              <a:t>We have few variable, having outliers in them.</a:t>
            </a:r>
          </a:p>
          <a:p>
            <a:pPr marR="0" lvl="0" algn="just" rtl="0">
              <a:lnSpc>
                <a:spcPct val="150000"/>
              </a:lnSpc>
              <a:spcBef>
                <a:spcPts val="0"/>
              </a:spcBef>
              <a:spcAft>
                <a:spcPts val="0"/>
              </a:spcAft>
              <a:buClr>
                <a:srgbClr val="385623"/>
              </a:buClr>
              <a:buSzPts val="1600"/>
            </a:pPr>
            <a:r>
              <a:rPr lang="en-US" sz="1600" i="1" dirty="0">
                <a:solidFill>
                  <a:srgbClr val="385623"/>
                </a:solidFill>
                <a:latin typeface="Verdana"/>
                <a:ea typeface="Verdana"/>
                <a:sym typeface="Verdana"/>
              </a:rPr>
              <a:t>	ambient, voltage d-component(</a:t>
            </a:r>
            <a:r>
              <a:rPr lang="en-US" sz="1600" i="1" dirty="0" err="1">
                <a:solidFill>
                  <a:srgbClr val="385623"/>
                </a:solidFill>
                <a:latin typeface="Verdana"/>
                <a:ea typeface="Verdana"/>
                <a:sym typeface="Verdana"/>
              </a:rPr>
              <a:t>u_d</a:t>
            </a:r>
            <a:r>
              <a:rPr lang="en-US" sz="1600" i="1" dirty="0">
                <a:solidFill>
                  <a:srgbClr val="385623"/>
                </a:solidFill>
                <a:latin typeface="Verdana"/>
                <a:ea typeface="Verdana"/>
                <a:sym typeface="Verdana"/>
              </a:rPr>
              <a:t>), torque, current d-component(</a:t>
            </a:r>
            <a:r>
              <a:rPr lang="en-US" sz="1600" i="1" dirty="0" err="1">
                <a:solidFill>
                  <a:srgbClr val="385623"/>
                </a:solidFill>
                <a:latin typeface="Verdana"/>
                <a:ea typeface="Verdana"/>
                <a:sym typeface="Verdana"/>
              </a:rPr>
              <a:t>i_d</a:t>
            </a:r>
            <a:r>
              <a:rPr lang="en-US" sz="1600" i="1" dirty="0">
                <a:solidFill>
                  <a:srgbClr val="385623"/>
                </a:solidFill>
                <a:latin typeface="Verdana"/>
                <a:ea typeface="Verdana"/>
                <a:sym typeface="Verdana"/>
              </a:rPr>
              <a:t>), 	permanent magnet surface temperature(pm)</a:t>
            </a:r>
          </a:p>
          <a:p>
            <a:pPr marL="285750" marR="0" lvl="0" indent="-285750" algn="just" rtl="0">
              <a:lnSpc>
                <a:spcPct val="150000"/>
              </a:lnSpc>
              <a:spcBef>
                <a:spcPts val="0"/>
              </a:spcBef>
              <a:spcAft>
                <a:spcPts val="0"/>
              </a:spcAft>
              <a:buClr>
                <a:srgbClr val="385623"/>
              </a:buClr>
              <a:buSzPts val="1600"/>
              <a:buFont typeface="Arial" panose="020B0604020202020204" pitchFamily="34" charset="0"/>
              <a:buChar char="•"/>
            </a:pPr>
            <a:r>
              <a:rPr lang="en-US" sz="1600" i="1" dirty="0">
                <a:solidFill>
                  <a:srgbClr val="385623"/>
                </a:solidFill>
                <a:latin typeface="Verdana"/>
                <a:ea typeface="Verdana"/>
                <a:sym typeface="Verdana"/>
              </a:rPr>
              <a:t>Deleted the outliers with above upper limit and below lower limit</a:t>
            </a:r>
          </a:p>
        </p:txBody>
      </p:sp>
      <p:pic>
        <p:nvPicPr>
          <p:cNvPr id="222" name="Google Shape;222;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7FFC072E-27B6-4525-B5CC-AB16C97C923C}"/>
              </a:ext>
            </a:extLst>
          </p:cNvPr>
          <p:cNvPicPr>
            <a:picLocks noChangeAspect="1"/>
          </p:cNvPicPr>
          <p:nvPr/>
        </p:nvPicPr>
        <p:blipFill>
          <a:blip r:embed="rId4"/>
          <a:stretch>
            <a:fillRect/>
          </a:stretch>
        </p:blipFill>
        <p:spPr>
          <a:xfrm>
            <a:off x="232757" y="3263154"/>
            <a:ext cx="8726048" cy="35288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8"/>
          <p:cNvSpPr txBox="1"/>
          <p:nvPr/>
        </p:nvSpPr>
        <p:spPr>
          <a:xfrm>
            <a:off x="320425" y="2959060"/>
            <a:ext cx="8503149" cy="93988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3600" b="1" i="0" u="none" strike="noStrike" cap="none" dirty="0">
                <a:solidFill>
                  <a:srgbClr val="002776"/>
                </a:solidFill>
                <a:latin typeface="Arial"/>
                <a:ea typeface="Arial"/>
                <a:cs typeface="Arial"/>
                <a:sym typeface="Arial"/>
              </a:rPr>
              <a:t>Feature Engineering</a:t>
            </a:r>
            <a:endParaRPr sz="3600" dirty="0"/>
          </a:p>
        </p:txBody>
      </p:sp>
      <p:pic>
        <p:nvPicPr>
          <p:cNvPr id="239" name="Google Shape;239;p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122771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2" name="Google Shape;232;p7"/>
          <p:cNvSpPr txBox="1"/>
          <p:nvPr/>
        </p:nvSpPr>
        <p:spPr>
          <a:xfrm>
            <a:off x="72751" y="708263"/>
            <a:ext cx="8998498" cy="138495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b="1" dirty="0">
                <a:solidFill>
                  <a:schemeClr val="dk1"/>
                </a:solidFill>
                <a:latin typeface="Century Gothic"/>
                <a:sym typeface="Century Gothic"/>
              </a:rPr>
              <a:t>From the data and heatmap, we can note that the following columns are highly corelated with each other</a:t>
            </a:r>
          </a:p>
          <a:p>
            <a:pPr marL="342900" marR="0" lvl="0" indent="-342900" algn="l" rtl="0">
              <a:spcBef>
                <a:spcPts val="0"/>
              </a:spcBef>
              <a:spcAft>
                <a:spcPts val="0"/>
              </a:spcAft>
              <a:buClr>
                <a:schemeClr val="dk1"/>
              </a:buClr>
              <a:buSzPts val="1800"/>
              <a:buFont typeface="Century Gothic"/>
              <a:buAutoNum type="arabicPeriod"/>
            </a:pPr>
            <a:r>
              <a:rPr lang="en-US" dirty="0">
                <a:solidFill>
                  <a:schemeClr val="dk1"/>
                </a:solidFill>
                <a:latin typeface="Cambria Math" panose="02040503050406030204" pitchFamily="18" charset="0"/>
                <a:ea typeface="Cambria Math" panose="02040503050406030204" pitchFamily="18" charset="0"/>
                <a:sym typeface="Century Gothic"/>
              </a:rPr>
              <a:t>coolant and </a:t>
            </a:r>
            <a:r>
              <a:rPr lang="en-US" dirty="0" err="1">
                <a:solidFill>
                  <a:schemeClr val="dk1"/>
                </a:solidFill>
                <a:latin typeface="Cambria Math" panose="02040503050406030204" pitchFamily="18" charset="0"/>
                <a:ea typeface="Cambria Math" panose="02040503050406030204" pitchFamily="18" charset="0"/>
                <a:sym typeface="Century Gothic"/>
              </a:rPr>
              <a:t>stator_yoke</a:t>
            </a:r>
            <a:r>
              <a:rPr lang="en-US" dirty="0">
                <a:solidFill>
                  <a:schemeClr val="dk1"/>
                </a:solidFill>
                <a:latin typeface="Cambria Math" panose="02040503050406030204" pitchFamily="18" charset="0"/>
                <a:ea typeface="Cambria Math" panose="02040503050406030204" pitchFamily="18" charset="0"/>
                <a:sym typeface="Century Gothic"/>
              </a:rPr>
              <a:t>, </a:t>
            </a:r>
          </a:p>
          <a:p>
            <a:pPr marL="342900" marR="0" lvl="0" indent="-342900" algn="l" rtl="0">
              <a:spcBef>
                <a:spcPts val="0"/>
              </a:spcBef>
              <a:spcAft>
                <a:spcPts val="0"/>
              </a:spcAft>
              <a:buClr>
                <a:schemeClr val="dk1"/>
              </a:buClr>
              <a:buSzPts val="1800"/>
              <a:buFont typeface="Century Gothic"/>
              <a:buAutoNum type="arabicPeriod"/>
            </a:pPr>
            <a:r>
              <a:rPr lang="en-US" dirty="0">
                <a:solidFill>
                  <a:schemeClr val="dk1"/>
                </a:solidFill>
                <a:latin typeface="Cambria Math" panose="02040503050406030204" pitchFamily="18" charset="0"/>
                <a:ea typeface="Cambria Math" panose="02040503050406030204" pitchFamily="18" charset="0"/>
                <a:sym typeface="Century Gothic"/>
              </a:rPr>
              <a:t>current q-component and torque, </a:t>
            </a:r>
          </a:p>
          <a:p>
            <a:pPr marL="342900" marR="0" lvl="0" indent="-342900" algn="l" rtl="0">
              <a:spcBef>
                <a:spcPts val="0"/>
              </a:spcBef>
              <a:spcAft>
                <a:spcPts val="0"/>
              </a:spcAft>
              <a:buClr>
                <a:schemeClr val="dk1"/>
              </a:buClr>
              <a:buSzPts val="1800"/>
              <a:buFont typeface="Century Gothic"/>
              <a:buAutoNum type="arabicPeriod"/>
            </a:pPr>
            <a:r>
              <a:rPr lang="en-US" dirty="0" err="1">
                <a:solidFill>
                  <a:schemeClr val="dk1"/>
                </a:solidFill>
                <a:latin typeface="Cambria Math" panose="02040503050406030204" pitchFamily="18" charset="0"/>
                <a:ea typeface="Cambria Math" panose="02040503050406030204" pitchFamily="18" charset="0"/>
                <a:sym typeface="Century Gothic"/>
              </a:rPr>
              <a:t>stator_tooth</a:t>
            </a:r>
            <a:r>
              <a:rPr lang="en-US" dirty="0">
                <a:solidFill>
                  <a:schemeClr val="dk1"/>
                </a:solidFill>
                <a:latin typeface="Cambria Math" panose="02040503050406030204" pitchFamily="18" charset="0"/>
                <a:ea typeface="Cambria Math" panose="02040503050406030204" pitchFamily="18" charset="0"/>
                <a:sym typeface="Century Gothic"/>
              </a:rPr>
              <a:t> and </a:t>
            </a:r>
            <a:r>
              <a:rPr lang="en-US" dirty="0" err="1">
                <a:solidFill>
                  <a:schemeClr val="dk1"/>
                </a:solidFill>
                <a:latin typeface="Cambria Math" panose="02040503050406030204" pitchFamily="18" charset="0"/>
                <a:ea typeface="Cambria Math" panose="02040503050406030204" pitchFamily="18" charset="0"/>
                <a:sym typeface="Century Gothic"/>
              </a:rPr>
              <a:t>stator_yoke</a:t>
            </a:r>
            <a:r>
              <a:rPr lang="en-US" dirty="0">
                <a:solidFill>
                  <a:schemeClr val="dk1"/>
                </a:solidFill>
                <a:latin typeface="Cambria Math" panose="02040503050406030204" pitchFamily="18" charset="0"/>
                <a:ea typeface="Cambria Math" panose="02040503050406030204" pitchFamily="18" charset="0"/>
                <a:sym typeface="Century Gothic"/>
              </a:rPr>
              <a:t> </a:t>
            </a:r>
          </a:p>
          <a:p>
            <a:pPr marL="342900" marR="0" lvl="0" indent="-342900" algn="l" rtl="0">
              <a:spcBef>
                <a:spcPts val="0"/>
              </a:spcBef>
              <a:spcAft>
                <a:spcPts val="0"/>
              </a:spcAft>
              <a:buClr>
                <a:schemeClr val="dk1"/>
              </a:buClr>
              <a:buSzPts val="1800"/>
              <a:buFont typeface="Century Gothic"/>
              <a:buAutoNum type="arabicPeriod"/>
            </a:pPr>
            <a:r>
              <a:rPr lang="en-US" dirty="0" err="1">
                <a:solidFill>
                  <a:schemeClr val="dk1"/>
                </a:solidFill>
                <a:latin typeface="Cambria Math" panose="02040503050406030204" pitchFamily="18" charset="0"/>
                <a:ea typeface="Cambria Math" panose="02040503050406030204" pitchFamily="18" charset="0"/>
                <a:sym typeface="Century Gothic"/>
              </a:rPr>
              <a:t>stator_winding</a:t>
            </a:r>
            <a:r>
              <a:rPr lang="en-US" dirty="0">
                <a:solidFill>
                  <a:schemeClr val="dk1"/>
                </a:solidFill>
                <a:latin typeface="Cambria Math" panose="02040503050406030204" pitchFamily="18" charset="0"/>
                <a:ea typeface="Cambria Math" panose="02040503050406030204" pitchFamily="18" charset="0"/>
                <a:sym typeface="Century Gothic"/>
              </a:rPr>
              <a:t> with </a:t>
            </a:r>
            <a:r>
              <a:rPr lang="en-US" dirty="0" err="1">
                <a:solidFill>
                  <a:schemeClr val="dk1"/>
                </a:solidFill>
                <a:latin typeface="Cambria Math" panose="02040503050406030204" pitchFamily="18" charset="0"/>
                <a:ea typeface="Cambria Math" panose="02040503050406030204" pitchFamily="18" charset="0"/>
                <a:sym typeface="Century Gothic"/>
              </a:rPr>
              <a:t>stator_yoke</a:t>
            </a:r>
            <a:r>
              <a:rPr lang="en-US" dirty="0">
                <a:solidFill>
                  <a:schemeClr val="dk1"/>
                </a:solidFill>
                <a:latin typeface="Cambria Math" panose="02040503050406030204" pitchFamily="18" charset="0"/>
                <a:ea typeface="Cambria Math" panose="02040503050406030204" pitchFamily="18" charset="0"/>
                <a:sym typeface="Century Gothic"/>
              </a:rPr>
              <a:t>.</a:t>
            </a:r>
            <a:endParaRPr dirty="0">
              <a:latin typeface="Cambria Math" panose="02040503050406030204" pitchFamily="18" charset="0"/>
              <a:ea typeface="Cambria Math" panose="02040503050406030204" pitchFamily="18" charset="0"/>
            </a:endParaRPr>
          </a:p>
        </p:txBody>
      </p:sp>
      <p:pic>
        <p:nvPicPr>
          <p:cNvPr id="233" name="Google Shape;233;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8C0FAD19-49C1-4C10-BD4F-521EA973CEF2}"/>
              </a:ext>
            </a:extLst>
          </p:cNvPr>
          <p:cNvPicPr>
            <a:picLocks noChangeAspect="1"/>
          </p:cNvPicPr>
          <p:nvPr/>
        </p:nvPicPr>
        <p:blipFill>
          <a:blip r:embed="rId4"/>
          <a:stretch>
            <a:fillRect/>
          </a:stretch>
        </p:blipFill>
        <p:spPr>
          <a:xfrm>
            <a:off x="1188476" y="2257884"/>
            <a:ext cx="5552983" cy="44769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2" name="Google Shape;232;p7"/>
          <p:cNvSpPr txBox="1"/>
          <p:nvPr/>
        </p:nvSpPr>
        <p:spPr>
          <a:xfrm>
            <a:off x="72751" y="1443861"/>
            <a:ext cx="8998498" cy="424727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entury Gothic"/>
              <a:buAutoNum type="arabicPeriod"/>
            </a:pPr>
            <a:r>
              <a:rPr lang="en-US" sz="1800" dirty="0">
                <a:solidFill>
                  <a:schemeClr val="dk1"/>
                </a:solidFill>
                <a:latin typeface="Century Gothic"/>
                <a:sym typeface="Century Gothic"/>
              </a:rPr>
              <a:t>Variable such as torque and voltage d-component, current d-component and motor speed, current q-component and voltage d-component are negatively corelated.</a:t>
            </a:r>
          </a:p>
          <a:p>
            <a:pPr marL="342900" marR="0" lvl="0" indent="-342900" algn="l" rtl="0">
              <a:spcBef>
                <a:spcPts val="0"/>
              </a:spcBef>
              <a:spcAft>
                <a:spcPts val="0"/>
              </a:spcAft>
              <a:buClr>
                <a:schemeClr val="dk1"/>
              </a:buClr>
              <a:buSzPts val="1800"/>
              <a:buFont typeface="Century Gothic"/>
              <a:buAutoNum type="arabicPeriod"/>
            </a:pPr>
            <a:endParaRPr lang="en-US" sz="1800" dirty="0">
              <a:solidFill>
                <a:schemeClr val="dk1"/>
              </a:solidFill>
              <a:latin typeface="Century Gothic"/>
              <a:sym typeface="Century Gothic"/>
            </a:endParaRPr>
          </a:p>
          <a:p>
            <a:pPr marL="342900" marR="0" lvl="0" indent="-342900" algn="l" rtl="0">
              <a:spcBef>
                <a:spcPts val="0"/>
              </a:spcBef>
              <a:spcAft>
                <a:spcPts val="0"/>
              </a:spcAft>
              <a:buClr>
                <a:schemeClr val="dk1"/>
              </a:buClr>
              <a:buSzPts val="1800"/>
              <a:buFont typeface="Century Gothic"/>
              <a:buAutoNum type="arabicPeriod"/>
            </a:pPr>
            <a:endParaRPr lang="en-US" sz="1800" dirty="0">
              <a:solidFill>
                <a:schemeClr val="dk1"/>
              </a:solidFill>
              <a:latin typeface="Century Gothic"/>
              <a:sym typeface="Century Gothic"/>
            </a:endParaRPr>
          </a:p>
          <a:p>
            <a:pPr marL="342900" marR="0" lvl="0" indent="-342900" algn="l" rtl="0">
              <a:spcBef>
                <a:spcPts val="0"/>
              </a:spcBef>
              <a:spcAft>
                <a:spcPts val="0"/>
              </a:spcAft>
              <a:buClr>
                <a:schemeClr val="dk1"/>
              </a:buClr>
              <a:buSzPts val="1800"/>
              <a:buFont typeface="Century Gothic"/>
              <a:buAutoNum type="arabicPeriod"/>
            </a:pPr>
            <a:r>
              <a:rPr lang="en-US" sz="1800" dirty="0">
                <a:solidFill>
                  <a:schemeClr val="dk1"/>
                </a:solidFill>
                <a:latin typeface="Century Gothic"/>
                <a:sym typeface="Century Gothic"/>
              </a:rPr>
              <a:t>Since </a:t>
            </a:r>
            <a:r>
              <a:rPr lang="en-US" sz="1800" dirty="0" err="1">
                <a:solidFill>
                  <a:schemeClr val="dk1"/>
                </a:solidFill>
                <a:latin typeface="Century Gothic"/>
                <a:sym typeface="Century Gothic"/>
              </a:rPr>
              <a:t>stator_yoke</a:t>
            </a:r>
            <a:r>
              <a:rPr lang="en-US" sz="1800" dirty="0">
                <a:solidFill>
                  <a:schemeClr val="dk1"/>
                </a:solidFill>
                <a:latin typeface="Century Gothic"/>
                <a:sym typeface="Century Gothic"/>
              </a:rPr>
              <a:t>, </a:t>
            </a:r>
            <a:r>
              <a:rPr lang="en-US" sz="1800" dirty="0" err="1">
                <a:solidFill>
                  <a:schemeClr val="dk1"/>
                </a:solidFill>
                <a:latin typeface="Century Gothic"/>
                <a:sym typeface="Century Gothic"/>
              </a:rPr>
              <a:t>stator_winding</a:t>
            </a:r>
            <a:r>
              <a:rPr lang="en-US" sz="1800" dirty="0">
                <a:solidFill>
                  <a:schemeClr val="dk1"/>
                </a:solidFill>
                <a:latin typeface="Century Gothic"/>
                <a:sym typeface="Century Gothic"/>
              </a:rPr>
              <a:t>, </a:t>
            </a:r>
            <a:r>
              <a:rPr lang="en-US" sz="1800" dirty="0" err="1">
                <a:solidFill>
                  <a:schemeClr val="dk1"/>
                </a:solidFill>
                <a:latin typeface="Century Gothic"/>
                <a:sym typeface="Century Gothic"/>
              </a:rPr>
              <a:t>stator_tooth</a:t>
            </a:r>
            <a:r>
              <a:rPr lang="en-US" sz="1800" dirty="0">
                <a:solidFill>
                  <a:schemeClr val="dk1"/>
                </a:solidFill>
                <a:latin typeface="Century Gothic"/>
                <a:sym typeface="Century Gothic"/>
              </a:rPr>
              <a:t>, torque, current d-component and current q-component are depicting of being multicollinearity.</a:t>
            </a:r>
          </a:p>
          <a:p>
            <a:pPr marL="342900" marR="0" lvl="0" indent="-342900" algn="l" rtl="0">
              <a:spcBef>
                <a:spcPts val="0"/>
              </a:spcBef>
              <a:spcAft>
                <a:spcPts val="0"/>
              </a:spcAft>
              <a:buClr>
                <a:schemeClr val="dk1"/>
              </a:buClr>
              <a:buSzPts val="1800"/>
              <a:buFont typeface="Century Gothic"/>
              <a:buAutoNum type="arabicPeriod"/>
            </a:pPr>
            <a:endParaRPr lang="en-US" sz="1800" dirty="0">
              <a:solidFill>
                <a:schemeClr val="dk1"/>
              </a:solidFill>
              <a:latin typeface="Century Gothic"/>
              <a:sym typeface="Century Gothic"/>
            </a:endParaRPr>
          </a:p>
          <a:p>
            <a:pPr marL="342900" marR="0" lvl="0" indent="-342900" algn="l" rtl="0">
              <a:spcBef>
                <a:spcPts val="0"/>
              </a:spcBef>
              <a:spcAft>
                <a:spcPts val="0"/>
              </a:spcAft>
              <a:buClr>
                <a:schemeClr val="dk1"/>
              </a:buClr>
              <a:buSzPts val="1800"/>
              <a:buFont typeface="Century Gothic"/>
              <a:buAutoNum type="arabicPeriod"/>
            </a:pPr>
            <a:endParaRPr lang="en-US" sz="1800" dirty="0">
              <a:solidFill>
                <a:schemeClr val="dk1"/>
              </a:solidFill>
              <a:latin typeface="Century Gothic"/>
              <a:sym typeface="Century Gothic"/>
            </a:endParaRPr>
          </a:p>
          <a:p>
            <a:pPr marL="342900" marR="0" lvl="0" indent="-342900" algn="l" rtl="0">
              <a:spcBef>
                <a:spcPts val="0"/>
              </a:spcBef>
              <a:spcAft>
                <a:spcPts val="0"/>
              </a:spcAft>
              <a:buClr>
                <a:schemeClr val="dk1"/>
              </a:buClr>
              <a:buSzPts val="1800"/>
              <a:buFont typeface="Century Gothic"/>
              <a:buAutoNum type="arabicPeriod"/>
            </a:pPr>
            <a:r>
              <a:rPr lang="en-US" sz="1800" dirty="0">
                <a:solidFill>
                  <a:schemeClr val="dk1"/>
                </a:solidFill>
                <a:latin typeface="Century Gothic"/>
                <a:sym typeface="Century Gothic"/>
              </a:rPr>
              <a:t>After removing few variable to reduce multicollinearity and eliminating the outliers, the data is now of:</a:t>
            </a:r>
          </a:p>
          <a:p>
            <a:pPr lvl="2">
              <a:buClr>
                <a:schemeClr val="dk1"/>
              </a:buClr>
              <a:buSzPts val="1800"/>
            </a:pPr>
            <a:r>
              <a:rPr lang="en-US" sz="1800" dirty="0">
                <a:solidFill>
                  <a:schemeClr val="dk1"/>
                </a:solidFill>
                <a:latin typeface="Century Gothic"/>
                <a:sym typeface="Century Gothic"/>
              </a:rPr>
              <a:t>	number of variables       : 9</a:t>
            </a:r>
          </a:p>
          <a:p>
            <a:pPr lvl="2">
              <a:buClr>
                <a:schemeClr val="dk1"/>
              </a:buClr>
              <a:buSzPts val="1800"/>
            </a:pPr>
            <a:r>
              <a:rPr lang="en-US" sz="1800" dirty="0">
                <a:solidFill>
                  <a:schemeClr val="dk1"/>
                </a:solidFill>
                <a:latin typeface="Century Gothic"/>
                <a:sym typeface="Century Gothic"/>
              </a:rPr>
              <a:t>	number of observations : 814996</a:t>
            </a:r>
          </a:p>
          <a:p>
            <a:pPr lvl="2">
              <a:buClr>
                <a:schemeClr val="dk1"/>
              </a:buClr>
              <a:buSzPts val="1800"/>
            </a:pPr>
            <a:endParaRPr lang="en-US" sz="1800" dirty="0">
              <a:solidFill>
                <a:schemeClr val="dk1"/>
              </a:solidFill>
              <a:latin typeface="Century Gothic"/>
              <a:sym typeface="Century Gothic"/>
            </a:endParaRPr>
          </a:p>
        </p:txBody>
      </p:sp>
      <p:pic>
        <p:nvPicPr>
          <p:cNvPr id="233" name="Google Shape;233;p7"/>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81028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9"/>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Model Building</a:t>
            </a:r>
            <a:endParaRPr/>
          </a:p>
        </p:txBody>
      </p:sp>
      <p:pic>
        <p:nvPicPr>
          <p:cNvPr id="245" name="Google Shape;245;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cxnSp>
        <p:nvCxnSpPr>
          <p:cNvPr id="251" name="Google Shape;251;p10"/>
          <p:cNvCxnSpPr>
            <a:cxnSpLocks/>
          </p:cNvCxnSpPr>
          <p:nvPr/>
        </p:nvCxnSpPr>
        <p:spPr>
          <a:xfrm flipH="1">
            <a:off x="4572000" y="511604"/>
            <a:ext cx="2670" cy="3260296"/>
          </a:xfrm>
          <a:prstGeom prst="straightConnector1">
            <a:avLst/>
          </a:prstGeom>
          <a:noFill/>
          <a:ln w="25400" cap="flat" cmpd="sng">
            <a:solidFill>
              <a:schemeClr val="accent1"/>
            </a:solidFill>
            <a:prstDash val="solid"/>
            <a:round/>
            <a:headEnd type="none" w="sm" len="sm"/>
            <a:tailEnd type="none" w="sm" len="sm"/>
          </a:ln>
        </p:spPr>
      </p:cxnSp>
      <p:cxnSp>
        <p:nvCxnSpPr>
          <p:cNvPr id="252" name="Google Shape;252;p10"/>
          <p:cNvCxnSpPr>
            <a:cxnSpLocks/>
          </p:cNvCxnSpPr>
          <p:nvPr/>
        </p:nvCxnSpPr>
        <p:spPr>
          <a:xfrm>
            <a:off x="263769" y="3780693"/>
            <a:ext cx="8695036" cy="1"/>
          </a:xfrm>
          <a:prstGeom prst="straightConnector1">
            <a:avLst/>
          </a:prstGeom>
          <a:noFill/>
          <a:ln w="25400" cap="flat" cmpd="sng">
            <a:solidFill>
              <a:schemeClr val="accent1"/>
            </a:solidFill>
            <a:prstDash val="solid"/>
            <a:round/>
            <a:headEnd type="none" w="sm" len="sm"/>
            <a:tailEnd type="none" w="sm" len="sm"/>
          </a:ln>
        </p:spPr>
      </p:cxnSp>
      <p:sp>
        <p:nvSpPr>
          <p:cNvPr id="253" name="Google Shape;253;p10"/>
          <p:cNvSpPr txBox="1"/>
          <p:nvPr/>
        </p:nvSpPr>
        <p:spPr>
          <a:xfrm>
            <a:off x="0" y="1000999"/>
            <a:ext cx="4179752"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i="0" dirty="0">
                <a:solidFill>
                  <a:schemeClr val="tx1"/>
                </a:solidFill>
                <a:effectLst/>
                <a:latin typeface="arial" panose="020B0604020202020204" pitchFamily="34" charset="0"/>
              </a:rPr>
              <a:t>Multiple linear regression (MLR), also known simply as multiple regression, is a statistical technique that uses several explanatory variables to predict the outcome of a response variable. Multiple regression is an extension of linear (OLS) regression that uses just one explanatory variable.</a:t>
            </a:r>
            <a:endParaRPr dirty="0">
              <a:solidFill>
                <a:schemeClr val="tx1"/>
              </a:solidFill>
            </a:endParaRPr>
          </a:p>
        </p:txBody>
      </p:sp>
      <p:sp>
        <p:nvSpPr>
          <p:cNvPr id="256" name="Google Shape;256;p10"/>
          <p:cNvSpPr txBox="1"/>
          <p:nvPr/>
        </p:nvSpPr>
        <p:spPr>
          <a:xfrm>
            <a:off x="190984" y="3821179"/>
            <a:ext cx="478033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entury Gothic"/>
                <a:sym typeface="Century Gothic"/>
              </a:rPr>
              <a:t>Linear Regression Results:</a:t>
            </a:r>
            <a:endParaRPr dirty="0"/>
          </a:p>
        </p:txBody>
      </p:sp>
      <p:sp>
        <p:nvSpPr>
          <p:cNvPr id="257" name="Google Shape;257;p10"/>
          <p:cNvSpPr txBox="1"/>
          <p:nvPr/>
        </p:nvSpPr>
        <p:spPr>
          <a:xfrm>
            <a:off x="439834" y="4283504"/>
            <a:ext cx="5220183" cy="1754286"/>
          </a:xfrm>
          <a:prstGeom prst="rect">
            <a:avLst/>
          </a:prstGeom>
          <a:noFill/>
          <a:ln>
            <a:noFill/>
          </a:ln>
        </p:spPr>
        <p:txBody>
          <a:bodyPr spcFirstLastPara="1" wrap="square" lIns="91425" tIns="45700" rIns="91425" bIns="45700" anchor="t" anchorCtr="0">
            <a:spAutoFit/>
          </a:bodyPr>
          <a:lstStyle/>
          <a:p>
            <a:r>
              <a:rPr lang="en-US" sz="1800" b="1" dirty="0">
                <a:solidFill>
                  <a:schemeClr val="dk1"/>
                </a:solidFill>
                <a:highlight>
                  <a:srgbClr val="FFFF00"/>
                </a:highlight>
                <a:latin typeface="Century Gothic"/>
                <a:sym typeface="Century Gothic"/>
              </a:rPr>
              <a:t>Train Accuracy:69.32 %</a:t>
            </a:r>
          </a:p>
          <a:p>
            <a:r>
              <a:rPr lang="en-US" sz="1800" b="1" dirty="0">
                <a:solidFill>
                  <a:schemeClr val="dk1"/>
                </a:solidFill>
                <a:highlight>
                  <a:srgbClr val="FFFF00"/>
                </a:highlight>
                <a:latin typeface="Century Gothic"/>
                <a:sym typeface="Century Gothic"/>
              </a:rPr>
              <a:t>Test Accuracy:69.45 %</a:t>
            </a:r>
            <a:endParaRPr b="1" dirty="0">
              <a:highlight>
                <a:srgbClr val="FFFF00"/>
              </a:highlight>
            </a:endParaRPr>
          </a:p>
          <a:p>
            <a:pPr marL="0" marR="0" lvl="0" indent="0" algn="l" rtl="0">
              <a:spcBef>
                <a:spcPts val="0"/>
              </a:spcBef>
              <a:spcAft>
                <a:spcPts val="0"/>
              </a:spcAft>
              <a:buNone/>
            </a:pPr>
            <a:r>
              <a:rPr lang="en-US" sz="1800" b="1" dirty="0">
                <a:solidFill>
                  <a:schemeClr val="dk1"/>
                </a:solidFill>
                <a:latin typeface="Century Gothic"/>
                <a:sym typeface="Century Gothic"/>
              </a:rPr>
              <a:t>RMSE Score:0.528</a:t>
            </a:r>
            <a:endParaRPr b="1" dirty="0"/>
          </a:p>
          <a:p>
            <a:pPr marL="0" marR="0" lvl="0" indent="0" algn="l" rtl="0">
              <a:spcBef>
                <a:spcPts val="0"/>
              </a:spcBef>
              <a:spcAft>
                <a:spcPts val="0"/>
              </a:spcAft>
              <a:buNone/>
            </a:pPr>
            <a:r>
              <a:rPr lang="en-US" sz="1800" b="1" dirty="0">
                <a:solidFill>
                  <a:schemeClr val="dk1"/>
                </a:solidFill>
                <a:latin typeface="Century Gothic"/>
                <a:sym typeface="Century Gothic"/>
              </a:rPr>
              <a:t>MAE Score:0.409</a:t>
            </a:r>
            <a:endParaRPr b="1" dirty="0"/>
          </a:p>
          <a:p>
            <a:pPr marL="0" marR="0" lvl="0" indent="0" algn="l" rtl="0">
              <a:spcBef>
                <a:spcPts val="0"/>
              </a:spcBef>
              <a:spcAft>
                <a:spcPts val="0"/>
              </a:spcAft>
              <a:buNone/>
            </a:pPr>
            <a:r>
              <a:rPr lang="en-US" sz="1800" b="1" dirty="0">
                <a:solidFill>
                  <a:schemeClr val="dk1"/>
                </a:solidFill>
                <a:latin typeface="Century Gothic"/>
                <a:sym typeface="Century Gothic"/>
              </a:rPr>
              <a:t>R^2 Score:69.455</a:t>
            </a:r>
          </a:p>
          <a:p>
            <a:pPr marL="0" marR="0" lvl="0" indent="0" algn="l" rtl="0">
              <a:spcBef>
                <a:spcPts val="0"/>
              </a:spcBef>
              <a:spcAft>
                <a:spcPts val="0"/>
              </a:spcAft>
              <a:buNone/>
            </a:pPr>
            <a:r>
              <a:rPr lang="en-US" sz="1800" b="1" dirty="0">
                <a:solidFill>
                  <a:schemeClr val="dk1"/>
                </a:solidFill>
                <a:latin typeface="Century Gothic"/>
                <a:sym typeface="Century Gothic"/>
              </a:rPr>
              <a:t>CV R^2 Score:69.35 </a:t>
            </a:r>
            <a:endParaRPr b="1" dirty="0"/>
          </a:p>
        </p:txBody>
      </p:sp>
      <p:sp>
        <p:nvSpPr>
          <p:cNvPr id="258" name="Google Shape;258;p10"/>
          <p:cNvSpPr txBox="1"/>
          <p:nvPr/>
        </p:nvSpPr>
        <p:spPr>
          <a:xfrm>
            <a:off x="74388" y="454635"/>
            <a:ext cx="41850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mj-lt"/>
                <a:ea typeface="Century Gothic"/>
                <a:cs typeface="Century Gothic"/>
                <a:sym typeface="Century Gothic"/>
              </a:rPr>
              <a:t>Model – Linear Regression</a:t>
            </a:r>
            <a:endParaRPr dirty="0">
              <a:latin typeface="+mj-lt"/>
            </a:endParaRPr>
          </a:p>
        </p:txBody>
      </p:sp>
      <p:pic>
        <p:nvPicPr>
          <p:cNvPr id="259" name="Google Shape;259;p10"/>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5837385D-16D0-4EE1-AFA0-6CA81EFAEF92}"/>
              </a:ext>
            </a:extLst>
          </p:cNvPr>
          <p:cNvPicPr>
            <a:picLocks noChangeAspect="1"/>
          </p:cNvPicPr>
          <p:nvPr/>
        </p:nvPicPr>
        <p:blipFill>
          <a:blip r:embed="rId4"/>
          <a:stretch>
            <a:fillRect/>
          </a:stretch>
        </p:blipFill>
        <p:spPr>
          <a:xfrm>
            <a:off x="4829865" y="880453"/>
            <a:ext cx="3839909" cy="2551463"/>
          </a:xfrm>
          <a:prstGeom prst="rect">
            <a:avLst/>
          </a:prstGeom>
        </p:spPr>
      </p:pic>
    </p:spTree>
    <p:extLst>
      <p:ext uri="{BB962C8B-B14F-4D97-AF65-F5344CB8AC3E}">
        <p14:creationId xmlns:p14="http://schemas.microsoft.com/office/powerpoint/2010/main" val="336566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Business Problem:</a:t>
            </a:r>
            <a:endParaRPr dirty="0"/>
          </a:p>
        </p:txBody>
      </p:sp>
      <p:sp>
        <p:nvSpPr>
          <p:cNvPr id="190" name="Google Shape;190;p2"/>
          <p:cNvSpPr txBox="1"/>
          <p:nvPr/>
        </p:nvSpPr>
        <p:spPr>
          <a:xfrm>
            <a:off x="0" y="1190409"/>
            <a:ext cx="8892988" cy="57502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dirty="0">
                <a:solidFill>
                  <a:schemeClr val="dk1"/>
                </a:solidFill>
                <a:latin typeface="+mj-lt"/>
                <a:ea typeface="Verdana"/>
                <a:cs typeface="Verdana"/>
                <a:sym typeface="Verdana"/>
              </a:rPr>
              <a:t>The objective of the analysis is to predict the </a:t>
            </a:r>
            <a:r>
              <a:rPr lang="en-IN" b="0" i="0" u="none" strike="noStrike" dirty="0">
                <a:solidFill>
                  <a:srgbClr val="000000"/>
                </a:solidFill>
                <a:effectLst/>
                <a:latin typeface="+mj-lt"/>
              </a:rPr>
              <a:t>Permanent Magnet surface temperature representing the rotor temperature </a:t>
            </a:r>
            <a:r>
              <a:rPr lang="en-US" dirty="0">
                <a:solidFill>
                  <a:schemeClr val="dk1"/>
                </a:solidFill>
                <a:latin typeface="+mj-lt"/>
                <a:ea typeface="Verdana"/>
                <a:cs typeface="Verdana"/>
                <a:sym typeface="Verdana"/>
              </a:rPr>
              <a:t>of the electric motor when running, based on the provided set of other attributes </a:t>
            </a:r>
          </a:p>
          <a:p>
            <a:pPr marL="0" marR="0" lvl="0" indent="0" algn="just" rtl="0">
              <a:lnSpc>
                <a:spcPct val="100000"/>
              </a:lnSpc>
              <a:spcBef>
                <a:spcPts val="0"/>
              </a:spcBef>
              <a:spcAft>
                <a:spcPts val="0"/>
              </a:spcAft>
              <a:buNone/>
            </a:pPr>
            <a:endParaRPr lang="en-US" sz="2400" dirty="0">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None/>
            </a:pPr>
            <a:r>
              <a:rPr lang="en-US" sz="1200" b="1" dirty="0">
                <a:solidFill>
                  <a:schemeClr val="dk1"/>
                </a:solidFill>
                <a:latin typeface="Verdana"/>
                <a:ea typeface="Verdana"/>
                <a:cs typeface="Verdana"/>
                <a:sym typeface="Verdana"/>
              </a:rPr>
              <a:t>Attributes:</a:t>
            </a:r>
          </a:p>
          <a:p>
            <a:pPr marL="53340" rtl="0">
              <a:spcBef>
                <a:spcPts val="0"/>
              </a:spcBef>
              <a:spcAft>
                <a:spcPts val="0"/>
              </a:spcAft>
            </a:pPr>
            <a:r>
              <a:rPr lang="en-US" sz="1600" b="1" i="0" u="none" strike="noStrike" dirty="0">
                <a:solidFill>
                  <a:srgbClr val="47494D"/>
                </a:solidFill>
                <a:effectLst/>
                <a:latin typeface="Calibri" panose="020F0502020204030204" pitchFamily="34" charset="0"/>
              </a:rPr>
              <a:t>ambient</a:t>
            </a:r>
            <a:endParaRPr lang="en-US" sz="1600" b="1" dirty="0">
              <a:effectLst/>
            </a:endParaRPr>
          </a:p>
          <a:p>
            <a:pPr marL="53340" rtl="0">
              <a:spcBef>
                <a:spcPts val="0"/>
              </a:spcBef>
              <a:spcAft>
                <a:spcPts val="1400"/>
              </a:spcAft>
            </a:pPr>
            <a:r>
              <a:rPr lang="en-US" b="0" i="0" u="none" strike="noStrike" dirty="0">
                <a:solidFill>
                  <a:srgbClr val="000000"/>
                </a:solidFill>
                <a:effectLst/>
                <a:latin typeface="Calibri" panose="020F0502020204030204" pitchFamily="34" charset="0"/>
              </a:rPr>
              <a:t>Ambient temperature as measured by a thermal sensor located closely to the stator.</a:t>
            </a:r>
            <a:endParaRPr lang="en-US" b="0" dirty="0">
              <a:effectLst/>
            </a:endParaRPr>
          </a:p>
          <a:p>
            <a:pPr marL="53340" rtl="0">
              <a:spcBef>
                <a:spcPts val="0"/>
              </a:spcBef>
              <a:spcAft>
                <a:spcPts val="0"/>
              </a:spcAft>
            </a:pPr>
            <a:r>
              <a:rPr lang="en-US" sz="1600" b="1" i="0" u="none" strike="noStrike" dirty="0">
                <a:solidFill>
                  <a:srgbClr val="47494D"/>
                </a:solidFill>
                <a:effectLst/>
                <a:latin typeface="Calibri" panose="020F0502020204030204" pitchFamily="34" charset="0"/>
              </a:rPr>
              <a:t>coolant</a:t>
            </a:r>
            <a:endParaRPr lang="en-US" sz="1600" b="1" dirty="0">
              <a:effectLst/>
            </a:endParaRPr>
          </a:p>
          <a:p>
            <a:pPr marL="53340" rtl="0">
              <a:spcBef>
                <a:spcPts val="0"/>
              </a:spcBef>
              <a:spcAft>
                <a:spcPts val="1400"/>
              </a:spcAft>
            </a:pPr>
            <a:r>
              <a:rPr lang="en-US" b="0" i="0" u="none" strike="noStrike" dirty="0">
                <a:solidFill>
                  <a:srgbClr val="000000"/>
                </a:solidFill>
                <a:effectLst/>
                <a:latin typeface="Calibri" panose="020F0502020204030204" pitchFamily="34" charset="0"/>
              </a:rPr>
              <a:t>Coolant temperature. The motor is water cooled. Measurement is taken at the outflow.</a:t>
            </a:r>
            <a:endParaRPr lang="en-US" b="0" dirty="0">
              <a:effectLst/>
            </a:endParaRPr>
          </a:p>
          <a:p>
            <a:pPr marL="53340" rtl="0">
              <a:spcBef>
                <a:spcPts val="0"/>
              </a:spcBef>
              <a:spcAft>
                <a:spcPts val="0"/>
              </a:spcAft>
            </a:pPr>
            <a:r>
              <a:rPr lang="en-US" sz="1600" b="1" i="0" u="none" strike="noStrike" dirty="0" err="1">
                <a:solidFill>
                  <a:srgbClr val="47494D"/>
                </a:solidFill>
                <a:effectLst/>
                <a:latin typeface="Calibri" panose="020F0502020204030204" pitchFamily="34" charset="0"/>
              </a:rPr>
              <a:t>u_d</a:t>
            </a:r>
            <a:endParaRPr lang="en-US" sz="1600" b="1" dirty="0">
              <a:effectLst/>
            </a:endParaRPr>
          </a:p>
          <a:p>
            <a:pPr marL="53340" rtl="0">
              <a:spcBef>
                <a:spcPts val="0"/>
              </a:spcBef>
              <a:spcAft>
                <a:spcPts val="1400"/>
              </a:spcAft>
            </a:pPr>
            <a:r>
              <a:rPr lang="en-US" b="0" i="0" u="none" strike="noStrike" dirty="0">
                <a:solidFill>
                  <a:srgbClr val="000000"/>
                </a:solidFill>
                <a:effectLst/>
                <a:latin typeface="Calibri" panose="020F0502020204030204" pitchFamily="34" charset="0"/>
              </a:rPr>
              <a:t>Voltage d-component</a:t>
            </a:r>
            <a:endParaRPr lang="en-US" b="0" dirty="0">
              <a:effectLst/>
            </a:endParaRPr>
          </a:p>
          <a:p>
            <a:pPr marL="53340" rtl="0">
              <a:spcBef>
                <a:spcPts val="0"/>
              </a:spcBef>
              <a:spcAft>
                <a:spcPts val="0"/>
              </a:spcAft>
            </a:pPr>
            <a:r>
              <a:rPr lang="en-US" sz="1600" b="1" i="0" u="none" strike="noStrike" dirty="0" err="1">
                <a:solidFill>
                  <a:srgbClr val="47494D"/>
                </a:solidFill>
                <a:effectLst/>
                <a:latin typeface="Calibri" panose="020F0502020204030204" pitchFamily="34" charset="0"/>
              </a:rPr>
              <a:t>u_q</a:t>
            </a:r>
            <a:endParaRPr lang="en-US" sz="1600" b="1" dirty="0">
              <a:effectLst/>
            </a:endParaRPr>
          </a:p>
          <a:p>
            <a:pPr marL="53340" rtl="0">
              <a:spcBef>
                <a:spcPts val="0"/>
              </a:spcBef>
              <a:spcAft>
                <a:spcPts val="1400"/>
              </a:spcAft>
            </a:pPr>
            <a:r>
              <a:rPr lang="en-US" b="0" i="0" u="none" strike="noStrike" dirty="0">
                <a:solidFill>
                  <a:srgbClr val="000000"/>
                </a:solidFill>
                <a:effectLst/>
                <a:latin typeface="Calibri" panose="020F0502020204030204" pitchFamily="34" charset="0"/>
              </a:rPr>
              <a:t>Voltage q-component</a:t>
            </a:r>
            <a:endParaRPr lang="en-US" b="0" dirty="0">
              <a:effectLst/>
            </a:endParaRPr>
          </a:p>
          <a:p>
            <a:pPr marL="53340" rtl="0">
              <a:spcBef>
                <a:spcPts val="0"/>
              </a:spcBef>
              <a:spcAft>
                <a:spcPts val="0"/>
              </a:spcAft>
            </a:pPr>
            <a:r>
              <a:rPr lang="en-US" sz="1600" b="1" i="0" u="none" strike="noStrike" dirty="0" err="1">
                <a:solidFill>
                  <a:srgbClr val="47494D"/>
                </a:solidFill>
                <a:effectLst/>
                <a:latin typeface="Calibri" panose="020F0502020204030204" pitchFamily="34" charset="0"/>
              </a:rPr>
              <a:t>motor_speed</a:t>
            </a:r>
            <a:endParaRPr lang="en-US" sz="1600" b="1" dirty="0">
              <a:effectLst/>
            </a:endParaRPr>
          </a:p>
          <a:p>
            <a:pPr marL="53340" rtl="0">
              <a:spcBef>
                <a:spcPts val="0"/>
              </a:spcBef>
              <a:spcAft>
                <a:spcPts val="1400"/>
              </a:spcAft>
            </a:pPr>
            <a:r>
              <a:rPr lang="en-US" b="0" i="0" u="none" strike="noStrike" dirty="0">
                <a:solidFill>
                  <a:srgbClr val="000000"/>
                </a:solidFill>
                <a:effectLst/>
                <a:latin typeface="Calibri" panose="020F0502020204030204" pitchFamily="34" charset="0"/>
              </a:rPr>
              <a:t>Motor speed</a:t>
            </a:r>
            <a:endParaRPr lang="en-US" b="0" dirty="0">
              <a:effectLst/>
            </a:endParaRPr>
          </a:p>
          <a:p>
            <a:pPr marL="53340" rtl="0">
              <a:spcBef>
                <a:spcPts val="0"/>
              </a:spcBef>
              <a:spcAft>
                <a:spcPts val="0"/>
              </a:spcAft>
            </a:pPr>
            <a:r>
              <a:rPr lang="en-US" sz="1600" b="1" i="0" u="none" strike="noStrike" dirty="0">
                <a:solidFill>
                  <a:srgbClr val="47494D"/>
                </a:solidFill>
                <a:effectLst/>
                <a:latin typeface="Calibri" panose="020F0502020204030204" pitchFamily="34" charset="0"/>
              </a:rPr>
              <a:t>torque</a:t>
            </a:r>
            <a:endParaRPr lang="en-US" sz="1600" b="1" dirty="0">
              <a:effectLst/>
            </a:endParaRPr>
          </a:p>
          <a:p>
            <a:pPr marL="53340" rtl="0">
              <a:spcBef>
                <a:spcPts val="0"/>
              </a:spcBef>
              <a:spcAft>
                <a:spcPts val="1400"/>
              </a:spcAft>
            </a:pPr>
            <a:r>
              <a:rPr lang="en-US" b="0" i="0" u="none" strike="noStrike" dirty="0">
                <a:solidFill>
                  <a:srgbClr val="000000"/>
                </a:solidFill>
                <a:effectLst/>
                <a:latin typeface="Calibri" panose="020F0502020204030204" pitchFamily="34" charset="0"/>
              </a:rPr>
              <a:t>Torque induced by current.</a:t>
            </a:r>
            <a:endParaRPr lang="en-US" b="0" dirty="0">
              <a:effectLst/>
            </a:endParaRPr>
          </a:p>
          <a:p>
            <a:pPr marL="53340" rtl="0">
              <a:spcBef>
                <a:spcPts val="0"/>
              </a:spcBef>
              <a:spcAft>
                <a:spcPts val="0"/>
              </a:spcAft>
            </a:pPr>
            <a:r>
              <a:rPr lang="en-US" sz="1600" b="1" i="0" u="none" strike="noStrike" dirty="0" err="1">
                <a:solidFill>
                  <a:srgbClr val="47494D"/>
                </a:solidFill>
                <a:effectLst/>
                <a:latin typeface="Calibri" panose="020F0502020204030204" pitchFamily="34" charset="0"/>
              </a:rPr>
              <a:t>i_d</a:t>
            </a:r>
            <a:endParaRPr lang="en-US" sz="1600" b="1" dirty="0">
              <a:effectLst/>
            </a:endParaRPr>
          </a:p>
          <a:p>
            <a:pPr marL="53340" rtl="0">
              <a:spcBef>
                <a:spcPts val="0"/>
              </a:spcBef>
              <a:spcAft>
                <a:spcPts val="1400"/>
              </a:spcAft>
            </a:pPr>
            <a:r>
              <a:rPr lang="en-US" b="0" i="0" u="none" strike="noStrike" dirty="0">
                <a:solidFill>
                  <a:srgbClr val="000000"/>
                </a:solidFill>
                <a:effectLst/>
                <a:latin typeface="Calibri" panose="020F0502020204030204" pitchFamily="34" charset="0"/>
              </a:rPr>
              <a:t>Current d-component</a:t>
            </a:r>
            <a:endParaRPr lang="en-US" b="0" dirty="0">
              <a:effectLst/>
            </a:endParaRPr>
          </a:p>
          <a:p>
            <a:pPr marL="53340" rtl="0">
              <a:spcBef>
                <a:spcPts val="0"/>
              </a:spcBef>
              <a:spcAft>
                <a:spcPts val="0"/>
              </a:spcAft>
            </a:pPr>
            <a:endParaRPr sz="1200" dirty="0"/>
          </a:p>
        </p:txBody>
      </p:sp>
      <p:sp>
        <p:nvSpPr>
          <p:cNvPr id="192" name="Google Shape;192;p2"/>
          <p:cNvSpPr txBox="1"/>
          <p:nvPr/>
        </p:nvSpPr>
        <p:spPr>
          <a:xfrm>
            <a:off x="25078" y="790340"/>
            <a:ext cx="256957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entury Gothic"/>
                <a:ea typeface="Century Gothic"/>
                <a:cs typeface="Century Gothic"/>
                <a:sym typeface="Century Gothic"/>
              </a:rPr>
              <a:t>Objective:</a:t>
            </a:r>
            <a:endParaRPr sz="2000" dirty="0"/>
          </a:p>
        </p:txBody>
      </p:sp>
      <p:pic>
        <p:nvPicPr>
          <p:cNvPr id="193" name="Google Shape;193;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492"/>
    </mc:Choice>
    <mc:Fallback xmlns="">
      <p:transition spd="slow" advTm="349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cxnSp>
        <p:nvCxnSpPr>
          <p:cNvPr id="251" name="Google Shape;251;p10"/>
          <p:cNvCxnSpPr>
            <a:cxnSpLocks/>
          </p:cNvCxnSpPr>
          <p:nvPr/>
        </p:nvCxnSpPr>
        <p:spPr>
          <a:xfrm flipH="1">
            <a:off x="4611287" y="426019"/>
            <a:ext cx="2670" cy="3260296"/>
          </a:xfrm>
          <a:prstGeom prst="straightConnector1">
            <a:avLst/>
          </a:prstGeom>
          <a:noFill/>
          <a:ln w="25400" cap="flat" cmpd="sng">
            <a:solidFill>
              <a:schemeClr val="accent1"/>
            </a:solidFill>
            <a:prstDash val="solid"/>
            <a:round/>
            <a:headEnd type="none" w="sm" len="sm"/>
            <a:tailEnd type="none" w="sm" len="sm"/>
          </a:ln>
        </p:spPr>
      </p:cxnSp>
      <p:cxnSp>
        <p:nvCxnSpPr>
          <p:cNvPr id="252" name="Google Shape;252;p10"/>
          <p:cNvCxnSpPr>
            <a:cxnSpLocks/>
          </p:cNvCxnSpPr>
          <p:nvPr/>
        </p:nvCxnSpPr>
        <p:spPr>
          <a:xfrm>
            <a:off x="263769" y="3780693"/>
            <a:ext cx="8695036" cy="1"/>
          </a:xfrm>
          <a:prstGeom prst="straightConnector1">
            <a:avLst/>
          </a:prstGeom>
          <a:noFill/>
          <a:ln w="25400" cap="flat" cmpd="sng">
            <a:solidFill>
              <a:schemeClr val="accent1"/>
            </a:solidFill>
            <a:prstDash val="solid"/>
            <a:round/>
            <a:headEnd type="none" w="sm" len="sm"/>
            <a:tailEnd type="none" w="sm" len="sm"/>
          </a:ln>
        </p:spPr>
      </p:cxnSp>
      <p:sp>
        <p:nvSpPr>
          <p:cNvPr id="256" name="Google Shape;256;p10"/>
          <p:cNvSpPr txBox="1"/>
          <p:nvPr/>
        </p:nvSpPr>
        <p:spPr>
          <a:xfrm>
            <a:off x="190984" y="3821179"/>
            <a:ext cx="478033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entury Gothic"/>
                <a:sym typeface="Century Gothic"/>
              </a:rPr>
              <a:t>KNN Regression Results:</a:t>
            </a:r>
            <a:endParaRPr dirty="0"/>
          </a:p>
        </p:txBody>
      </p:sp>
      <p:sp>
        <p:nvSpPr>
          <p:cNvPr id="258" name="Google Shape;258;p10"/>
          <p:cNvSpPr txBox="1"/>
          <p:nvPr/>
        </p:nvSpPr>
        <p:spPr>
          <a:xfrm>
            <a:off x="74388" y="454635"/>
            <a:ext cx="41850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mj-lt"/>
                <a:ea typeface="Century Gothic"/>
                <a:cs typeface="Century Gothic"/>
                <a:sym typeface="Century Gothic"/>
              </a:rPr>
              <a:t>Model – KNN Regressor</a:t>
            </a:r>
            <a:endParaRPr dirty="0">
              <a:latin typeface="+mj-lt"/>
            </a:endParaRPr>
          </a:p>
        </p:txBody>
      </p:sp>
      <p:pic>
        <p:nvPicPr>
          <p:cNvPr id="259" name="Google Shape;259;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1" name="TextBox 10">
            <a:extLst>
              <a:ext uri="{FF2B5EF4-FFF2-40B4-BE49-F238E27FC236}">
                <a16:creationId xmlns:a16="http://schemas.microsoft.com/office/drawing/2014/main" id="{1583DC40-E55E-4379-A7F7-66985739F19F}"/>
              </a:ext>
            </a:extLst>
          </p:cNvPr>
          <p:cNvSpPr txBox="1"/>
          <p:nvPr/>
        </p:nvSpPr>
        <p:spPr>
          <a:xfrm>
            <a:off x="136465" y="1419110"/>
            <a:ext cx="4585446" cy="1169551"/>
          </a:xfrm>
          <a:prstGeom prst="rect">
            <a:avLst/>
          </a:prstGeom>
          <a:noFill/>
        </p:spPr>
        <p:txBody>
          <a:bodyPr wrap="square">
            <a:spAutoFit/>
          </a:bodyPr>
          <a:lstStyle/>
          <a:p>
            <a:pPr lvl="0"/>
            <a:r>
              <a:rPr lang="en-US" dirty="0"/>
              <a:t>KNN regression is a non-parametric method that, in an intuitive manner, approximates the association between independent variables and the continuous outcome by averaging the observations in the same </a:t>
            </a:r>
            <a:r>
              <a:rPr lang="en-US" dirty="0" err="1"/>
              <a:t>neighbouringhood</a:t>
            </a:r>
            <a:r>
              <a:rPr lang="en-US" dirty="0"/>
              <a:t>.</a:t>
            </a:r>
          </a:p>
        </p:txBody>
      </p:sp>
      <p:pic>
        <p:nvPicPr>
          <p:cNvPr id="12" name="Picture 11">
            <a:extLst>
              <a:ext uri="{FF2B5EF4-FFF2-40B4-BE49-F238E27FC236}">
                <a16:creationId xmlns:a16="http://schemas.microsoft.com/office/drawing/2014/main" id="{E563988E-CEF5-4D0E-A5BD-29344B8BF0E4}"/>
              </a:ext>
            </a:extLst>
          </p:cNvPr>
          <p:cNvPicPr>
            <a:picLocks noChangeAspect="1"/>
          </p:cNvPicPr>
          <p:nvPr/>
        </p:nvPicPr>
        <p:blipFill>
          <a:blip r:embed="rId4"/>
          <a:stretch>
            <a:fillRect/>
          </a:stretch>
        </p:blipFill>
        <p:spPr>
          <a:xfrm>
            <a:off x="4943694" y="820210"/>
            <a:ext cx="3790609" cy="2563985"/>
          </a:xfrm>
          <a:prstGeom prst="rect">
            <a:avLst/>
          </a:prstGeom>
        </p:spPr>
      </p:pic>
      <p:sp>
        <p:nvSpPr>
          <p:cNvPr id="14" name="TextBox 13">
            <a:extLst>
              <a:ext uri="{FF2B5EF4-FFF2-40B4-BE49-F238E27FC236}">
                <a16:creationId xmlns:a16="http://schemas.microsoft.com/office/drawing/2014/main" id="{2ED67875-3F27-42B7-8A38-C444BBCB7987}"/>
              </a:ext>
            </a:extLst>
          </p:cNvPr>
          <p:cNvSpPr txBox="1"/>
          <p:nvPr/>
        </p:nvSpPr>
        <p:spPr>
          <a:xfrm>
            <a:off x="385875" y="4320714"/>
            <a:ext cx="4585446" cy="1569660"/>
          </a:xfrm>
          <a:prstGeom prst="rect">
            <a:avLst/>
          </a:prstGeom>
          <a:noFill/>
        </p:spPr>
        <p:txBody>
          <a:bodyPr wrap="square">
            <a:spAutoFit/>
          </a:bodyPr>
          <a:lstStyle/>
          <a:p>
            <a:r>
              <a:rPr lang="en-US" sz="1600" b="1" dirty="0">
                <a:solidFill>
                  <a:schemeClr val="dk1"/>
                </a:solidFill>
                <a:highlight>
                  <a:srgbClr val="FFFF00"/>
                </a:highlight>
                <a:latin typeface="Century Gothic"/>
                <a:sym typeface="Century Gothic"/>
              </a:rPr>
              <a:t>Train Accuracy:98.70 %</a:t>
            </a:r>
          </a:p>
          <a:p>
            <a:r>
              <a:rPr lang="en-US" sz="1600" b="1" dirty="0">
                <a:solidFill>
                  <a:schemeClr val="dk1"/>
                </a:solidFill>
                <a:highlight>
                  <a:srgbClr val="FFFF00"/>
                </a:highlight>
                <a:latin typeface="Century Gothic"/>
                <a:sym typeface="Century Gothic"/>
              </a:rPr>
              <a:t>Test Accuracy:98.29 %</a:t>
            </a:r>
            <a:endParaRPr lang="en-US" sz="1600" b="1" dirty="0">
              <a:highlight>
                <a:srgbClr val="FFFF00"/>
              </a:highlight>
            </a:endParaRPr>
          </a:p>
          <a:p>
            <a:pPr lvl="0"/>
            <a:r>
              <a:rPr lang="en-US" sz="1600" b="1" dirty="0">
                <a:solidFill>
                  <a:schemeClr val="dk1"/>
                </a:solidFill>
                <a:latin typeface="Century Gothic"/>
                <a:sym typeface="Century Gothic"/>
              </a:rPr>
              <a:t>RMSE Score:0.124</a:t>
            </a:r>
            <a:endParaRPr lang="en-US" sz="1600" b="1" dirty="0"/>
          </a:p>
          <a:p>
            <a:pPr lvl="0"/>
            <a:r>
              <a:rPr lang="en-US" sz="1600" b="1" dirty="0">
                <a:solidFill>
                  <a:schemeClr val="dk1"/>
                </a:solidFill>
                <a:latin typeface="Century Gothic"/>
                <a:sym typeface="Century Gothic"/>
              </a:rPr>
              <a:t>MAE Score:0.047</a:t>
            </a:r>
            <a:endParaRPr lang="en-US" sz="1600" b="1" dirty="0"/>
          </a:p>
          <a:p>
            <a:pPr lvl="0"/>
            <a:r>
              <a:rPr lang="en-US" sz="1600" b="1" dirty="0">
                <a:solidFill>
                  <a:schemeClr val="dk1"/>
                </a:solidFill>
                <a:latin typeface="Century Gothic"/>
                <a:sym typeface="Century Gothic"/>
              </a:rPr>
              <a:t>R^2 Score:98.294</a:t>
            </a:r>
          </a:p>
          <a:p>
            <a:pPr lvl="0"/>
            <a:r>
              <a:rPr lang="en-US" sz="1600" b="1" dirty="0">
                <a:solidFill>
                  <a:schemeClr val="dk1"/>
                </a:solidFill>
                <a:latin typeface="Century Gothic"/>
                <a:sym typeface="Century Gothic"/>
              </a:rPr>
              <a:t>CV R^2 Score:99.455</a:t>
            </a:r>
            <a:endParaRPr lang="en-US" sz="1600" b="1" dirty="0"/>
          </a:p>
        </p:txBody>
      </p:sp>
    </p:spTree>
    <p:extLst>
      <p:ext uri="{BB962C8B-B14F-4D97-AF65-F5344CB8AC3E}">
        <p14:creationId xmlns:p14="http://schemas.microsoft.com/office/powerpoint/2010/main" val="3039058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cxnSp>
        <p:nvCxnSpPr>
          <p:cNvPr id="251" name="Google Shape;251;p10"/>
          <p:cNvCxnSpPr>
            <a:cxnSpLocks/>
          </p:cNvCxnSpPr>
          <p:nvPr/>
        </p:nvCxnSpPr>
        <p:spPr>
          <a:xfrm flipH="1">
            <a:off x="4611287" y="426019"/>
            <a:ext cx="2670" cy="3260296"/>
          </a:xfrm>
          <a:prstGeom prst="straightConnector1">
            <a:avLst/>
          </a:prstGeom>
          <a:noFill/>
          <a:ln w="25400" cap="flat" cmpd="sng">
            <a:solidFill>
              <a:schemeClr val="accent1"/>
            </a:solidFill>
            <a:prstDash val="solid"/>
            <a:round/>
            <a:headEnd type="none" w="sm" len="sm"/>
            <a:tailEnd type="none" w="sm" len="sm"/>
          </a:ln>
        </p:spPr>
      </p:cxnSp>
      <p:cxnSp>
        <p:nvCxnSpPr>
          <p:cNvPr id="252" name="Google Shape;252;p10"/>
          <p:cNvCxnSpPr>
            <a:cxnSpLocks/>
          </p:cNvCxnSpPr>
          <p:nvPr/>
        </p:nvCxnSpPr>
        <p:spPr>
          <a:xfrm>
            <a:off x="263769" y="3780693"/>
            <a:ext cx="8695036" cy="1"/>
          </a:xfrm>
          <a:prstGeom prst="straightConnector1">
            <a:avLst/>
          </a:prstGeom>
          <a:noFill/>
          <a:ln w="25400" cap="flat" cmpd="sng">
            <a:solidFill>
              <a:schemeClr val="accent1"/>
            </a:solidFill>
            <a:prstDash val="solid"/>
            <a:round/>
            <a:headEnd type="none" w="sm" len="sm"/>
            <a:tailEnd type="none" w="sm" len="sm"/>
          </a:ln>
        </p:spPr>
      </p:cxnSp>
      <p:sp>
        <p:nvSpPr>
          <p:cNvPr id="256" name="Google Shape;256;p10"/>
          <p:cNvSpPr txBox="1"/>
          <p:nvPr/>
        </p:nvSpPr>
        <p:spPr>
          <a:xfrm>
            <a:off x="190984" y="3821179"/>
            <a:ext cx="478033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entury Gothic"/>
                <a:sym typeface="Century Gothic"/>
              </a:rPr>
              <a:t>Decision tree regression Results:</a:t>
            </a:r>
            <a:endParaRPr dirty="0"/>
          </a:p>
        </p:txBody>
      </p:sp>
      <p:sp>
        <p:nvSpPr>
          <p:cNvPr id="258" name="Google Shape;258;p10"/>
          <p:cNvSpPr txBox="1"/>
          <p:nvPr/>
        </p:nvSpPr>
        <p:spPr>
          <a:xfrm>
            <a:off x="74388" y="454635"/>
            <a:ext cx="4185093"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mj-lt"/>
                <a:ea typeface="Century Gothic"/>
                <a:cs typeface="Century Gothic"/>
                <a:sym typeface="Century Gothic"/>
              </a:rPr>
              <a:t>Model – Decision Tree Regressor</a:t>
            </a:r>
            <a:endParaRPr dirty="0">
              <a:latin typeface="+mj-lt"/>
            </a:endParaRPr>
          </a:p>
        </p:txBody>
      </p:sp>
      <p:pic>
        <p:nvPicPr>
          <p:cNvPr id="259" name="Google Shape;259;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3" name="TextBox 12">
            <a:extLst>
              <a:ext uri="{FF2B5EF4-FFF2-40B4-BE49-F238E27FC236}">
                <a16:creationId xmlns:a16="http://schemas.microsoft.com/office/drawing/2014/main" id="{8EEA80F4-886C-4421-A06A-A0EBD2E9572F}"/>
              </a:ext>
            </a:extLst>
          </p:cNvPr>
          <p:cNvSpPr txBox="1"/>
          <p:nvPr/>
        </p:nvSpPr>
        <p:spPr>
          <a:xfrm>
            <a:off x="74388" y="1504952"/>
            <a:ext cx="4458326" cy="1390645"/>
          </a:xfrm>
          <a:prstGeom prst="rect">
            <a:avLst/>
          </a:prstGeom>
          <a:noFill/>
        </p:spPr>
        <p:txBody>
          <a:bodyPr wrap="square">
            <a:spAutoFit/>
          </a:bodyPr>
          <a:lstStyle/>
          <a:p>
            <a:pPr lvl="0"/>
            <a:r>
              <a:rPr lang="en-US" dirty="0"/>
              <a:t>Decision tree builds regression or classification models in the form of a tree structure. It breaks down a dataset into smaller and smaller subsets while at the same time an associated decision tree is incrementally developed. The final result is a tree with decision nodes and leaf nodes.</a:t>
            </a:r>
            <a:endParaRPr lang="en-US" dirty="0">
              <a:latin typeface="+mj-lt"/>
            </a:endParaRPr>
          </a:p>
        </p:txBody>
      </p:sp>
      <p:pic>
        <p:nvPicPr>
          <p:cNvPr id="16" name="Picture 15">
            <a:extLst>
              <a:ext uri="{FF2B5EF4-FFF2-40B4-BE49-F238E27FC236}">
                <a16:creationId xmlns:a16="http://schemas.microsoft.com/office/drawing/2014/main" id="{6CBAFC3F-9A48-4E0B-8729-89BCD3329537}"/>
              </a:ext>
            </a:extLst>
          </p:cNvPr>
          <p:cNvPicPr>
            <a:picLocks noChangeAspect="1"/>
          </p:cNvPicPr>
          <p:nvPr/>
        </p:nvPicPr>
        <p:blipFill>
          <a:blip r:embed="rId4"/>
          <a:stretch>
            <a:fillRect/>
          </a:stretch>
        </p:blipFill>
        <p:spPr>
          <a:xfrm>
            <a:off x="4884520" y="931779"/>
            <a:ext cx="3843668" cy="2536990"/>
          </a:xfrm>
          <a:prstGeom prst="rect">
            <a:avLst/>
          </a:prstGeom>
        </p:spPr>
      </p:pic>
      <p:sp>
        <p:nvSpPr>
          <p:cNvPr id="17" name="Google Shape;257;p10">
            <a:extLst>
              <a:ext uri="{FF2B5EF4-FFF2-40B4-BE49-F238E27FC236}">
                <a16:creationId xmlns:a16="http://schemas.microsoft.com/office/drawing/2014/main" id="{9FC7A01C-4BFF-4550-8A34-D90CBFF46809}"/>
              </a:ext>
            </a:extLst>
          </p:cNvPr>
          <p:cNvSpPr txBox="1"/>
          <p:nvPr/>
        </p:nvSpPr>
        <p:spPr>
          <a:xfrm>
            <a:off x="263769" y="4238909"/>
            <a:ext cx="5220183" cy="175428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dk1"/>
                </a:solidFill>
                <a:highlight>
                  <a:srgbClr val="FFFF00"/>
                </a:highlight>
                <a:latin typeface="Century Gothic"/>
                <a:sym typeface="Century Gothic"/>
              </a:rPr>
              <a:t>Train Accuracy:100 %</a:t>
            </a:r>
          </a:p>
          <a:p>
            <a:r>
              <a:rPr lang="en-US" sz="1800" dirty="0">
                <a:solidFill>
                  <a:schemeClr val="dk1"/>
                </a:solidFill>
                <a:highlight>
                  <a:srgbClr val="FFFF00"/>
                </a:highlight>
                <a:latin typeface="Century Gothic"/>
                <a:sym typeface="Century Gothic"/>
              </a:rPr>
              <a:t>Test Accuracy:99.329 %</a:t>
            </a:r>
            <a:endParaRPr lang="en-US" sz="1800" dirty="0">
              <a:highlight>
                <a:srgbClr val="FFFF00"/>
              </a:highlight>
            </a:endParaRPr>
          </a:p>
          <a:p>
            <a:pPr lvl="0"/>
            <a:r>
              <a:rPr lang="en-US" sz="1800" dirty="0">
                <a:solidFill>
                  <a:schemeClr val="dk1"/>
                </a:solidFill>
                <a:latin typeface="Century Gothic"/>
                <a:sym typeface="Century Gothic"/>
              </a:rPr>
              <a:t>RMSE Score:0.078</a:t>
            </a:r>
            <a:endParaRPr lang="en-US" sz="1800" dirty="0"/>
          </a:p>
          <a:p>
            <a:pPr lvl="0"/>
            <a:r>
              <a:rPr lang="en-US" sz="1800" dirty="0">
                <a:solidFill>
                  <a:schemeClr val="dk1"/>
                </a:solidFill>
                <a:latin typeface="Century Gothic"/>
                <a:sym typeface="Century Gothic"/>
              </a:rPr>
              <a:t>MAE Score:0.013</a:t>
            </a:r>
            <a:endParaRPr lang="en-US" sz="1800" dirty="0"/>
          </a:p>
          <a:p>
            <a:pPr lvl="0"/>
            <a:r>
              <a:rPr lang="en-US" sz="1800" dirty="0">
                <a:solidFill>
                  <a:schemeClr val="dk1"/>
                </a:solidFill>
                <a:latin typeface="Century Gothic"/>
                <a:sym typeface="Century Gothic"/>
              </a:rPr>
              <a:t>R^2 Score:99.329</a:t>
            </a:r>
          </a:p>
          <a:p>
            <a:pPr lvl="0"/>
            <a:r>
              <a:rPr lang="en-US" sz="1800" dirty="0">
                <a:solidFill>
                  <a:schemeClr val="dk1"/>
                </a:solidFill>
                <a:latin typeface="Century Gothic"/>
                <a:sym typeface="Century Gothic"/>
              </a:rPr>
              <a:t>CV R^2 Score:100</a:t>
            </a:r>
            <a:endParaRPr lang="en-US" sz="1800" dirty="0"/>
          </a:p>
        </p:txBody>
      </p:sp>
    </p:spTree>
    <p:extLst>
      <p:ext uri="{BB962C8B-B14F-4D97-AF65-F5344CB8AC3E}">
        <p14:creationId xmlns:p14="http://schemas.microsoft.com/office/powerpoint/2010/main" val="197002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cxnSp>
        <p:nvCxnSpPr>
          <p:cNvPr id="251" name="Google Shape;251;p10"/>
          <p:cNvCxnSpPr>
            <a:cxnSpLocks/>
          </p:cNvCxnSpPr>
          <p:nvPr/>
        </p:nvCxnSpPr>
        <p:spPr>
          <a:xfrm flipH="1">
            <a:off x="4611287" y="426019"/>
            <a:ext cx="2670" cy="3260296"/>
          </a:xfrm>
          <a:prstGeom prst="straightConnector1">
            <a:avLst/>
          </a:prstGeom>
          <a:noFill/>
          <a:ln w="25400" cap="flat" cmpd="sng">
            <a:solidFill>
              <a:schemeClr val="accent1"/>
            </a:solidFill>
            <a:prstDash val="solid"/>
            <a:round/>
            <a:headEnd type="none" w="sm" len="sm"/>
            <a:tailEnd type="none" w="sm" len="sm"/>
          </a:ln>
        </p:spPr>
      </p:cxnSp>
      <p:cxnSp>
        <p:nvCxnSpPr>
          <p:cNvPr id="252" name="Google Shape;252;p10"/>
          <p:cNvCxnSpPr>
            <a:cxnSpLocks/>
          </p:cNvCxnSpPr>
          <p:nvPr/>
        </p:nvCxnSpPr>
        <p:spPr>
          <a:xfrm>
            <a:off x="263769" y="3780693"/>
            <a:ext cx="8695036" cy="1"/>
          </a:xfrm>
          <a:prstGeom prst="straightConnector1">
            <a:avLst/>
          </a:prstGeom>
          <a:noFill/>
          <a:ln w="25400" cap="flat" cmpd="sng">
            <a:solidFill>
              <a:schemeClr val="accent1"/>
            </a:solidFill>
            <a:prstDash val="solid"/>
            <a:round/>
            <a:headEnd type="none" w="sm" len="sm"/>
            <a:tailEnd type="none" w="sm" len="sm"/>
          </a:ln>
        </p:spPr>
      </p:cxnSp>
      <p:sp>
        <p:nvSpPr>
          <p:cNvPr id="256" name="Google Shape;256;p10"/>
          <p:cNvSpPr txBox="1"/>
          <p:nvPr/>
        </p:nvSpPr>
        <p:spPr>
          <a:xfrm>
            <a:off x="190984" y="3821179"/>
            <a:ext cx="478033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mj-lt"/>
                <a:ea typeface="Century Gothic"/>
                <a:cs typeface="Century Gothic"/>
                <a:sym typeface="Century Gothic"/>
              </a:rPr>
              <a:t>XGBoost</a:t>
            </a:r>
            <a:r>
              <a:rPr lang="en-US" sz="1800" dirty="0">
                <a:solidFill>
                  <a:schemeClr val="dk1"/>
                </a:solidFill>
                <a:latin typeface="+mj-lt"/>
                <a:ea typeface="Century Gothic"/>
                <a:cs typeface="Century Gothic"/>
                <a:sym typeface="Century Gothic"/>
              </a:rPr>
              <a:t> </a:t>
            </a:r>
            <a:r>
              <a:rPr lang="en-US" sz="1800" dirty="0">
                <a:solidFill>
                  <a:schemeClr val="dk1"/>
                </a:solidFill>
                <a:latin typeface="Century Gothic"/>
                <a:sym typeface="Century Gothic"/>
              </a:rPr>
              <a:t>regression Results:</a:t>
            </a:r>
            <a:endParaRPr dirty="0"/>
          </a:p>
        </p:txBody>
      </p:sp>
      <p:sp>
        <p:nvSpPr>
          <p:cNvPr id="258" name="Google Shape;258;p10"/>
          <p:cNvSpPr txBox="1"/>
          <p:nvPr/>
        </p:nvSpPr>
        <p:spPr>
          <a:xfrm>
            <a:off x="74388" y="454635"/>
            <a:ext cx="4185093"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mj-lt"/>
                <a:ea typeface="Century Gothic"/>
                <a:cs typeface="Century Gothic"/>
                <a:sym typeface="Century Gothic"/>
              </a:rPr>
              <a:t>Model –</a:t>
            </a:r>
            <a:r>
              <a:rPr lang="en-US" sz="2400" b="1" dirty="0" err="1">
                <a:solidFill>
                  <a:schemeClr val="dk1"/>
                </a:solidFill>
                <a:latin typeface="+mj-lt"/>
                <a:ea typeface="Century Gothic"/>
                <a:cs typeface="Century Gothic"/>
                <a:sym typeface="Century Gothic"/>
              </a:rPr>
              <a:t>XGBoost</a:t>
            </a:r>
            <a:r>
              <a:rPr lang="en-US" sz="2400" b="1" dirty="0">
                <a:solidFill>
                  <a:schemeClr val="dk1"/>
                </a:solidFill>
                <a:latin typeface="+mj-lt"/>
                <a:ea typeface="Century Gothic"/>
                <a:cs typeface="Century Gothic"/>
                <a:sym typeface="Century Gothic"/>
              </a:rPr>
              <a:t> Regressor</a:t>
            </a:r>
            <a:endParaRPr dirty="0">
              <a:latin typeface="+mj-lt"/>
            </a:endParaRPr>
          </a:p>
        </p:txBody>
      </p:sp>
      <p:pic>
        <p:nvPicPr>
          <p:cNvPr id="259" name="Google Shape;259;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1" name="TextBox 1">
            <a:extLst>
              <a:ext uri="{FF2B5EF4-FFF2-40B4-BE49-F238E27FC236}">
                <a16:creationId xmlns:a16="http://schemas.microsoft.com/office/drawing/2014/main" id="{8EC21A67-FBBE-498A-BF0A-83B1A1BBD2E9}"/>
              </a:ext>
            </a:extLst>
          </p:cNvPr>
          <p:cNvSpPr txBox="1"/>
          <p:nvPr/>
        </p:nvSpPr>
        <p:spPr>
          <a:xfrm>
            <a:off x="263769" y="1423394"/>
            <a:ext cx="3511684" cy="203132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t>XGBoost</a:t>
            </a:r>
            <a:r>
              <a:rPr lang="en-US" dirty="0"/>
              <a:t> is an efficient implementation of gradient boosting that can be used for regression predictive modeling. </a:t>
            </a:r>
            <a:r>
              <a:rPr lang="en-US" dirty="0" err="1"/>
              <a:t>XGBoost</a:t>
            </a:r>
            <a:r>
              <a:rPr lang="en-US" dirty="0"/>
              <a:t> minimizes a regularized (L1 and L2) objective function that combines a convex loss function (based on the difference between the predicted and target outputs) and a penalty term for model complexity.</a:t>
            </a:r>
            <a:endParaRPr lang="en-IN" dirty="0"/>
          </a:p>
        </p:txBody>
      </p:sp>
      <p:pic>
        <p:nvPicPr>
          <p:cNvPr id="12" name="Picture 11">
            <a:extLst>
              <a:ext uri="{FF2B5EF4-FFF2-40B4-BE49-F238E27FC236}">
                <a16:creationId xmlns:a16="http://schemas.microsoft.com/office/drawing/2014/main" id="{43AEEA46-203E-494F-B92B-DE37825FC9CD}"/>
              </a:ext>
            </a:extLst>
          </p:cNvPr>
          <p:cNvPicPr>
            <a:picLocks noChangeAspect="1"/>
          </p:cNvPicPr>
          <p:nvPr/>
        </p:nvPicPr>
        <p:blipFill>
          <a:blip r:embed="rId4"/>
          <a:stretch>
            <a:fillRect/>
          </a:stretch>
        </p:blipFill>
        <p:spPr>
          <a:xfrm>
            <a:off x="4933332" y="817635"/>
            <a:ext cx="3836239" cy="2611365"/>
          </a:xfrm>
          <a:prstGeom prst="rect">
            <a:avLst/>
          </a:prstGeom>
        </p:spPr>
      </p:pic>
      <p:sp>
        <p:nvSpPr>
          <p:cNvPr id="14" name="TextBox 13">
            <a:extLst>
              <a:ext uri="{FF2B5EF4-FFF2-40B4-BE49-F238E27FC236}">
                <a16:creationId xmlns:a16="http://schemas.microsoft.com/office/drawing/2014/main" id="{B11E66A2-C390-4A34-90A9-16CCAD679511}"/>
              </a:ext>
            </a:extLst>
          </p:cNvPr>
          <p:cNvSpPr txBox="1"/>
          <p:nvPr/>
        </p:nvSpPr>
        <p:spPr>
          <a:xfrm>
            <a:off x="263769" y="4403939"/>
            <a:ext cx="4585446" cy="1569660"/>
          </a:xfrm>
          <a:prstGeom prst="rect">
            <a:avLst/>
          </a:prstGeom>
          <a:noFill/>
        </p:spPr>
        <p:txBody>
          <a:bodyPr wrap="square">
            <a:spAutoFit/>
          </a:bodyPr>
          <a:lstStyle/>
          <a:p>
            <a:r>
              <a:rPr lang="en-US" sz="1600" b="1" dirty="0">
                <a:solidFill>
                  <a:schemeClr val="dk1"/>
                </a:solidFill>
                <a:highlight>
                  <a:srgbClr val="FFFF00"/>
                </a:highlight>
                <a:latin typeface="Century Gothic"/>
                <a:sym typeface="Century Gothic"/>
              </a:rPr>
              <a:t>Train Accuracy:95.946 %</a:t>
            </a:r>
          </a:p>
          <a:p>
            <a:r>
              <a:rPr lang="en-US" sz="1600" b="1" dirty="0">
                <a:solidFill>
                  <a:schemeClr val="dk1"/>
                </a:solidFill>
                <a:highlight>
                  <a:srgbClr val="FFFF00"/>
                </a:highlight>
                <a:latin typeface="Century Gothic"/>
                <a:sym typeface="Century Gothic"/>
              </a:rPr>
              <a:t>Test Accuracy</a:t>
            </a:r>
            <a:r>
              <a:rPr lang="en-US" sz="1600" b="1">
                <a:solidFill>
                  <a:schemeClr val="dk1"/>
                </a:solidFill>
                <a:highlight>
                  <a:srgbClr val="FFFF00"/>
                </a:highlight>
                <a:latin typeface="Century Gothic"/>
                <a:sym typeface="Century Gothic"/>
              </a:rPr>
              <a:t>:95.789 %</a:t>
            </a:r>
            <a:endParaRPr lang="en-US" sz="1600" b="1" dirty="0">
              <a:highlight>
                <a:srgbClr val="FFFF00"/>
              </a:highlight>
            </a:endParaRPr>
          </a:p>
          <a:p>
            <a:pPr lvl="0"/>
            <a:r>
              <a:rPr lang="en-US" sz="1600" b="1" dirty="0">
                <a:solidFill>
                  <a:schemeClr val="dk1"/>
                </a:solidFill>
                <a:latin typeface="Century Gothic"/>
                <a:sym typeface="Century Gothic"/>
              </a:rPr>
              <a:t>RMSE Score:0.196</a:t>
            </a:r>
            <a:endParaRPr lang="en-US" sz="1600" b="1" dirty="0"/>
          </a:p>
          <a:p>
            <a:pPr lvl="0"/>
            <a:r>
              <a:rPr lang="en-US" sz="1600" b="1" dirty="0">
                <a:solidFill>
                  <a:schemeClr val="dk1"/>
                </a:solidFill>
                <a:latin typeface="Century Gothic"/>
                <a:sym typeface="Century Gothic"/>
              </a:rPr>
              <a:t>MAE Score:0.133</a:t>
            </a:r>
            <a:endParaRPr lang="en-US" sz="1600" b="1" dirty="0"/>
          </a:p>
          <a:p>
            <a:pPr lvl="0"/>
            <a:r>
              <a:rPr lang="en-US" sz="1600" b="1" dirty="0">
                <a:solidFill>
                  <a:schemeClr val="dk1"/>
                </a:solidFill>
                <a:latin typeface="Century Gothic"/>
                <a:sym typeface="Century Gothic"/>
              </a:rPr>
              <a:t>R^2 Score:95.798</a:t>
            </a:r>
          </a:p>
          <a:p>
            <a:pPr lvl="0"/>
            <a:r>
              <a:rPr lang="en-US" sz="1600" b="1" dirty="0">
                <a:solidFill>
                  <a:schemeClr val="dk1"/>
                </a:solidFill>
                <a:latin typeface="Century Gothic"/>
                <a:sym typeface="Century Gothic"/>
              </a:rPr>
              <a:t>CV R^2 Score:96.010</a:t>
            </a:r>
            <a:endParaRPr lang="en-IN" sz="1600" b="1" dirty="0"/>
          </a:p>
        </p:txBody>
      </p:sp>
    </p:spTree>
    <p:extLst>
      <p:ext uri="{BB962C8B-B14F-4D97-AF65-F5344CB8AC3E}">
        <p14:creationId xmlns:p14="http://schemas.microsoft.com/office/powerpoint/2010/main" val="352245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9" name="Google Shape;299;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9FE17FDE-7023-496B-9748-8F221B351FEF}"/>
              </a:ext>
            </a:extLst>
          </p:cNvPr>
          <p:cNvPicPr>
            <a:picLocks noChangeAspect="1"/>
          </p:cNvPicPr>
          <p:nvPr/>
        </p:nvPicPr>
        <p:blipFill>
          <a:blip r:embed="rId4"/>
          <a:stretch>
            <a:fillRect/>
          </a:stretch>
        </p:blipFill>
        <p:spPr>
          <a:xfrm>
            <a:off x="1345223" y="1647876"/>
            <a:ext cx="6471139" cy="3942323"/>
          </a:xfrm>
          <a:prstGeom prst="rect">
            <a:avLst/>
          </a:prstGeom>
        </p:spPr>
      </p:pic>
      <p:sp>
        <p:nvSpPr>
          <p:cNvPr id="4" name="TextBox 3">
            <a:extLst>
              <a:ext uri="{FF2B5EF4-FFF2-40B4-BE49-F238E27FC236}">
                <a16:creationId xmlns:a16="http://schemas.microsoft.com/office/drawing/2014/main" id="{1AB9CEB2-2F32-4ACB-ACBD-80EE63397E3F}"/>
              </a:ext>
            </a:extLst>
          </p:cNvPr>
          <p:cNvSpPr txBox="1"/>
          <p:nvPr/>
        </p:nvSpPr>
        <p:spPr>
          <a:xfrm>
            <a:off x="263769" y="553917"/>
            <a:ext cx="7315200" cy="769441"/>
          </a:xfrm>
          <a:prstGeom prst="rect">
            <a:avLst/>
          </a:prstGeom>
          <a:noFill/>
        </p:spPr>
        <p:txBody>
          <a:bodyPr wrap="square" rtlCol="0">
            <a:spAutoFit/>
          </a:bodyPr>
          <a:lstStyle/>
          <a:p>
            <a:pPr algn="ctr"/>
            <a:r>
              <a:rPr lang="en-US" sz="2200" b="1" dirty="0">
                <a:latin typeface="Verdana" panose="020B0604030504040204" pitchFamily="34" charset="0"/>
                <a:ea typeface="Verdana" panose="020B0604030504040204" pitchFamily="34" charset="0"/>
              </a:rPr>
              <a:t>Comparison of results of different models built</a:t>
            </a:r>
            <a:endParaRPr lang="en-IN" sz="2200" b="1"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65D393AA-755D-4DD7-9CFD-B6396001D866}"/>
              </a:ext>
            </a:extLst>
          </p:cNvPr>
          <p:cNvSpPr txBox="1"/>
          <p:nvPr/>
        </p:nvSpPr>
        <p:spPr>
          <a:xfrm>
            <a:off x="1488140" y="5670176"/>
            <a:ext cx="6471139" cy="307777"/>
          </a:xfrm>
          <a:prstGeom prst="rect">
            <a:avLst/>
          </a:prstGeom>
          <a:noFill/>
        </p:spPr>
        <p:txBody>
          <a:bodyPr wrap="square" rtlCol="0">
            <a:spAutoFit/>
          </a:bodyPr>
          <a:lstStyle/>
          <a:p>
            <a:r>
              <a:rPr lang="en-IN" b="1" dirty="0"/>
              <a:t>Decision tree is giving highest accuracy in training and testing</a:t>
            </a:r>
          </a:p>
        </p:txBody>
      </p:sp>
    </p:spTree>
    <p:extLst>
      <p:ext uri="{BB962C8B-B14F-4D97-AF65-F5344CB8AC3E}">
        <p14:creationId xmlns:p14="http://schemas.microsoft.com/office/powerpoint/2010/main" val="222042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9" name="Google Shape;299;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 name="Picture 6">
            <a:extLst>
              <a:ext uri="{FF2B5EF4-FFF2-40B4-BE49-F238E27FC236}">
                <a16:creationId xmlns:a16="http://schemas.microsoft.com/office/drawing/2014/main" id="{7A389625-FC87-4367-B098-7DC9D55C437B}"/>
              </a:ext>
            </a:extLst>
          </p:cNvPr>
          <p:cNvPicPr>
            <a:picLocks noChangeAspect="1"/>
          </p:cNvPicPr>
          <p:nvPr/>
        </p:nvPicPr>
        <p:blipFill>
          <a:blip r:embed="rId4"/>
          <a:stretch>
            <a:fillRect/>
          </a:stretch>
        </p:blipFill>
        <p:spPr>
          <a:xfrm>
            <a:off x="265234" y="1274884"/>
            <a:ext cx="4306766" cy="2866294"/>
          </a:xfrm>
          <a:prstGeom prst="rect">
            <a:avLst/>
          </a:prstGeom>
        </p:spPr>
      </p:pic>
      <p:pic>
        <p:nvPicPr>
          <p:cNvPr id="9" name="Picture 8">
            <a:extLst>
              <a:ext uri="{FF2B5EF4-FFF2-40B4-BE49-F238E27FC236}">
                <a16:creationId xmlns:a16="http://schemas.microsoft.com/office/drawing/2014/main" id="{0187A819-DF30-4184-8176-D12999F48C25}"/>
              </a:ext>
            </a:extLst>
          </p:cNvPr>
          <p:cNvPicPr>
            <a:picLocks noChangeAspect="1"/>
          </p:cNvPicPr>
          <p:nvPr/>
        </p:nvPicPr>
        <p:blipFill>
          <a:blip r:embed="rId5"/>
          <a:stretch>
            <a:fillRect/>
          </a:stretch>
        </p:blipFill>
        <p:spPr>
          <a:xfrm>
            <a:off x="4581702" y="3429000"/>
            <a:ext cx="4306765" cy="2887245"/>
          </a:xfrm>
          <a:prstGeom prst="rect">
            <a:avLst/>
          </a:prstGeom>
        </p:spPr>
      </p:pic>
      <p:sp>
        <p:nvSpPr>
          <p:cNvPr id="10" name="TextBox 9">
            <a:extLst>
              <a:ext uri="{FF2B5EF4-FFF2-40B4-BE49-F238E27FC236}">
                <a16:creationId xmlns:a16="http://schemas.microsoft.com/office/drawing/2014/main" id="{B6D76D8A-7F5D-4C1F-A2F7-066CC1AC65B6}"/>
              </a:ext>
            </a:extLst>
          </p:cNvPr>
          <p:cNvSpPr txBox="1"/>
          <p:nvPr/>
        </p:nvSpPr>
        <p:spPr>
          <a:xfrm>
            <a:off x="4580790" y="1276763"/>
            <a:ext cx="4306765" cy="923330"/>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The RMSE Score and MAE Score should be as low as possible, and Decision Tree has the lowest.</a:t>
            </a:r>
            <a:endParaRPr lang="en-IN" sz="18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D0B4423D-0096-44FF-8C2D-B02AE6D2AD64}"/>
              </a:ext>
            </a:extLst>
          </p:cNvPr>
          <p:cNvSpPr txBox="1"/>
          <p:nvPr/>
        </p:nvSpPr>
        <p:spPr>
          <a:xfrm>
            <a:off x="265234" y="4299439"/>
            <a:ext cx="4297065" cy="1754326"/>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The cross validation R^2 Score should be as high as possible. Both KNN and decision tree have high value but decision tree has the highest cross validation R^2 Score than that of KNN.</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7611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3"/>
          <p:cNvSpPr txBox="1"/>
          <p:nvPr/>
        </p:nvSpPr>
        <p:spPr>
          <a:xfrm>
            <a:off x="1109354" y="3218296"/>
            <a:ext cx="692529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Model Deployment using R shiny / Flask or any other method</a:t>
            </a:r>
            <a:endParaRPr/>
          </a:p>
        </p:txBody>
      </p:sp>
      <p:pic>
        <p:nvPicPr>
          <p:cNvPr id="286" name="Google Shape;286;p13"/>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47DA-824F-4FA4-ADFA-5067C927A902}"/>
              </a:ext>
            </a:extLst>
          </p:cNvPr>
          <p:cNvSpPr>
            <a:spLocks noGrp="1"/>
          </p:cNvSpPr>
          <p:nvPr>
            <p:ph type="title"/>
          </p:nvPr>
        </p:nvSpPr>
        <p:spPr>
          <a:xfrm>
            <a:off x="628650" y="1131094"/>
            <a:ext cx="7886700" cy="506086"/>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IN" b="1" dirty="0"/>
              <a:t>Steps for Deployment</a:t>
            </a:r>
          </a:p>
        </p:txBody>
      </p:sp>
      <p:graphicFrame>
        <p:nvGraphicFramePr>
          <p:cNvPr id="7" name="Content Placeholder 6">
            <a:extLst>
              <a:ext uri="{FF2B5EF4-FFF2-40B4-BE49-F238E27FC236}">
                <a16:creationId xmlns:a16="http://schemas.microsoft.com/office/drawing/2014/main" id="{3C4DBE43-FED9-48A9-A19A-FAE3633C3134}"/>
              </a:ext>
            </a:extLst>
          </p:cNvPr>
          <p:cNvGraphicFramePr>
            <a:graphicFrameLocks noGrp="1"/>
          </p:cNvGraphicFramePr>
          <p:nvPr>
            <p:ph idx="1"/>
            <p:extLst>
              <p:ext uri="{D42A27DB-BD31-4B8C-83A1-F6EECF244321}">
                <p14:modId xmlns:p14="http://schemas.microsoft.com/office/powerpoint/2010/main" val="2201208281"/>
              </p:ext>
            </p:extLst>
          </p:nvPr>
        </p:nvGraphicFramePr>
        <p:xfrm>
          <a:off x="628650" y="1720383"/>
          <a:ext cx="7886700" cy="387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oogle Shape;183;p1">
            <a:extLst>
              <a:ext uri="{FF2B5EF4-FFF2-40B4-BE49-F238E27FC236}">
                <a16:creationId xmlns:a16="http://schemas.microsoft.com/office/drawing/2014/main" id="{C1C5EAD7-E921-4188-8273-26789FB9E967}"/>
              </a:ext>
            </a:extLst>
          </p:cNvPr>
          <p:cNvPicPr preferRelativeResize="0"/>
          <p:nvPr/>
        </p:nvPicPr>
        <p:blipFill rotWithShape="1">
          <a:blip r:embed="rId7">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223750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E22A98-C6A6-4DD6-8B2A-47EA93E5E9D5}"/>
              </a:ext>
            </a:extLst>
          </p:cNvPr>
          <p:cNvSpPr>
            <a:spLocks noGrp="1"/>
          </p:cNvSpPr>
          <p:nvPr>
            <p:ph type="body" idx="1"/>
          </p:nvPr>
        </p:nvSpPr>
        <p:spPr>
          <a:xfrm>
            <a:off x="475129" y="2038256"/>
            <a:ext cx="8249771" cy="4228074"/>
          </a:xfrm>
        </p:spPr>
        <p:txBody>
          <a:bodyPr/>
          <a:lstStyle/>
          <a:p>
            <a:pPr marL="101600" indent="0">
              <a:buNone/>
            </a:pPr>
            <a:endParaRPr lang="en-IN" dirty="0"/>
          </a:p>
        </p:txBody>
      </p:sp>
      <p:sp>
        <p:nvSpPr>
          <p:cNvPr id="5" name="Title 4">
            <a:extLst>
              <a:ext uri="{FF2B5EF4-FFF2-40B4-BE49-F238E27FC236}">
                <a16:creationId xmlns:a16="http://schemas.microsoft.com/office/drawing/2014/main" id="{CCDA18F1-0193-41BD-A5B3-DD9D62B136D9}"/>
              </a:ext>
            </a:extLst>
          </p:cNvPr>
          <p:cNvSpPr>
            <a:spLocks noGrp="1"/>
          </p:cNvSpPr>
          <p:nvPr>
            <p:ph type="title"/>
          </p:nvPr>
        </p:nvSpPr>
        <p:spPr>
          <a:xfrm>
            <a:off x="3" y="591670"/>
            <a:ext cx="8913813" cy="762001"/>
          </a:xfrm>
        </p:spPr>
        <p:txBody>
          <a:bodyPr/>
          <a:lstStyle/>
          <a:p>
            <a:pPr algn="ctr"/>
            <a:r>
              <a:rPr lang="en-IN" sz="2800" dirty="0" err="1"/>
              <a:t>Ouo</a:t>
            </a:r>
            <a:r>
              <a:rPr lang="en-IN" sz="2800" dirty="0" err="1">
                <a:solidFill>
                  <a:schemeClr val="tx1"/>
                </a:solidFill>
              </a:rPr>
              <a:t>Output</a:t>
            </a:r>
            <a:r>
              <a:rPr lang="en-IN" sz="2800" dirty="0">
                <a:solidFill>
                  <a:schemeClr val="tx1"/>
                </a:solidFill>
              </a:rPr>
              <a:t> of final deployment </a:t>
            </a:r>
            <a:endParaRPr lang="en-IN" sz="2800" dirty="0"/>
          </a:p>
        </p:txBody>
      </p:sp>
      <p:pic>
        <p:nvPicPr>
          <p:cNvPr id="7" name="Picture 6">
            <a:extLst>
              <a:ext uri="{FF2B5EF4-FFF2-40B4-BE49-F238E27FC236}">
                <a16:creationId xmlns:a16="http://schemas.microsoft.com/office/drawing/2014/main" id="{D2CF146B-533F-461B-A66A-E367DE5B4B65}"/>
              </a:ext>
            </a:extLst>
          </p:cNvPr>
          <p:cNvPicPr>
            <a:picLocks noChangeAspect="1"/>
          </p:cNvPicPr>
          <p:nvPr/>
        </p:nvPicPr>
        <p:blipFill>
          <a:blip r:embed="rId2"/>
          <a:stretch>
            <a:fillRect/>
          </a:stretch>
        </p:blipFill>
        <p:spPr>
          <a:xfrm>
            <a:off x="361585" y="1353671"/>
            <a:ext cx="8420830" cy="4912659"/>
          </a:xfrm>
          <a:prstGeom prst="rect">
            <a:avLst/>
          </a:prstGeom>
        </p:spPr>
      </p:pic>
      <p:pic>
        <p:nvPicPr>
          <p:cNvPr id="8" name="Google Shape;183;p1">
            <a:extLst>
              <a:ext uri="{FF2B5EF4-FFF2-40B4-BE49-F238E27FC236}">
                <a16:creationId xmlns:a16="http://schemas.microsoft.com/office/drawing/2014/main" id="{5E749DDE-4CE0-4E52-97F4-8FFFFC6A0460}"/>
              </a:ext>
            </a:extLst>
          </p:cNvPr>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313999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Challenges faced?</a:t>
            </a:r>
            <a:endParaRPr/>
          </a:p>
        </p:txBody>
      </p:sp>
      <p:pic>
        <p:nvPicPr>
          <p:cNvPr id="292" name="Google Shape;292;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93" name="Google Shape;293;p14"/>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How did you overcome?</a:t>
            </a:r>
            <a:endParaRPr/>
          </a:p>
        </p:txBody>
      </p:sp>
      <p:sp>
        <p:nvSpPr>
          <p:cNvPr id="2" name="TextBox 1">
            <a:extLst>
              <a:ext uri="{FF2B5EF4-FFF2-40B4-BE49-F238E27FC236}">
                <a16:creationId xmlns:a16="http://schemas.microsoft.com/office/drawing/2014/main" id="{10F3F97A-7D8C-46F9-93E8-508E7363C701}"/>
              </a:ext>
            </a:extLst>
          </p:cNvPr>
          <p:cNvSpPr txBox="1"/>
          <p:nvPr/>
        </p:nvSpPr>
        <p:spPr>
          <a:xfrm>
            <a:off x="286871" y="1084729"/>
            <a:ext cx="6929717" cy="1384995"/>
          </a:xfrm>
          <a:prstGeom prst="rect">
            <a:avLst/>
          </a:prstGeom>
          <a:noFill/>
        </p:spPr>
        <p:txBody>
          <a:bodyPr wrap="square" rtlCol="0">
            <a:spAutoFit/>
          </a:bodyPr>
          <a:lstStyle/>
          <a:p>
            <a:r>
              <a:rPr lang="en-IN" sz="2800" dirty="0"/>
              <a:t>We have faced issues while working on deployment part using flask server . There were some errors that we have faced</a:t>
            </a:r>
          </a:p>
        </p:txBody>
      </p:sp>
      <p:sp>
        <p:nvSpPr>
          <p:cNvPr id="4" name="TextBox 3">
            <a:extLst>
              <a:ext uri="{FF2B5EF4-FFF2-40B4-BE49-F238E27FC236}">
                <a16:creationId xmlns:a16="http://schemas.microsoft.com/office/drawing/2014/main" id="{51DD7FD6-10E4-4ED4-B4A8-902B86E45362}"/>
              </a:ext>
            </a:extLst>
          </p:cNvPr>
          <p:cNvSpPr txBox="1"/>
          <p:nvPr/>
        </p:nvSpPr>
        <p:spPr>
          <a:xfrm>
            <a:off x="90781" y="3952220"/>
            <a:ext cx="6803077" cy="1200329"/>
          </a:xfrm>
          <a:prstGeom prst="rect">
            <a:avLst/>
          </a:prstGeom>
          <a:noFill/>
        </p:spPr>
        <p:txBody>
          <a:bodyPr wrap="square" rtlCol="0">
            <a:spAutoFit/>
          </a:bodyPr>
          <a:lstStyle/>
          <a:p>
            <a:r>
              <a:rPr lang="en-IN" sz="2400" dirty="0"/>
              <a:t>To overcome this issue we have taken a help of resources like Google and You tube and got successful in that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Thank you</a:t>
            </a:r>
            <a:endParaRPr/>
          </a:p>
        </p:txBody>
      </p:sp>
      <p:pic>
        <p:nvPicPr>
          <p:cNvPr id="299" name="Google Shape;299;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2F53-8178-48FE-9ACA-E2A64C55ACFB}"/>
              </a:ext>
            </a:extLst>
          </p:cNvPr>
          <p:cNvSpPr>
            <a:spLocks noGrp="1"/>
          </p:cNvSpPr>
          <p:nvPr>
            <p:ph type="title"/>
          </p:nvPr>
        </p:nvSpPr>
        <p:spPr>
          <a:xfrm flipV="1">
            <a:off x="4" y="1748117"/>
            <a:ext cx="555808" cy="116541"/>
          </a:xfrm>
        </p:spPr>
        <p:txBody>
          <a:bodyPr/>
          <a:lstStyle/>
          <a:p>
            <a:endParaRPr lang="en-IN" dirty="0"/>
          </a:p>
        </p:txBody>
      </p:sp>
      <p:sp>
        <p:nvSpPr>
          <p:cNvPr id="3" name="Text Placeholder 2">
            <a:extLst>
              <a:ext uri="{FF2B5EF4-FFF2-40B4-BE49-F238E27FC236}">
                <a16:creationId xmlns:a16="http://schemas.microsoft.com/office/drawing/2014/main" id="{8961D8C5-08D0-4F86-8520-889271C6FBC6}"/>
              </a:ext>
            </a:extLst>
          </p:cNvPr>
          <p:cNvSpPr>
            <a:spLocks noGrp="1"/>
          </p:cNvSpPr>
          <p:nvPr>
            <p:ph type="body" idx="1"/>
          </p:nvPr>
        </p:nvSpPr>
        <p:spPr>
          <a:xfrm>
            <a:off x="555812" y="762001"/>
            <a:ext cx="8169088" cy="5504330"/>
          </a:xfrm>
        </p:spPr>
        <p:txBody>
          <a:bodyPr/>
          <a:lstStyle/>
          <a:p>
            <a:pPr marL="0" indent="0" rtl="0">
              <a:spcBef>
                <a:spcPts val="0"/>
              </a:spcBef>
              <a:spcAft>
                <a:spcPts val="0"/>
              </a:spcAft>
              <a:buNone/>
            </a:pPr>
            <a:r>
              <a:rPr lang="en-US" sz="1600" b="1" i="0" u="none" strike="noStrike" dirty="0" err="1">
                <a:solidFill>
                  <a:srgbClr val="47494D"/>
                </a:solidFill>
                <a:effectLst/>
                <a:latin typeface="Calibri" panose="020F0502020204030204" pitchFamily="34" charset="0"/>
              </a:rPr>
              <a:t>i_q</a:t>
            </a:r>
            <a:endParaRPr lang="en-US" sz="1600" b="1" dirty="0">
              <a:effectLst/>
            </a:endParaRPr>
          </a:p>
          <a:p>
            <a:pPr marL="0" indent="0" rtl="0">
              <a:spcBef>
                <a:spcPts val="0"/>
              </a:spcBef>
              <a:spcAft>
                <a:spcPts val="1400"/>
              </a:spcAft>
              <a:buNone/>
            </a:pPr>
            <a:r>
              <a:rPr lang="en-US" sz="2000" b="0" i="0" u="none" strike="noStrike" dirty="0">
                <a:solidFill>
                  <a:srgbClr val="000000"/>
                </a:solidFill>
                <a:effectLst/>
                <a:latin typeface="Calibri" panose="020F0502020204030204" pitchFamily="34" charset="0"/>
              </a:rPr>
              <a:t>Current q-component</a:t>
            </a:r>
            <a:endParaRPr lang="en-US" sz="2000" b="0" dirty="0">
              <a:effectLst/>
            </a:endParaRPr>
          </a:p>
          <a:p>
            <a:pPr marL="0" indent="0" rtl="0">
              <a:spcBef>
                <a:spcPts val="0"/>
              </a:spcBef>
              <a:spcAft>
                <a:spcPts val="0"/>
              </a:spcAft>
              <a:buNone/>
            </a:pPr>
            <a:r>
              <a:rPr lang="en-US" sz="1600" b="1" i="0" u="none" strike="noStrike" dirty="0">
                <a:solidFill>
                  <a:srgbClr val="47494D"/>
                </a:solidFill>
                <a:effectLst/>
                <a:latin typeface="Calibri" panose="020F0502020204030204" pitchFamily="34" charset="0"/>
              </a:rPr>
              <a:t>pm</a:t>
            </a:r>
            <a:endParaRPr lang="en-US" sz="1600" b="1" dirty="0">
              <a:effectLst/>
            </a:endParaRPr>
          </a:p>
          <a:p>
            <a:pPr marL="0" indent="0" rtl="0">
              <a:spcBef>
                <a:spcPts val="0"/>
              </a:spcBef>
              <a:spcAft>
                <a:spcPts val="1400"/>
              </a:spcAft>
              <a:buNone/>
            </a:pPr>
            <a:r>
              <a:rPr lang="en-US" sz="2000" b="0" i="0" u="none" strike="noStrike" dirty="0">
                <a:solidFill>
                  <a:srgbClr val="000000"/>
                </a:solidFill>
                <a:effectLst/>
                <a:latin typeface="Calibri" panose="020F0502020204030204" pitchFamily="34" charset="0"/>
              </a:rPr>
              <a:t>Permanent Magnet surface temperature representing the rotor temperature. This was measured with an infrared thermography unit.</a:t>
            </a:r>
            <a:endParaRPr lang="en-US" sz="2000" b="0" dirty="0">
              <a:effectLst/>
            </a:endParaRPr>
          </a:p>
          <a:p>
            <a:pPr marL="0" indent="0" rtl="0">
              <a:spcBef>
                <a:spcPts val="0"/>
              </a:spcBef>
              <a:spcAft>
                <a:spcPts val="0"/>
              </a:spcAft>
              <a:buNone/>
            </a:pPr>
            <a:r>
              <a:rPr lang="en-US" sz="1600" b="1" i="0" u="none" strike="noStrike" dirty="0" err="1">
                <a:solidFill>
                  <a:srgbClr val="47494D"/>
                </a:solidFill>
                <a:effectLst/>
                <a:latin typeface="Calibri" panose="020F0502020204030204" pitchFamily="34" charset="0"/>
              </a:rPr>
              <a:t>stator_yoke</a:t>
            </a:r>
            <a:endParaRPr lang="en-US" sz="1600" b="1" dirty="0">
              <a:effectLst/>
            </a:endParaRPr>
          </a:p>
          <a:p>
            <a:pPr marL="0" indent="0" rtl="0">
              <a:spcBef>
                <a:spcPts val="0"/>
              </a:spcBef>
              <a:spcAft>
                <a:spcPts val="1400"/>
              </a:spcAft>
              <a:buNone/>
            </a:pPr>
            <a:r>
              <a:rPr lang="en-US" sz="2000" b="0" i="0" u="none" strike="noStrike" dirty="0">
                <a:solidFill>
                  <a:srgbClr val="000000"/>
                </a:solidFill>
                <a:effectLst/>
                <a:latin typeface="Calibri" panose="020F0502020204030204" pitchFamily="34" charset="0"/>
              </a:rPr>
              <a:t>Stator yoke temperature is measured with a thermal sensor.</a:t>
            </a:r>
            <a:endParaRPr lang="en-US" sz="2000" b="0" dirty="0">
              <a:effectLst/>
            </a:endParaRPr>
          </a:p>
          <a:p>
            <a:pPr marL="0" indent="0" rtl="0">
              <a:spcBef>
                <a:spcPts val="0"/>
              </a:spcBef>
              <a:spcAft>
                <a:spcPts val="0"/>
              </a:spcAft>
              <a:buNone/>
            </a:pPr>
            <a:r>
              <a:rPr lang="en-US" sz="1600" b="1" i="0" u="none" strike="noStrike" dirty="0" err="1">
                <a:solidFill>
                  <a:srgbClr val="47494D"/>
                </a:solidFill>
                <a:effectLst/>
                <a:latin typeface="Calibri" panose="020F0502020204030204" pitchFamily="34" charset="0"/>
              </a:rPr>
              <a:t>stator_tooth</a:t>
            </a:r>
            <a:endParaRPr lang="en-US" sz="1600" b="1" dirty="0">
              <a:effectLst/>
            </a:endParaRPr>
          </a:p>
          <a:p>
            <a:pPr marL="0" indent="0" rtl="0">
              <a:spcBef>
                <a:spcPts val="0"/>
              </a:spcBef>
              <a:spcAft>
                <a:spcPts val="1400"/>
              </a:spcAft>
              <a:buNone/>
            </a:pPr>
            <a:r>
              <a:rPr lang="en-US" sz="2000" b="0" i="0" u="none" strike="noStrike" dirty="0">
                <a:solidFill>
                  <a:srgbClr val="000000"/>
                </a:solidFill>
                <a:effectLst/>
                <a:latin typeface="Calibri" panose="020F0502020204030204" pitchFamily="34" charset="0"/>
              </a:rPr>
              <a:t>Stator tooth temperature is measured with a thermal sensor.</a:t>
            </a:r>
            <a:endParaRPr lang="en-US" sz="2000" b="0" dirty="0">
              <a:effectLst/>
            </a:endParaRPr>
          </a:p>
          <a:p>
            <a:pPr marL="0" indent="0" rtl="0">
              <a:spcBef>
                <a:spcPts val="0"/>
              </a:spcBef>
              <a:spcAft>
                <a:spcPts val="0"/>
              </a:spcAft>
              <a:buNone/>
            </a:pPr>
            <a:r>
              <a:rPr lang="en-US" sz="1600" b="1" i="0" u="none" strike="noStrike" dirty="0" err="1">
                <a:solidFill>
                  <a:srgbClr val="47494D"/>
                </a:solidFill>
                <a:effectLst/>
                <a:latin typeface="Calibri" panose="020F0502020204030204" pitchFamily="34" charset="0"/>
              </a:rPr>
              <a:t>stator_winding</a:t>
            </a:r>
            <a:endParaRPr lang="en-US" sz="1600" b="1" dirty="0">
              <a:effectLst/>
            </a:endParaRPr>
          </a:p>
          <a:p>
            <a:pPr marL="0" indent="0" rtl="0">
              <a:spcBef>
                <a:spcPts val="0"/>
              </a:spcBef>
              <a:spcAft>
                <a:spcPts val="1400"/>
              </a:spcAft>
              <a:buNone/>
            </a:pPr>
            <a:r>
              <a:rPr lang="en-US" sz="2000" b="0" i="0" u="none" strike="noStrike" dirty="0">
                <a:solidFill>
                  <a:srgbClr val="000000"/>
                </a:solidFill>
                <a:effectLst/>
                <a:latin typeface="Calibri" panose="020F0502020204030204" pitchFamily="34" charset="0"/>
              </a:rPr>
              <a:t>Stator winding temperature measured with a thermal sensor.</a:t>
            </a:r>
            <a:endParaRPr lang="en-US" sz="2000" b="0" dirty="0">
              <a:effectLst/>
            </a:endParaRPr>
          </a:p>
          <a:p>
            <a:pPr marL="0" indent="0" rtl="0">
              <a:spcBef>
                <a:spcPts val="0"/>
              </a:spcBef>
              <a:spcAft>
                <a:spcPts val="0"/>
              </a:spcAft>
              <a:buNone/>
            </a:pPr>
            <a:r>
              <a:rPr lang="en-US" sz="1600" b="1" i="0" u="none" strike="noStrike" dirty="0" err="1">
                <a:solidFill>
                  <a:srgbClr val="47494D"/>
                </a:solidFill>
                <a:effectLst/>
                <a:latin typeface="Calibri" panose="020F0502020204030204" pitchFamily="34" charset="0"/>
              </a:rPr>
              <a:t>profile_id</a:t>
            </a:r>
            <a:endParaRPr lang="en-US" sz="1600" b="1" dirty="0">
              <a:effectLst/>
            </a:endParaRPr>
          </a:p>
          <a:p>
            <a:pPr marL="0" indent="0" rtl="0">
              <a:spcBef>
                <a:spcPts val="0"/>
              </a:spcBef>
              <a:spcAft>
                <a:spcPts val="1400"/>
              </a:spcAft>
              <a:buNone/>
            </a:pPr>
            <a:r>
              <a:rPr lang="en-US" sz="2000" b="0" i="0" u="none" strike="noStrike" dirty="0">
                <a:solidFill>
                  <a:srgbClr val="000000"/>
                </a:solidFill>
                <a:effectLst/>
                <a:latin typeface="Calibri" panose="020F0502020204030204" pitchFamily="34" charset="0"/>
              </a:rPr>
              <a:t>Each measurement session has a unique ID. Make sure not to try to estimate from one session onto the other as they are strongly independent.</a:t>
            </a:r>
            <a:br>
              <a:rPr lang="en-US" sz="2000" b="0" dirty="0">
                <a:effectLst/>
              </a:rPr>
            </a:br>
            <a:br>
              <a:rPr lang="en-US" sz="2000" b="0" dirty="0">
                <a:effectLst/>
              </a:rPr>
            </a:br>
            <a:endParaRPr lang="en-IN" dirty="0"/>
          </a:p>
        </p:txBody>
      </p:sp>
      <p:pic>
        <p:nvPicPr>
          <p:cNvPr id="4" name="Google Shape;183;p1">
            <a:extLst>
              <a:ext uri="{FF2B5EF4-FFF2-40B4-BE49-F238E27FC236}">
                <a16:creationId xmlns:a16="http://schemas.microsoft.com/office/drawing/2014/main" id="{455C528C-C637-4E38-A9F8-6374A938C6F0}"/>
              </a:ext>
            </a:extLst>
          </p:cNvPr>
          <p:cNvPicPr preferRelativeResize="0"/>
          <p:nvPr/>
        </p:nvPicPr>
        <p:blipFill rotWithShape="1">
          <a:blip r:embed="rId2">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212429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00" name="Google Shape;200;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Project Architecture / Project Flow</a:t>
            </a:r>
            <a:endParaRPr/>
          </a:p>
        </p:txBody>
      </p:sp>
      <p:pic>
        <p:nvPicPr>
          <p:cNvPr id="1028" name="Picture 4" descr="Data Science Methodology and Approach - GeeksforGeeks">
            <a:extLst>
              <a:ext uri="{FF2B5EF4-FFF2-40B4-BE49-F238E27FC236}">
                <a16:creationId xmlns:a16="http://schemas.microsoft.com/office/drawing/2014/main" id="{BDD98688-88FC-403A-98CF-FE2823190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 y="1106861"/>
            <a:ext cx="7515225" cy="503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Exploratory Data Analysis (EDA) and </a:t>
            </a:r>
            <a:endParaRPr/>
          </a:p>
          <a:p>
            <a:pPr marL="0" marR="0" lvl="0" indent="0" algn="l" rtl="0">
              <a:spcBef>
                <a:spcPts val="0"/>
              </a:spcBef>
              <a:spcAft>
                <a:spcPts val="0"/>
              </a:spcAft>
              <a:buNone/>
            </a:pPr>
            <a:r>
              <a:rPr lang="en-US" sz="2800" b="1">
                <a:solidFill>
                  <a:srgbClr val="002776"/>
                </a:solidFill>
                <a:latin typeface="Arial"/>
                <a:ea typeface="Arial"/>
                <a:cs typeface="Arial"/>
                <a:sym typeface="Arial"/>
              </a:rPr>
              <a:t>Feature Engineering</a:t>
            </a:r>
            <a:endParaRPr/>
          </a:p>
        </p:txBody>
      </p:sp>
      <p:pic>
        <p:nvPicPr>
          <p:cNvPr id="206" name="Google Shape;206;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5"/>
          <p:cNvSpPr txBox="1"/>
          <p:nvPr/>
        </p:nvSpPr>
        <p:spPr>
          <a:xfrm>
            <a:off x="61546" y="697233"/>
            <a:ext cx="30209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Data set details</a:t>
            </a:r>
            <a:endParaRPr dirty="0"/>
          </a:p>
        </p:txBody>
      </p:sp>
      <p:pic>
        <p:nvPicPr>
          <p:cNvPr id="213" name="Google Shape;213;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14" name="Google Shape;214;p5"/>
          <p:cNvSpPr txBox="1"/>
          <p:nvPr/>
        </p:nvSpPr>
        <p:spPr>
          <a:xfrm>
            <a:off x="193431" y="1406081"/>
            <a:ext cx="8765374"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Verdana" panose="020B0604030504040204" pitchFamily="34" charset="0"/>
                <a:ea typeface="Verdana" panose="020B0604030504040204" pitchFamily="34" charset="0"/>
              </a:rPr>
              <a:t>Number of observations/rows       : 998070</a:t>
            </a:r>
          </a:p>
          <a:p>
            <a:pPr marL="0" marR="0" lvl="0" indent="0" algn="l" rtl="0">
              <a:spcBef>
                <a:spcPts val="0"/>
              </a:spcBef>
              <a:spcAft>
                <a:spcPts val="0"/>
              </a:spcAft>
              <a:buNone/>
            </a:pPr>
            <a:r>
              <a:rPr lang="en-US" dirty="0">
                <a:latin typeface="Verdana" panose="020B0604030504040204" pitchFamily="34" charset="0"/>
                <a:ea typeface="Verdana" panose="020B0604030504040204" pitchFamily="34" charset="0"/>
              </a:rPr>
              <a:t>Number of variables/columns       : 13</a:t>
            </a:r>
          </a:p>
          <a:p>
            <a:pPr marL="0" marR="0" lvl="0" indent="0" algn="l" rtl="0">
              <a:spcBef>
                <a:spcPts val="0"/>
              </a:spcBef>
              <a:spcAft>
                <a:spcPts val="0"/>
              </a:spcAft>
              <a:buNone/>
            </a:pPr>
            <a:r>
              <a:rPr lang="en-US" dirty="0">
                <a:latin typeface="Verdana" panose="020B0604030504040204" pitchFamily="34" charset="0"/>
                <a:ea typeface="Verdana" panose="020B0604030504040204" pitchFamily="34" charset="0"/>
              </a:rPr>
              <a:t>Number of missing cells               : 0</a:t>
            </a:r>
          </a:p>
          <a:p>
            <a:pPr marL="0" marR="0" lvl="0" indent="0" algn="l" rtl="0">
              <a:spcBef>
                <a:spcPts val="0"/>
              </a:spcBef>
              <a:spcAft>
                <a:spcPts val="0"/>
              </a:spcAft>
              <a:buNone/>
            </a:pPr>
            <a:r>
              <a:rPr lang="en-US" dirty="0">
                <a:latin typeface="Verdana" panose="020B0604030504040204" pitchFamily="34" charset="0"/>
                <a:ea typeface="Verdana" panose="020B0604030504040204" pitchFamily="34" charset="0"/>
              </a:rPr>
              <a:t>number of duplicate observations : 0</a:t>
            </a:r>
            <a:endParaRPr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3BFB2165-5758-4429-8779-2AD4D87052AF}"/>
              </a:ext>
            </a:extLst>
          </p:cNvPr>
          <p:cNvPicPr>
            <a:picLocks noChangeAspect="1"/>
          </p:cNvPicPr>
          <p:nvPr/>
        </p:nvPicPr>
        <p:blipFill>
          <a:blip r:embed="rId4"/>
          <a:stretch>
            <a:fillRect/>
          </a:stretch>
        </p:blipFill>
        <p:spPr>
          <a:xfrm>
            <a:off x="221763" y="2568633"/>
            <a:ext cx="8695554" cy="42556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CCE31AD4-AEEC-412C-95CD-7C1625FAEC92}"/>
              </a:ext>
            </a:extLst>
          </p:cNvPr>
          <p:cNvPicPr>
            <a:picLocks noChangeAspect="1"/>
          </p:cNvPicPr>
          <p:nvPr/>
        </p:nvPicPr>
        <p:blipFill>
          <a:blip r:embed="rId4"/>
          <a:stretch>
            <a:fillRect/>
          </a:stretch>
        </p:blipFill>
        <p:spPr>
          <a:xfrm>
            <a:off x="140955" y="1076136"/>
            <a:ext cx="8862090" cy="5681619"/>
          </a:xfrm>
          <a:prstGeom prst="rect">
            <a:avLst/>
          </a:prstGeom>
        </p:spPr>
      </p:pic>
    </p:spTree>
    <p:extLst>
      <p:ext uri="{BB962C8B-B14F-4D97-AF65-F5344CB8AC3E}">
        <p14:creationId xmlns:p14="http://schemas.microsoft.com/office/powerpoint/2010/main" val="17358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943D-55D1-4D01-965B-B52D468F6027}"/>
              </a:ext>
            </a:extLst>
          </p:cNvPr>
          <p:cNvSpPr>
            <a:spLocks noGrp="1"/>
          </p:cNvSpPr>
          <p:nvPr>
            <p:ph type="title"/>
          </p:nvPr>
        </p:nvSpPr>
        <p:spPr>
          <a:xfrm>
            <a:off x="1" y="233082"/>
            <a:ext cx="8480612" cy="735106"/>
          </a:xfrm>
        </p:spPr>
        <p:txBody>
          <a:bodyPr/>
          <a:lstStyle/>
          <a:p>
            <a:r>
              <a:rPr lang="en-IN" sz="2400" b="1" dirty="0">
                <a:solidFill>
                  <a:schemeClr val="tx1"/>
                </a:solidFill>
              </a:rPr>
              <a:t>Histogram for Each attribute:</a:t>
            </a:r>
            <a:br>
              <a:rPr lang="en-IN" sz="1600" dirty="0">
                <a:solidFill>
                  <a:schemeClr val="tx1"/>
                </a:solidFill>
              </a:rPr>
            </a:br>
            <a:endParaRPr lang="en-IN" sz="1600" dirty="0">
              <a:solidFill>
                <a:schemeClr val="tx1"/>
              </a:solidFill>
            </a:endParaRPr>
          </a:p>
        </p:txBody>
      </p:sp>
      <p:pic>
        <p:nvPicPr>
          <p:cNvPr id="5" name="Picture 4">
            <a:extLst>
              <a:ext uri="{FF2B5EF4-FFF2-40B4-BE49-F238E27FC236}">
                <a16:creationId xmlns:a16="http://schemas.microsoft.com/office/drawing/2014/main" id="{CCC6B164-3B39-4E81-ADA3-1D1ACA7707C5}"/>
              </a:ext>
            </a:extLst>
          </p:cNvPr>
          <p:cNvPicPr>
            <a:picLocks noChangeAspect="1"/>
          </p:cNvPicPr>
          <p:nvPr/>
        </p:nvPicPr>
        <p:blipFill rotWithShape="1">
          <a:blip r:embed="rId2"/>
          <a:srcRect r="4097" b="541"/>
          <a:stretch/>
        </p:blipFill>
        <p:spPr>
          <a:xfrm>
            <a:off x="229000" y="1228165"/>
            <a:ext cx="8395047" cy="5154705"/>
          </a:xfrm>
          <a:prstGeom prst="rect">
            <a:avLst/>
          </a:prstGeom>
        </p:spPr>
      </p:pic>
      <p:pic>
        <p:nvPicPr>
          <p:cNvPr id="4" name="Google Shape;183;p1">
            <a:extLst>
              <a:ext uri="{FF2B5EF4-FFF2-40B4-BE49-F238E27FC236}">
                <a16:creationId xmlns:a16="http://schemas.microsoft.com/office/drawing/2014/main" id="{EA74AFB7-75B1-47B8-8EB9-F90AF2E69B3C}"/>
              </a:ext>
            </a:extLst>
          </p:cNvPr>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282536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F873-04BF-4E7A-894B-887D0AA72183}"/>
              </a:ext>
            </a:extLst>
          </p:cNvPr>
          <p:cNvSpPr>
            <a:spLocks noGrp="1"/>
          </p:cNvSpPr>
          <p:nvPr>
            <p:ph type="title"/>
          </p:nvPr>
        </p:nvSpPr>
        <p:spPr>
          <a:xfrm>
            <a:off x="3" y="403411"/>
            <a:ext cx="8913813" cy="1057835"/>
          </a:xfrm>
        </p:spPr>
        <p:txBody>
          <a:bodyPr/>
          <a:lstStyle/>
          <a:p>
            <a:r>
              <a:rPr lang="en-IN" sz="1600" b="1" dirty="0">
                <a:solidFill>
                  <a:schemeClr val="tx1"/>
                </a:solidFill>
              </a:rPr>
              <a:t>Count plot for profile id:</a:t>
            </a:r>
            <a:br>
              <a:rPr lang="en-IN" sz="1600" b="1" dirty="0">
                <a:solidFill>
                  <a:schemeClr val="tx1"/>
                </a:solidFill>
              </a:rPr>
            </a:br>
            <a:r>
              <a:rPr lang="en-IN" sz="1600" dirty="0">
                <a:solidFill>
                  <a:schemeClr val="tx1"/>
                </a:solidFill>
              </a:rPr>
              <a:t>Observation-</a:t>
            </a:r>
            <a:br>
              <a:rPr lang="en-IN" sz="1600" dirty="0">
                <a:solidFill>
                  <a:schemeClr val="tx1"/>
                </a:solidFill>
              </a:rPr>
            </a:br>
            <a:r>
              <a:rPr lang="en-IN" sz="1600" dirty="0">
                <a:solidFill>
                  <a:schemeClr val="tx1"/>
                </a:solidFill>
              </a:rPr>
              <a:t>* Profile id –20 has highest number of observation</a:t>
            </a:r>
            <a:br>
              <a:rPr lang="en-IN" sz="1600" dirty="0">
                <a:solidFill>
                  <a:schemeClr val="tx1"/>
                </a:solidFill>
              </a:rPr>
            </a:br>
            <a:endParaRPr lang="en-IN" sz="1600" dirty="0"/>
          </a:p>
        </p:txBody>
      </p:sp>
      <p:sp>
        <p:nvSpPr>
          <p:cNvPr id="3" name="Text Placeholder 2">
            <a:extLst>
              <a:ext uri="{FF2B5EF4-FFF2-40B4-BE49-F238E27FC236}">
                <a16:creationId xmlns:a16="http://schemas.microsoft.com/office/drawing/2014/main" id="{218D1092-8628-4F29-9D52-FFDE7B7DD2DF}"/>
              </a:ext>
            </a:extLst>
          </p:cNvPr>
          <p:cNvSpPr>
            <a:spLocks noGrp="1"/>
          </p:cNvSpPr>
          <p:nvPr>
            <p:ph type="body" idx="1"/>
          </p:nvPr>
        </p:nvSpPr>
        <p:spPr>
          <a:xfrm>
            <a:off x="367553" y="1398494"/>
            <a:ext cx="8357347" cy="5056094"/>
          </a:xfrm>
        </p:spPr>
        <p:txBody>
          <a:bodyPr/>
          <a:lstStyle/>
          <a:p>
            <a:endParaRPr lang="en-IN" dirty="0"/>
          </a:p>
        </p:txBody>
      </p:sp>
      <p:pic>
        <p:nvPicPr>
          <p:cNvPr id="5" name="Picture 4">
            <a:extLst>
              <a:ext uri="{FF2B5EF4-FFF2-40B4-BE49-F238E27FC236}">
                <a16:creationId xmlns:a16="http://schemas.microsoft.com/office/drawing/2014/main" id="{8E09C7DC-AFA4-4B36-B4F2-450CBF8CBD06}"/>
              </a:ext>
            </a:extLst>
          </p:cNvPr>
          <p:cNvPicPr>
            <a:picLocks noChangeAspect="1"/>
          </p:cNvPicPr>
          <p:nvPr/>
        </p:nvPicPr>
        <p:blipFill>
          <a:blip r:embed="rId2"/>
          <a:stretch>
            <a:fillRect/>
          </a:stretch>
        </p:blipFill>
        <p:spPr>
          <a:xfrm>
            <a:off x="220603" y="1398494"/>
            <a:ext cx="8702794" cy="5056094"/>
          </a:xfrm>
          <a:prstGeom prst="rect">
            <a:avLst/>
          </a:prstGeom>
        </p:spPr>
      </p:pic>
      <p:pic>
        <p:nvPicPr>
          <p:cNvPr id="6" name="Google Shape;183;p1">
            <a:extLst>
              <a:ext uri="{FF2B5EF4-FFF2-40B4-BE49-F238E27FC236}">
                <a16:creationId xmlns:a16="http://schemas.microsoft.com/office/drawing/2014/main" id="{E8FDD101-56DA-43EB-8E05-0754BE6D83EA}"/>
              </a:ext>
            </a:extLst>
          </p:cNvPr>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extLst>
      <p:ext uri="{BB962C8B-B14F-4D97-AF65-F5344CB8AC3E}">
        <p14:creationId xmlns:p14="http://schemas.microsoft.com/office/powerpoint/2010/main" val="21240185"/>
      </p:ext>
    </p:extLst>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1133</Words>
  <Application>Microsoft Office PowerPoint</Application>
  <PresentationFormat>On-screen Show (4:3)</PresentationFormat>
  <Paragraphs>136</Paragraphs>
  <Slides>29</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Arial</vt:lpstr>
      <vt:lpstr>Helvetica Neue</vt:lpstr>
      <vt:lpstr>Arial Rounded MT Bold</vt:lpstr>
      <vt:lpstr>Verdana</vt:lpstr>
      <vt:lpstr>Century Gothic</vt:lpstr>
      <vt:lpstr>Cambria Math</vt:lpstr>
      <vt:lpstr>Arial</vt:lpstr>
      <vt:lpstr>Calibri</vt:lpstr>
      <vt:lpstr>Noto Sans Symbols</vt:lpstr>
      <vt:lpstr>Perception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Histogram for Each attribute: </vt:lpstr>
      <vt:lpstr>Count plot for profile id: Observation- * Profile id –20 has highest number of observation </vt:lpstr>
      <vt:lpstr>Line plot of stator yoke ,stator tooth and stator winding for profile id 20:</vt:lpstr>
      <vt:lpstr>Line plot of ambient and coolant for profile id 20:</vt:lpstr>
      <vt:lpstr>Line plot of Motor Speed and torque for profile id 20:</vt:lpstr>
      <vt:lpstr>scatter plot for independent variable with dependent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for Deployment</vt:lpstr>
      <vt:lpstr>OuoOutput of final deployment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SHRADDHA SURVE</cp:lastModifiedBy>
  <cp:revision>27</cp:revision>
  <dcterms:created xsi:type="dcterms:W3CDTF">2012-08-17T07:00:49Z</dcterms:created>
  <dcterms:modified xsi:type="dcterms:W3CDTF">2022-03-27T16:06:14Z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