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8" r:id="rId22"/>
    <p:sldId id="279"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ADDHA SURVE" userId="35e17fa2cd6384dc" providerId="LiveId" clId="{27BBAF35-62BD-4B42-B4CD-597E10693DD6}"/>
    <pc:docChg chg="custSel modSld">
      <pc:chgData name="SHRADDHA SURVE" userId="35e17fa2cd6384dc" providerId="LiveId" clId="{27BBAF35-62BD-4B42-B4CD-597E10693DD6}" dt="2022-04-29T15:09:23.494" v="59" actId="27636"/>
      <pc:docMkLst>
        <pc:docMk/>
      </pc:docMkLst>
      <pc:sldChg chg="modSp mod">
        <pc:chgData name="SHRADDHA SURVE" userId="35e17fa2cd6384dc" providerId="LiveId" clId="{27BBAF35-62BD-4B42-B4CD-597E10693DD6}" dt="2022-04-29T15:03:30.106" v="2" actId="20577"/>
        <pc:sldMkLst>
          <pc:docMk/>
          <pc:sldMk cId="2972480770" sldId="256"/>
        </pc:sldMkLst>
        <pc:spChg chg="mod">
          <ac:chgData name="SHRADDHA SURVE" userId="35e17fa2cd6384dc" providerId="LiveId" clId="{27BBAF35-62BD-4B42-B4CD-597E10693DD6}" dt="2022-04-29T15:03:30.106" v="2" actId="20577"/>
          <ac:spMkLst>
            <pc:docMk/>
            <pc:sldMk cId="2972480770" sldId="256"/>
            <ac:spMk id="3" creationId="{DEF79824-96A0-44E6-9B3C-61D4D1D19240}"/>
          </ac:spMkLst>
        </pc:spChg>
      </pc:sldChg>
      <pc:sldChg chg="modSp mod">
        <pc:chgData name="SHRADDHA SURVE" userId="35e17fa2cd6384dc" providerId="LiveId" clId="{27BBAF35-62BD-4B42-B4CD-597E10693DD6}" dt="2022-04-29T15:09:23.494" v="59" actId="27636"/>
        <pc:sldMkLst>
          <pc:docMk/>
          <pc:sldMk cId="3391899389" sldId="277"/>
        </pc:sldMkLst>
        <pc:spChg chg="mod">
          <ac:chgData name="SHRADDHA SURVE" userId="35e17fa2cd6384dc" providerId="LiveId" clId="{27BBAF35-62BD-4B42-B4CD-597E10693DD6}" dt="2022-04-29T15:09:23.494" v="59" actId="27636"/>
          <ac:spMkLst>
            <pc:docMk/>
            <pc:sldMk cId="3391899389" sldId="277"/>
            <ac:spMk id="3" creationId="{AD2B5B6D-7459-4A3E-BDCC-295CA752F2A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04C77E-C2FB-4AB0-833C-1B3A4A761EFB}" type="doc">
      <dgm:prSet loTypeId="urn:microsoft.com/office/officeart/2005/8/layout/process2" loCatId="process" qsTypeId="urn:microsoft.com/office/officeart/2005/8/quickstyle/simple1" qsCatId="simple" csTypeId="urn:microsoft.com/office/officeart/2005/8/colors/colorful1" csCatId="colorful"/>
      <dgm:spPr/>
      <dgm:t>
        <a:bodyPr/>
        <a:lstStyle/>
        <a:p>
          <a:endParaRPr lang="en-US"/>
        </a:p>
      </dgm:t>
    </dgm:pt>
    <dgm:pt modelId="{B924D6B2-20DB-4D07-A146-1531A178065C}">
      <dgm:prSet/>
      <dgm:spPr/>
      <dgm:t>
        <a:bodyPr/>
        <a:lstStyle/>
        <a:p>
          <a:r>
            <a:rPr lang="en-US" i="0"/>
            <a:t>Business Problem:</a:t>
          </a:r>
          <a:endParaRPr lang="en-US"/>
        </a:p>
      </dgm:t>
    </dgm:pt>
    <dgm:pt modelId="{7360ED6E-9DA1-43E0-BFD0-9D9B73193B8E}" type="parTrans" cxnId="{EF3FC38B-2F5C-4C39-B576-1EAA91E4A2F8}">
      <dgm:prSet/>
      <dgm:spPr/>
      <dgm:t>
        <a:bodyPr/>
        <a:lstStyle/>
        <a:p>
          <a:endParaRPr lang="en-US"/>
        </a:p>
      </dgm:t>
    </dgm:pt>
    <dgm:pt modelId="{240201A1-AD1D-4318-BBCF-241C64864A57}" type="sibTrans" cxnId="{EF3FC38B-2F5C-4C39-B576-1EAA91E4A2F8}">
      <dgm:prSet/>
      <dgm:spPr/>
      <dgm:t>
        <a:bodyPr/>
        <a:lstStyle/>
        <a:p>
          <a:endParaRPr lang="en-US"/>
        </a:p>
      </dgm:t>
    </dgm:pt>
    <dgm:pt modelId="{4CA024F2-883E-4AB3-95D1-3A6133BEDE47}">
      <dgm:prSet/>
      <dgm:spPr/>
      <dgm:t>
        <a:bodyPr/>
        <a:lstStyle/>
        <a:p>
          <a:r>
            <a:rPr lang="en-US" i="0" dirty="0"/>
            <a:t>Extract Summary of any E-Book and perform sentimental analysis with an model accuracy of 75%  </a:t>
          </a:r>
          <a:endParaRPr lang="en-US" dirty="0"/>
        </a:p>
      </dgm:t>
    </dgm:pt>
    <dgm:pt modelId="{A121E150-7653-4C70-B06A-138BF952F669}" type="parTrans" cxnId="{2E64F146-7F79-409C-942F-5899E9733DD1}">
      <dgm:prSet/>
      <dgm:spPr/>
      <dgm:t>
        <a:bodyPr/>
        <a:lstStyle/>
        <a:p>
          <a:endParaRPr lang="en-US"/>
        </a:p>
      </dgm:t>
    </dgm:pt>
    <dgm:pt modelId="{2343A782-D856-4D54-9068-436866FD77AE}" type="sibTrans" cxnId="{2E64F146-7F79-409C-942F-5899E9733DD1}">
      <dgm:prSet/>
      <dgm:spPr/>
      <dgm:t>
        <a:bodyPr/>
        <a:lstStyle/>
        <a:p>
          <a:endParaRPr lang="en-US"/>
        </a:p>
      </dgm:t>
    </dgm:pt>
    <dgm:pt modelId="{C147EBBB-7D88-4ED1-9467-420FC416E2E8}">
      <dgm:prSet/>
      <dgm:spPr/>
      <dgm:t>
        <a:bodyPr/>
        <a:lstStyle/>
        <a:p>
          <a:r>
            <a:rPr lang="en-US"/>
            <a:t>Business Objective:</a:t>
          </a:r>
        </a:p>
      </dgm:t>
    </dgm:pt>
    <dgm:pt modelId="{4BBDCC15-1A8C-4CAD-AFAA-596F427071A9}" type="parTrans" cxnId="{0F224885-0701-4B3F-85AB-E0B611D3D788}">
      <dgm:prSet/>
      <dgm:spPr/>
      <dgm:t>
        <a:bodyPr/>
        <a:lstStyle/>
        <a:p>
          <a:endParaRPr lang="en-US"/>
        </a:p>
      </dgm:t>
    </dgm:pt>
    <dgm:pt modelId="{D5A002FB-E8C2-4AB6-AF03-C98AEF882C95}" type="sibTrans" cxnId="{0F224885-0701-4B3F-85AB-E0B611D3D788}">
      <dgm:prSet/>
      <dgm:spPr/>
      <dgm:t>
        <a:bodyPr/>
        <a:lstStyle/>
        <a:p>
          <a:endParaRPr lang="en-US"/>
        </a:p>
      </dgm:t>
    </dgm:pt>
    <dgm:pt modelId="{B6F13087-FBC8-40F4-93C6-62441BEF5310}">
      <dgm:prSet/>
      <dgm:spPr/>
      <dgm:t>
        <a:bodyPr/>
        <a:lstStyle/>
        <a:p>
          <a:r>
            <a:rPr lang="en-US" i="0"/>
            <a:t>To extract E-books of your choice and extract summary ,categorize summary as positive, negative or neutral. Build a NLP model to achieve the said objective with accepted accuracy of 75% and above.</a:t>
          </a:r>
          <a:endParaRPr lang="en-US"/>
        </a:p>
      </dgm:t>
    </dgm:pt>
    <dgm:pt modelId="{1FBE4454-7035-468F-B353-3CD1E8E772AA}" type="parTrans" cxnId="{D3435730-23A6-493C-8845-8805F6486256}">
      <dgm:prSet/>
      <dgm:spPr/>
      <dgm:t>
        <a:bodyPr/>
        <a:lstStyle/>
        <a:p>
          <a:endParaRPr lang="en-US"/>
        </a:p>
      </dgm:t>
    </dgm:pt>
    <dgm:pt modelId="{24C8C781-01BD-4172-9D0B-5598ECFB6920}" type="sibTrans" cxnId="{D3435730-23A6-493C-8845-8805F6486256}">
      <dgm:prSet/>
      <dgm:spPr/>
      <dgm:t>
        <a:bodyPr/>
        <a:lstStyle/>
        <a:p>
          <a:endParaRPr lang="en-US"/>
        </a:p>
      </dgm:t>
    </dgm:pt>
    <dgm:pt modelId="{F6D01AD2-C1E1-47A8-9A6B-B3075A9FB250}" type="pres">
      <dgm:prSet presAssocID="{0C04C77E-C2FB-4AB0-833C-1B3A4A761EFB}" presName="linearFlow" presStyleCnt="0">
        <dgm:presLayoutVars>
          <dgm:resizeHandles val="exact"/>
        </dgm:presLayoutVars>
      </dgm:prSet>
      <dgm:spPr/>
    </dgm:pt>
    <dgm:pt modelId="{AB38C4D1-3FAD-4700-A31F-CA60232865FF}" type="pres">
      <dgm:prSet presAssocID="{B924D6B2-20DB-4D07-A146-1531A178065C}" presName="node" presStyleLbl="node1" presStyleIdx="0" presStyleCnt="4">
        <dgm:presLayoutVars>
          <dgm:bulletEnabled val="1"/>
        </dgm:presLayoutVars>
      </dgm:prSet>
      <dgm:spPr/>
    </dgm:pt>
    <dgm:pt modelId="{F56CC1A7-5BE2-4A57-AAF0-03844196B0D6}" type="pres">
      <dgm:prSet presAssocID="{240201A1-AD1D-4318-BBCF-241C64864A57}" presName="sibTrans" presStyleLbl="sibTrans2D1" presStyleIdx="0" presStyleCnt="3"/>
      <dgm:spPr/>
    </dgm:pt>
    <dgm:pt modelId="{3DF8E05F-70D3-4A3E-8A09-B9933D94444D}" type="pres">
      <dgm:prSet presAssocID="{240201A1-AD1D-4318-BBCF-241C64864A57}" presName="connectorText" presStyleLbl="sibTrans2D1" presStyleIdx="0" presStyleCnt="3"/>
      <dgm:spPr/>
    </dgm:pt>
    <dgm:pt modelId="{F709E14F-0A13-42DE-A2BE-E28F7DC6F52E}" type="pres">
      <dgm:prSet presAssocID="{4CA024F2-883E-4AB3-95D1-3A6133BEDE47}" presName="node" presStyleLbl="node1" presStyleIdx="1" presStyleCnt="4">
        <dgm:presLayoutVars>
          <dgm:bulletEnabled val="1"/>
        </dgm:presLayoutVars>
      </dgm:prSet>
      <dgm:spPr/>
    </dgm:pt>
    <dgm:pt modelId="{C165B354-108E-4116-9B4C-D3EBE93B8A3C}" type="pres">
      <dgm:prSet presAssocID="{2343A782-D856-4D54-9068-436866FD77AE}" presName="sibTrans" presStyleLbl="sibTrans2D1" presStyleIdx="1" presStyleCnt="3"/>
      <dgm:spPr/>
    </dgm:pt>
    <dgm:pt modelId="{E998DA6B-8A6A-447E-84B1-3B0B430D7EE6}" type="pres">
      <dgm:prSet presAssocID="{2343A782-D856-4D54-9068-436866FD77AE}" presName="connectorText" presStyleLbl="sibTrans2D1" presStyleIdx="1" presStyleCnt="3"/>
      <dgm:spPr/>
    </dgm:pt>
    <dgm:pt modelId="{F4F80470-A01C-49D7-A62F-08A17838D5C6}" type="pres">
      <dgm:prSet presAssocID="{C147EBBB-7D88-4ED1-9467-420FC416E2E8}" presName="node" presStyleLbl="node1" presStyleIdx="2" presStyleCnt="4">
        <dgm:presLayoutVars>
          <dgm:bulletEnabled val="1"/>
        </dgm:presLayoutVars>
      </dgm:prSet>
      <dgm:spPr/>
    </dgm:pt>
    <dgm:pt modelId="{5D4FA9A8-4DAC-41E8-AE0E-206744C428DE}" type="pres">
      <dgm:prSet presAssocID="{D5A002FB-E8C2-4AB6-AF03-C98AEF882C95}" presName="sibTrans" presStyleLbl="sibTrans2D1" presStyleIdx="2" presStyleCnt="3"/>
      <dgm:spPr/>
    </dgm:pt>
    <dgm:pt modelId="{033FB22B-AF27-4DE6-B509-7F1B6469C32B}" type="pres">
      <dgm:prSet presAssocID="{D5A002FB-E8C2-4AB6-AF03-C98AEF882C95}" presName="connectorText" presStyleLbl="sibTrans2D1" presStyleIdx="2" presStyleCnt="3"/>
      <dgm:spPr/>
    </dgm:pt>
    <dgm:pt modelId="{ADC3DCD8-D8D7-46A1-895C-B88176B4875D}" type="pres">
      <dgm:prSet presAssocID="{B6F13087-FBC8-40F4-93C6-62441BEF5310}" presName="node" presStyleLbl="node1" presStyleIdx="3" presStyleCnt="4">
        <dgm:presLayoutVars>
          <dgm:bulletEnabled val="1"/>
        </dgm:presLayoutVars>
      </dgm:prSet>
      <dgm:spPr/>
    </dgm:pt>
  </dgm:ptLst>
  <dgm:cxnLst>
    <dgm:cxn modelId="{4914CE02-B45B-4D66-B6B4-3B10BCB859DD}" type="presOf" srcId="{240201A1-AD1D-4318-BBCF-241C64864A57}" destId="{3DF8E05F-70D3-4A3E-8A09-B9933D94444D}" srcOrd="1" destOrd="0" presId="urn:microsoft.com/office/officeart/2005/8/layout/process2"/>
    <dgm:cxn modelId="{D3435730-23A6-493C-8845-8805F6486256}" srcId="{0C04C77E-C2FB-4AB0-833C-1B3A4A761EFB}" destId="{B6F13087-FBC8-40F4-93C6-62441BEF5310}" srcOrd="3" destOrd="0" parTransId="{1FBE4454-7035-468F-B353-3CD1E8E772AA}" sibTransId="{24C8C781-01BD-4172-9D0B-5598ECFB6920}"/>
    <dgm:cxn modelId="{DCB96237-E1EF-45D1-9FE7-ECF252232A82}" type="presOf" srcId="{D5A002FB-E8C2-4AB6-AF03-C98AEF882C95}" destId="{5D4FA9A8-4DAC-41E8-AE0E-206744C428DE}" srcOrd="0" destOrd="0" presId="urn:microsoft.com/office/officeart/2005/8/layout/process2"/>
    <dgm:cxn modelId="{2E64F146-7F79-409C-942F-5899E9733DD1}" srcId="{0C04C77E-C2FB-4AB0-833C-1B3A4A761EFB}" destId="{4CA024F2-883E-4AB3-95D1-3A6133BEDE47}" srcOrd="1" destOrd="0" parTransId="{A121E150-7653-4C70-B06A-138BF952F669}" sibTransId="{2343A782-D856-4D54-9068-436866FD77AE}"/>
    <dgm:cxn modelId="{95AA104A-028E-4740-BE66-F86943C2D6AB}" type="presOf" srcId="{D5A002FB-E8C2-4AB6-AF03-C98AEF882C95}" destId="{033FB22B-AF27-4DE6-B509-7F1B6469C32B}" srcOrd="1" destOrd="0" presId="urn:microsoft.com/office/officeart/2005/8/layout/process2"/>
    <dgm:cxn modelId="{94AA8456-4ACF-44EB-8A70-7E71344373E2}" type="presOf" srcId="{0C04C77E-C2FB-4AB0-833C-1B3A4A761EFB}" destId="{F6D01AD2-C1E1-47A8-9A6B-B3075A9FB250}" srcOrd="0" destOrd="0" presId="urn:microsoft.com/office/officeart/2005/8/layout/process2"/>
    <dgm:cxn modelId="{0F224885-0701-4B3F-85AB-E0B611D3D788}" srcId="{0C04C77E-C2FB-4AB0-833C-1B3A4A761EFB}" destId="{C147EBBB-7D88-4ED1-9467-420FC416E2E8}" srcOrd="2" destOrd="0" parTransId="{4BBDCC15-1A8C-4CAD-AFAA-596F427071A9}" sibTransId="{D5A002FB-E8C2-4AB6-AF03-C98AEF882C95}"/>
    <dgm:cxn modelId="{EF3FC38B-2F5C-4C39-B576-1EAA91E4A2F8}" srcId="{0C04C77E-C2FB-4AB0-833C-1B3A4A761EFB}" destId="{B924D6B2-20DB-4D07-A146-1531A178065C}" srcOrd="0" destOrd="0" parTransId="{7360ED6E-9DA1-43E0-BFD0-9D9B73193B8E}" sibTransId="{240201A1-AD1D-4318-BBCF-241C64864A57}"/>
    <dgm:cxn modelId="{29BC7092-787C-4500-B3CF-EC22EF1D630C}" type="presOf" srcId="{4CA024F2-883E-4AB3-95D1-3A6133BEDE47}" destId="{F709E14F-0A13-42DE-A2BE-E28F7DC6F52E}" srcOrd="0" destOrd="0" presId="urn:microsoft.com/office/officeart/2005/8/layout/process2"/>
    <dgm:cxn modelId="{13CD3EA2-E68B-4274-BC26-33D02F68C9ED}" type="presOf" srcId="{B6F13087-FBC8-40F4-93C6-62441BEF5310}" destId="{ADC3DCD8-D8D7-46A1-895C-B88176B4875D}" srcOrd="0" destOrd="0" presId="urn:microsoft.com/office/officeart/2005/8/layout/process2"/>
    <dgm:cxn modelId="{BCEE0CA7-DAF1-4986-83E0-B567CE4E0E41}" type="presOf" srcId="{2343A782-D856-4D54-9068-436866FD77AE}" destId="{C165B354-108E-4116-9B4C-D3EBE93B8A3C}" srcOrd="0" destOrd="0" presId="urn:microsoft.com/office/officeart/2005/8/layout/process2"/>
    <dgm:cxn modelId="{915963E1-25FA-4EF7-ADC2-17433F11BEF7}" type="presOf" srcId="{B924D6B2-20DB-4D07-A146-1531A178065C}" destId="{AB38C4D1-3FAD-4700-A31F-CA60232865FF}" srcOrd="0" destOrd="0" presId="urn:microsoft.com/office/officeart/2005/8/layout/process2"/>
    <dgm:cxn modelId="{10FB5FE4-D20F-4E7F-9823-9AD0CAE15924}" type="presOf" srcId="{C147EBBB-7D88-4ED1-9467-420FC416E2E8}" destId="{F4F80470-A01C-49D7-A62F-08A17838D5C6}" srcOrd="0" destOrd="0" presId="urn:microsoft.com/office/officeart/2005/8/layout/process2"/>
    <dgm:cxn modelId="{AEAA5CEC-56D0-43C1-88C2-EA3D10CE4A18}" type="presOf" srcId="{2343A782-D856-4D54-9068-436866FD77AE}" destId="{E998DA6B-8A6A-447E-84B1-3B0B430D7EE6}" srcOrd="1" destOrd="0" presId="urn:microsoft.com/office/officeart/2005/8/layout/process2"/>
    <dgm:cxn modelId="{617E64ED-0AFF-4341-ADB7-BECD33A41CA7}" type="presOf" srcId="{240201A1-AD1D-4318-BBCF-241C64864A57}" destId="{F56CC1A7-5BE2-4A57-AAF0-03844196B0D6}" srcOrd="0" destOrd="0" presId="urn:microsoft.com/office/officeart/2005/8/layout/process2"/>
    <dgm:cxn modelId="{D8FF7C6B-6DA2-48A4-8D85-276CFC06BC8F}" type="presParOf" srcId="{F6D01AD2-C1E1-47A8-9A6B-B3075A9FB250}" destId="{AB38C4D1-3FAD-4700-A31F-CA60232865FF}" srcOrd="0" destOrd="0" presId="urn:microsoft.com/office/officeart/2005/8/layout/process2"/>
    <dgm:cxn modelId="{2D2A858C-4599-4B49-8391-334E44B1BAD9}" type="presParOf" srcId="{F6D01AD2-C1E1-47A8-9A6B-B3075A9FB250}" destId="{F56CC1A7-5BE2-4A57-AAF0-03844196B0D6}" srcOrd="1" destOrd="0" presId="urn:microsoft.com/office/officeart/2005/8/layout/process2"/>
    <dgm:cxn modelId="{F824F02F-14C3-41A6-81AF-8E8095C795D9}" type="presParOf" srcId="{F56CC1A7-5BE2-4A57-AAF0-03844196B0D6}" destId="{3DF8E05F-70D3-4A3E-8A09-B9933D94444D}" srcOrd="0" destOrd="0" presId="urn:microsoft.com/office/officeart/2005/8/layout/process2"/>
    <dgm:cxn modelId="{519ACFA4-697C-4EC8-A03C-47F5BFB8FD80}" type="presParOf" srcId="{F6D01AD2-C1E1-47A8-9A6B-B3075A9FB250}" destId="{F709E14F-0A13-42DE-A2BE-E28F7DC6F52E}" srcOrd="2" destOrd="0" presId="urn:microsoft.com/office/officeart/2005/8/layout/process2"/>
    <dgm:cxn modelId="{D5BDF515-131B-46E8-948B-D60AEC29236E}" type="presParOf" srcId="{F6D01AD2-C1E1-47A8-9A6B-B3075A9FB250}" destId="{C165B354-108E-4116-9B4C-D3EBE93B8A3C}" srcOrd="3" destOrd="0" presId="urn:microsoft.com/office/officeart/2005/8/layout/process2"/>
    <dgm:cxn modelId="{3C3E2292-B321-4A56-A1B5-60092D594C8C}" type="presParOf" srcId="{C165B354-108E-4116-9B4C-D3EBE93B8A3C}" destId="{E998DA6B-8A6A-447E-84B1-3B0B430D7EE6}" srcOrd="0" destOrd="0" presId="urn:microsoft.com/office/officeart/2005/8/layout/process2"/>
    <dgm:cxn modelId="{A88220D5-5B64-4CF4-B5B8-1C68849AB1ED}" type="presParOf" srcId="{F6D01AD2-C1E1-47A8-9A6B-B3075A9FB250}" destId="{F4F80470-A01C-49D7-A62F-08A17838D5C6}" srcOrd="4" destOrd="0" presId="urn:microsoft.com/office/officeart/2005/8/layout/process2"/>
    <dgm:cxn modelId="{28172CC9-62EA-48EE-9B21-DAFE30045C1E}" type="presParOf" srcId="{F6D01AD2-C1E1-47A8-9A6B-B3075A9FB250}" destId="{5D4FA9A8-4DAC-41E8-AE0E-206744C428DE}" srcOrd="5" destOrd="0" presId="urn:microsoft.com/office/officeart/2005/8/layout/process2"/>
    <dgm:cxn modelId="{4C4FCCE6-3276-4D2E-B067-57D3159F62C1}" type="presParOf" srcId="{5D4FA9A8-4DAC-41E8-AE0E-206744C428DE}" destId="{033FB22B-AF27-4DE6-B509-7F1B6469C32B}" srcOrd="0" destOrd="0" presId="urn:microsoft.com/office/officeart/2005/8/layout/process2"/>
    <dgm:cxn modelId="{154E7500-F61A-4F88-8DA5-FC18FF7CB197}" type="presParOf" srcId="{F6D01AD2-C1E1-47A8-9A6B-B3075A9FB250}" destId="{ADC3DCD8-D8D7-46A1-895C-B88176B4875D}"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38C4D1-3FAD-4700-A31F-CA60232865FF}">
      <dsp:nvSpPr>
        <dsp:cNvPr id="0" name=""/>
        <dsp:cNvSpPr/>
      </dsp:nvSpPr>
      <dsp:spPr>
        <a:xfrm>
          <a:off x="3548998" y="1684"/>
          <a:ext cx="2506377" cy="626594"/>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i="0" kern="1200"/>
            <a:t>Business Problem:</a:t>
          </a:r>
          <a:endParaRPr lang="en-US" sz="900" kern="1200"/>
        </a:p>
      </dsp:txBody>
      <dsp:txXfrm>
        <a:off x="3567350" y="20036"/>
        <a:ext cx="2469673" cy="589890"/>
      </dsp:txXfrm>
    </dsp:sp>
    <dsp:sp modelId="{F56CC1A7-5BE2-4A57-AAF0-03844196B0D6}">
      <dsp:nvSpPr>
        <dsp:cNvPr id="0" name=""/>
        <dsp:cNvSpPr/>
      </dsp:nvSpPr>
      <dsp:spPr>
        <a:xfrm rot="5400000">
          <a:off x="4684701" y="643943"/>
          <a:ext cx="234972" cy="28196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4717597" y="667440"/>
        <a:ext cx="169181" cy="164480"/>
      </dsp:txXfrm>
    </dsp:sp>
    <dsp:sp modelId="{F709E14F-0A13-42DE-A2BE-E28F7DC6F52E}">
      <dsp:nvSpPr>
        <dsp:cNvPr id="0" name=""/>
        <dsp:cNvSpPr/>
      </dsp:nvSpPr>
      <dsp:spPr>
        <a:xfrm>
          <a:off x="3548998" y="941575"/>
          <a:ext cx="2506377" cy="626594"/>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i="0" kern="1200" dirty="0"/>
            <a:t>Extract Summary of any E-Book and perform sentimental analysis with an model accuracy of 75%  </a:t>
          </a:r>
          <a:endParaRPr lang="en-US" sz="900" kern="1200" dirty="0"/>
        </a:p>
      </dsp:txBody>
      <dsp:txXfrm>
        <a:off x="3567350" y="959927"/>
        <a:ext cx="2469673" cy="589890"/>
      </dsp:txXfrm>
    </dsp:sp>
    <dsp:sp modelId="{C165B354-108E-4116-9B4C-D3EBE93B8A3C}">
      <dsp:nvSpPr>
        <dsp:cNvPr id="0" name=""/>
        <dsp:cNvSpPr/>
      </dsp:nvSpPr>
      <dsp:spPr>
        <a:xfrm rot="5400000">
          <a:off x="4684701" y="1583835"/>
          <a:ext cx="234972" cy="281967"/>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4717597" y="1607332"/>
        <a:ext cx="169181" cy="164480"/>
      </dsp:txXfrm>
    </dsp:sp>
    <dsp:sp modelId="{F4F80470-A01C-49D7-A62F-08A17838D5C6}">
      <dsp:nvSpPr>
        <dsp:cNvPr id="0" name=""/>
        <dsp:cNvSpPr/>
      </dsp:nvSpPr>
      <dsp:spPr>
        <a:xfrm>
          <a:off x="3548998" y="1881467"/>
          <a:ext cx="2506377" cy="626594"/>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Business Objective:</a:t>
          </a:r>
        </a:p>
      </dsp:txBody>
      <dsp:txXfrm>
        <a:off x="3567350" y="1899819"/>
        <a:ext cx="2469673" cy="589890"/>
      </dsp:txXfrm>
    </dsp:sp>
    <dsp:sp modelId="{5D4FA9A8-4DAC-41E8-AE0E-206744C428DE}">
      <dsp:nvSpPr>
        <dsp:cNvPr id="0" name=""/>
        <dsp:cNvSpPr/>
      </dsp:nvSpPr>
      <dsp:spPr>
        <a:xfrm rot="5400000">
          <a:off x="4684701" y="2523726"/>
          <a:ext cx="234972" cy="28196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4717597" y="2547223"/>
        <a:ext cx="169181" cy="164480"/>
      </dsp:txXfrm>
    </dsp:sp>
    <dsp:sp modelId="{ADC3DCD8-D8D7-46A1-895C-B88176B4875D}">
      <dsp:nvSpPr>
        <dsp:cNvPr id="0" name=""/>
        <dsp:cNvSpPr/>
      </dsp:nvSpPr>
      <dsp:spPr>
        <a:xfrm>
          <a:off x="3548998" y="2821359"/>
          <a:ext cx="2506377" cy="626594"/>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i="0" kern="1200"/>
            <a:t>To extract E-books of your choice and extract summary ,categorize summary as positive, negative or neutral. Build a NLP model to achieve the said objective with accepted accuracy of 75% and above.</a:t>
          </a:r>
          <a:endParaRPr lang="en-US" sz="900" kern="1200"/>
        </a:p>
      </dsp:txBody>
      <dsp:txXfrm>
        <a:off x="3567350" y="2839711"/>
        <a:ext cx="2469673" cy="589890"/>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2CE35D-574A-4081-9B40-EF7AAA6D2058}" type="datetimeFigureOut">
              <a:rPr lang="en-IN" smtClean="0"/>
              <a:t>29-04-2022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6C0D0BB3-CF33-402A-A3FF-139462A46869}"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6446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2CE35D-574A-4081-9B40-EF7AAA6D2058}"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0D0BB3-CF33-402A-A3FF-139462A46869}"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7801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2CE35D-574A-4081-9B40-EF7AAA6D2058}"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0D0BB3-CF33-402A-A3FF-139462A46869}"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8112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2CE35D-574A-4081-9B40-EF7AAA6D2058}"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0D0BB3-CF33-402A-A3FF-139462A46869}"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9331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CE35D-574A-4081-9B40-EF7AAA6D2058}"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0D0BB3-CF33-402A-A3FF-139462A46869}"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9543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2CE35D-574A-4081-9B40-EF7AAA6D2058}" type="datetimeFigureOut">
              <a:rPr lang="en-IN" smtClean="0"/>
              <a:t>29-04-2022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0D0BB3-CF33-402A-A3FF-139462A46869}"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7903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2CE35D-574A-4081-9B40-EF7AAA6D2058}" type="datetimeFigureOut">
              <a:rPr lang="en-IN" smtClean="0"/>
              <a:t>29-04-2022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0D0BB3-CF33-402A-A3FF-139462A46869}"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8756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2CE35D-574A-4081-9B40-EF7AAA6D2058}" type="datetimeFigureOut">
              <a:rPr lang="en-IN" smtClean="0"/>
              <a:t>29-04-2022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0D0BB3-CF33-402A-A3FF-139462A46869}"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266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CE35D-574A-4081-9B40-EF7AAA6D2058}" type="datetimeFigureOut">
              <a:rPr lang="en-IN" smtClean="0"/>
              <a:t>29-04-2022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0D0BB3-CF33-402A-A3FF-139462A46869}" type="slidenum">
              <a:rPr lang="en-IN" smtClean="0"/>
              <a:t>‹#›</a:t>
            </a:fld>
            <a:endParaRPr lang="en-IN"/>
          </a:p>
        </p:txBody>
      </p:sp>
    </p:spTree>
    <p:extLst>
      <p:ext uri="{BB962C8B-B14F-4D97-AF65-F5344CB8AC3E}">
        <p14:creationId xmlns:p14="http://schemas.microsoft.com/office/powerpoint/2010/main" val="1954507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CE35D-574A-4081-9B40-EF7AAA6D2058}" type="datetimeFigureOut">
              <a:rPr lang="en-IN" smtClean="0"/>
              <a:t>29-04-2022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0D0BB3-CF33-402A-A3FF-139462A46869}"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5385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F2CE35D-574A-4081-9B40-EF7AAA6D2058}" type="datetimeFigureOut">
              <a:rPr lang="en-IN" smtClean="0"/>
              <a:t>29-04-2022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6C0D0BB3-CF33-402A-A3FF-139462A46869}"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1316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F2CE35D-574A-4081-9B40-EF7AAA6D2058}" type="datetimeFigureOut">
              <a:rPr lang="en-IN" smtClean="0"/>
              <a:t>29-04-2022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C0D0BB3-CF33-402A-A3FF-139462A46869}"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1605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oodreads.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5" name="Straight Connector 74">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9" name="Rectangle 78">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C4172D8-4130-4DB1-8154-2FCD3A49B492}"/>
              </a:ext>
            </a:extLst>
          </p:cNvPr>
          <p:cNvSpPr>
            <a:spLocks noGrp="1"/>
          </p:cNvSpPr>
          <p:nvPr>
            <p:ph type="ctrTitle"/>
          </p:nvPr>
        </p:nvSpPr>
        <p:spPr>
          <a:xfrm>
            <a:off x="860612" y="1138228"/>
            <a:ext cx="3793685" cy="3858767"/>
          </a:xfrm>
        </p:spPr>
        <p:txBody>
          <a:bodyPr vert="horz" lIns="91440" tIns="45720" rIns="91440" bIns="45720" rtlCol="0" anchor="ctr">
            <a:normAutofit/>
          </a:bodyPr>
          <a:lstStyle/>
          <a:p>
            <a:pPr lvl="0"/>
            <a:r>
              <a:rPr lang="en-US" sz="3600" b="0" i="0" kern="1200" cap="all">
                <a:solidFill>
                  <a:schemeClr val="tx1"/>
                </a:solidFill>
                <a:effectLst/>
                <a:latin typeface="+mj-lt"/>
                <a:ea typeface="+mj-ea"/>
                <a:cs typeface="+mj-cs"/>
              </a:rPr>
              <a:t>Sentiment analysis of Book Summaries using NLP</a:t>
            </a:r>
            <a:br>
              <a:rPr lang="en-US" sz="3600" b="0" i="0" kern="1200" cap="all">
                <a:solidFill>
                  <a:schemeClr val="tx1"/>
                </a:solidFill>
                <a:effectLst/>
                <a:latin typeface="+mj-lt"/>
                <a:ea typeface="+mj-ea"/>
                <a:cs typeface="+mj-cs"/>
              </a:rPr>
            </a:br>
            <a:r>
              <a:rPr lang="en-US" sz="3600" b="0" i="0" u="none" strike="noStrike" kern="1200" cap="all">
                <a:solidFill>
                  <a:schemeClr val="tx1"/>
                </a:solidFill>
                <a:effectLst/>
                <a:highlight>
                  <a:srgbClr val="FFFF00"/>
                </a:highlight>
                <a:latin typeface="+mj-lt"/>
                <a:ea typeface="+mj-ea"/>
                <a:cs typeface="+mj-cs"/>
                <a:sym typeface="Verdana"/>
              </a:rPr>
              <a:t>Grou</a:t>
            </a:r>
            <a:r>
              <a:rPr lang="en-US" sz="3600" b="0" i="0" kern="1200" cap="all">
                <a:solidFill>
                  <a:schemeClr val="tx1"/>
                </a:solidFill>
                <a:effectLst/>
                <a:highlight>
                  <a:srgbClr val="FFFF00"/>
                </a:highlight>
                <a:latin typeface="+mj-lt"/>
                <a:ea typeface="+mj-ea"/>
                <a:cs typeface="+mj-cs"/>
                <a:sym typeface="Verdana"/>
              </a:rPr>
              <a:t>p 5</a:t>
            </a:r>
            <a:br>
              <a:rPr lang="en-US" sz="3600" b="0" i="0" kern="1200" cap="all">
                <a:solidFill>
                  <a:schemeClr val="tx1"/>
                </a:solidFill>
                <a:effectLst/>
                <a:highlight>
                  <a:srgbClr val="FFFF00"/>
                </a:highlight>
                <a:latin typeface="+mj-lt"/>
                <a:ea typeface="+mj-ea"/>
                <a:cs typeface="+mj-cs"/>
                <a:sym typeface="Verdana"/>
              </a:rPr>
            </a:br>
            <a:endParaRPr lang="en-US" sz="3600" b="0" i="0" kern="1200" cap="all">
              <a:solidFill>
                <a:schemeClr val="tx1"/>
              </a:solidFill>
              <a:effectLst/>
              <a:latin typeface="+mj-lt"/>
              <a:ea typeface="+mj-ea"/>
              <a:cs typeface="+mj-cs"/>
            </a:endParaRPr>
          </a:p>
        </p:txBody>
      </p:sp>
      <p:grpSp>
        <p:nvGrpSpPr>
          <p:cNvPr id="83" name="Group 82">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84" name="Rectangle 83">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7" name="Rectangle 86">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EF79824-96A0-44E6-9B3C-61D4D1D19240}"/>
              </a:ext>
            </a:extLst>
          </p:cNvPr>
          <p:cNvSpPr>
            <a:spLocks noGrp="1"/>
          </p:cNvSpPr>
          <p:nvPr>
            <p:ph type="subTitle" idx="1"/>
          </p:nvPr>
        </p:nvSpPr>
        <p:spPr>
          <a:xfrm>
            <a:off x="5584483" y="1138228"/>
            <a:ext cx="5440680" cy="3858768"/>
          </a:xfrm>
        </p:spPr>
        <p:txBody>
          <a:bodyPr vert="horz" lIns="91440" tIns="45720" rIns="91440" bIns="45720" rtlCol="0" anchor="ctr">
            <a:normAutofit/>
          </a:bodyPr>
          <a:lstStyle/>
          <a:p>
            <a:pPr marR="0" lvl="0">
              <a:spcBef>
                <a:spcPts val="0"/>
              </a:spcBef>
              <a:spcAft>
                <a:spcPts val="0"/>
              </a:spcAft>
            </a:pPr>
            <a:r>
              <a:rPr lang="en-US" b="1" i="0" u="none" strike="noStrike" cap="none" dirty="0">
                <a:solidFill>
                  <a:srgbClr val="000000"/>
                </a:solidFill>
                <a:sym typeface="Verdana"/>
              </a:rPr>
              <a:t>Team members :</a:t>
            </a:r>
          </a:p>
          <a:p>
            <a:pPr marL="342900" marR="0" lvl="0" indent="-228600">
              <a:spcBef>
                <a:spcPts val="0"/>
              </a:spcBef>
              <a:spcAft>
                <a:spcPts val="0"/>
              </a:spcAft>
              <a:buFont typeface="Arial" panose="020B0604020202020204" pitchFamily="34" charset="0"/>
              <a:buChar char="•"/>
            </a:pPr>
            <a:r>
              <a:rPr lang="en-US" b="1" dirty="0">
                <a:solidFill>
                  <a:srgbClr val="000000"/>
                </a:solidFill>
                <a:sym typeface="Verdana"/>
              </a:rPr>
              <a:t>Shraddha </a:t>
            </a:r>
            <a:r>
              <a:rPr lang="en-US" b="1" dirty="0" err="1">
                <a:solidFill>
                  <a:srgbClr val="000000"/>
                </a:solidFill>
                <a:sym typeface="Verdana"/>
              </a:rPr>
              <a:t>Surve</a:t>
            </a:r>
            <a:endParaRPr lang="en-US" b="1" dirty="0">
              <a:solidFill>
                <a:srgbClr val="000000"/>
              </a:solidFill>
              <a:sym typeface="Verdana"/>
            </a:endParaRPr>
          </a:p>
          <a:p>
            <a:pPr marL="342900" indent="-228600">
              <a:spcBef>
                <a:spcPts val="0"/>
              </a:spcBef>
              <a:buFont typeface="Arial" panose="020B0604020202020204" pitchFamily="34" charset="0"/>
              <a:buChar char="•"/>
            </a:pPr>
            <a:r>
              <a:rPr lang="en-US" b="1" dirty="0" err="1">
                <a:solidFill>
                  <a:srgbClr val="000000"/>
                </a:solidFill>
                <a:sym typeface="Verdana"/>
              </a:rPr>
              <a:t>Bhuvaneshwaran</a:t>
            </a:r>
            <a:r>
              <a:rPr lang="en-US" b="1" dirty="0">
                <a:solidFill>
                  <a:srgbClr val="000000"/>
                </a:solidFill>
                <a:sym typeface="Verdana"/>
              </a:rPr>
              <a:t> G</a:t>
            </a:r>
          </a:p>
          <a:p>
            <a:pPr marL="342900" marR="0" lvl="0" indent="-228600">
              <a:spcBef>
                <a:spcPts val="0"/>
              </a:spcBef>
              <a:spcAft>
                <a:spcPts val="0"/>
              </a:spcAft>
              <a:buFont typeface="Arial" panose="020B0604020202020204" pitchFamily="34" charset="0"/>
              <a:buChar char="•"/>
            </a:pPr>
            <a:r>
              <a:rPr lang="en-US" b="1" dirty="0">
                <a:solidFill>
                  <a:srgbClr val="000000"/>
                </a:solidFill>
                <a:sym typeface="Verdana"/>
              </a:rPr>
              <a:t>Shreyas K </a:t>
            </a:r>
            <a:r>
              <a:rPr lang="en-US" b="1" dirty="0" err="1">
                <a:solidFill>
                  <a:srgbClr val="000000"/>
                </a:solidFill>
                <a:sym typeface="Verdana"/>
              </a:rPr>
              <a:t>chudi</a:t>
            </a:r>
            <a:endParaRPr lang="en-US" b="1" dirty="0">
              <a:solidFill>
                <a:srgbClr val="000000"/>
              </a:solidFill>
              <a:sym typeface="Verdana"/>
            </a:endParaRPr>
          </a:p>
          <a:p>
            <a:pPr marL="342900" marR="0" lvl="0" indent="-228600">
              <a:spcBef>
                <a:spcPts val="0"/>
              </a:spcBef>
              <a:spcAft>
                <a:spcPts val="0"/>
              </a:spcAft>
              <a:buFont typeface="Arial" panose="020B0604020202020204" pitchFamily="34" charset="0"/>
              <a:buChar char="•"/>
            </a:pPr>
            <a:r>
              <a:rPr lang="en-US" b="1" dirty="0">
                <a:solidFill>
                  <a:srgbClr val="000000"/>
                </a:solidFill>
                <a:sym typeface="Verdana"/>
              </a:rPr>
              <a:t>Kunal </a:t>
            </a:r>
            <a:r>
              <a:rPr lang="en-US" b="1" dirty="0" err="1">
                <a:solidFill>
                  <a:srgbClr val="000000"/>
                </a:solidFill>
                <a:sym typeface="Verdana"/>
              </a:rPr>
              <a:t>Shelke</a:t>
            </a:r>
            <a:endParaRPr lang="en-US" b="1" dirty="0">
              <a:solidFill>
                <a:srgbClr val="000000"/>
              </a:solidFill>
              <a:sym typeface="Verdana"/>
            </a:endParaRPr>
          </a:p>
          <a:p>
            <a:pPr marL="342900" marR="0" lvl="0" indent="-228600">
              <a:spcBef>
                <a:spcPts val="0"/>
              </a:spcBef>
              <a:spcAft>
                <a:spcPts val="0"/>
              </a:spcAft>
              <a:buFont typeface="Arial" panose="020B0604020202020204" pitchFamily="34" charset="0"/>
              <a:buChar char="•"/>
            </a:pPr>
            <a:r>
              <a:rPr lang="en-US" b="1" dirty="0">
                <a:solidFill>
                  <a:srgbClr val="000000"/>
                </a:solidFill>
                <a:sym typeface="Verdana"/>
              </a:rPr>
              <a:t>Poonam Yadav</a:t>
            </a:r>
          </a:p>
          <a:p>
            <a:pPr marL="342900" marR="0" lvl="0" indent="-228600">
              <a:spcBef>
                <a:spcPts val="0"/>
              </a:spcBef>
              <a:spcAft>
                <a:spcPts val="0"/>
              </a:spcAft>
              <a:buFont typeface="Arial" panose="020B0604020202020204" pitchFamily="34" charset="0"/>
              <a:buChar char="•"/>
            </a:pPr>
            <a:endParaRPr lang="en-US" b="1" dirty="0">
              <a:solidFill>
                <a:srgbClr val="000000"/>
              </a:solidFill>
              <a:sym typeface="Verdana"/>
            </a:endParaRPr>
          </a:p>
          <a:p>
            <a:pPr indent="-228600">
              <a:buFont typeface="Arial" panose="020B0604020202020204" pitchFamily="34" charset="0"/>
              <a:buChar char="•"/>
            </a:pPr>
            <a:r>
              <a:rPr lang="en-US" b="1" dirty="0">
                <a:solidFill>
                  <a:srgbClr val="000000"/>
                </a:solidFill>
              </a:rPr>
              <a:t>Mentors: Karthik /</a:t>
            </a:r>
            <a:r>
              <a:rPr lang="en-US" b="1" dirty="0" err="1">
                <a:solidFill>
                  <a:srgbClr val="000000"/>
                </a:solidFill>
              </a:rPr>
              <a:t>dhanya</a:t>
            </a:r>
            <a:endParaRPr lang="en-US" b="1" dirty="0">
              <a:solidFill>
                <a:srgbClr val="000000"/>
              </a:solidFill>
            </a:endParaRPr>
          </a:p>
        </p:txBody>
      </p:sp>
      <p:pic>
        <p:nvPicPr>
          <p:cNvPr id="89" name="Picture 88">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1" name="Straight Connector 90">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122" name="Picture 2">
            <a:extLst>
              <a:ext uri="{FF2B5EF4-FFF2-40B4-BE49-F238E27FC236}">
                <a16:creationId xmlns:a16="http://schemas.microsoft.com/office/drawing/2014/main" id="{BFBFEA1A-1091-4BE7-9F45-251382FBB3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5345" y="95253"/>
            <a:ext cx="1458079" cy="504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480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F5AF31-AC12-4F29-ACA3-5F7FE3408121}"/>
              </a:ext>
            </a:extLst>
          </p:cNvPr>
          <p:cNvSpPr>
            <a:spLocks noGrp="1"/>
          </p:cNvSpPr>
          <p:nvPr>
            <p:ph type="title"/>
          </p:nvPr>
        </p:nvSpPr>
        <p:spPr>
          <a:xfrm>
            <a:off x="844476" y="1600199"/>
            <a:ext cx="3539266" cy="4297680"/>
          </a:xfrm>
        </p:spPr>
        <p:txBody>
          <a:bodyPr anchor="ctr">
            <a:normAutofit/>
          </a:bodyPr>
          <a:lstStyle/>
          <a:p>
            <a:r>
              <a:rPr lang="en-IN" dirty="0">
                <a:latin typeface="Arial Rounded MT Bold" panose="020F0704030504030204" pitchFamily="34" charset="0"/>
              </a:rPr>
              <a:t>EDA</a:t>
            </a:r>
          </a:p>
        </p:txBody>
      </p:sp>
      <p:cxnSp>
        <p:nvCxnSpPr>
          <p:cNvPr id="11" name="Straight Connector 10">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8B8626D-971B-44BA-8E73-2F070491B5BD}"/>
              </a:ext>
            </a:extLst>
          </p:cNvPr>
          <p:cNvSpPr>
            <a:spLocks noGrp="1"/>
          </p:cNvSpPr>
          <p:nvPr>
            <p:ph idx="1"/>
          </p:nvPr>
        </p:nvSpPr>
        <p:spPr>
          <a:xfrm>
            <a:off x="4924851" y="1600199"/>
            <a:ext cx="6130003" cy="4297680"/>
          </a:xfrm>
        </p:spPr>
        <p:txBody>
          <a:bodyPr anchor="ctr">
            <a:normAutofit/>
          </a:bodyPr>
          <a:lstStyle/>
          <a:p>
            <a:r>
              <a:rPr lang="en-IN" b="1" i="0" dirty="0">
                <a:effectLst/>
                <a:latin typeface="Helvetica Neue"/>
              </a:rPr>
              <a:t>Step 4: Stop words removal</a:t>
            </a:r>
          </a:p>
          <a:p>
            <a:pPr marL="0" indent="0">
              <a:buNone/>
            </a:pPr>
            <a:r>
              <a:rPr lang="en-US" i="0" dirty="0">
                <a:effectLst/>
                <a:latin typeface="arial" panose="020B0604020202020204" pitchFamily="34" charset="0"/>
              </a:rPr>
              <a:t>Stop words are a set of commonly used words in a language. Examples of stop words in English are “a”, “the”, “is”, “are” and etc. Stop words are commonly used in Text Mining and Natural Language Processing (NLP) to eliminate words that are so commonly used that they carry very little useful information.</a:t>
            </a:r>
            <a:endParaRPr lang="en-IN" i="0">
              <a:effectLst/>
              <a:latin typeface="Helvetica Neue"/>
            </a:endParaRPr>
          </a:p>
          <a:p>
            <a:pPr marL="0" indent="0">
              <a:buNone/>
            </a:pPr>
            <a:endParaRPr lang="en-IN" dirty="0"/>
          </a:p>
        </p:txBody>
      </p:sp>
      <p:pic>
        <p:nvPicPr>
          <p:cNvPr id="4" name="Picture 2">
            <a:extLst>
              <a:ext uri="{FF2B5EF4-FFF2-40B4-BE49-F238E27FC236}">
                <a16:creationId xmlns:a16="http://schemas.microsoft.com/office/drawing/2014/main" id="{F39C5D66-45F8-4579-B412-68A7DA5ABB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5345" y="95253"/>
            <a:ext cx="1458079" cy="504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547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1AF5AF31-AC12-4F29-ACA3-5F7FE3408121}"/>
              </a:ext>
            </a:extLst>
          </p:cNvPr>
          <p:cNvSpPr>
            <a:spLocks noGrp="1"/>
          </p:cNvSpPr>
          <p:nvPr>
            <p:ph type="title"/>
          </p:nvPr>
        </p:nvSpPr>
        <p:spPr>
          <a:xfrm>
            <a:off x="1451580" y="804520"/>
            <a:ext cx="3530157" cy="1049235"/>
          </a:xfrm>
        </p:spPr>
        <p:txBody>
          <a:bodyPr>
            <a:normAutofit/>
          </a:bodyPr>
          <a:lstStyle/>
          <a:p>
            <a:r>
              <a:rPr lang="en-IN" dirty="0">
                <a:latin typeface="Arial Rounded MT Bold" panose="020F0704030504030204" pitchFamily="34" charset="0"/>
              </a:rPr>
              <a:t>EDA</a:t>
            </a:r>
          </a:p>
        </p:txBody>
      </p:sp>
      <p:sp>
        <p:nvSpPr>
          <p:cNvPr id="15" name="Rectangle 14">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F8B8626D-971B-44BA-8E73-2F070491B5BD}"/>
              </a:ext>
            </a:extLst>
          </p:cNvPr>
          <p:cNvSpPr>
            <a:spLocks noGrp="1"/>
          </p:cNvSpPr>
          <p:nvPr>
            <p:ph idx="1"/>
          </p:nvPr>
        </p:nvSpPr>
        <p:spPr>
          <a:xfrm>
            <a:off x="1451581" y="2015732"/>
            <a:ext cx="3526523" cy="3450613"/>
          </a:xfrm>
        </p:spPr>
        <p:txBody>
          <a:bodyPr>
            <a:normAutofit/>
          </a:bodyPr>
          <a:lstStyle/>
          <a:p>
            <a:pPr>
              <a:lnSpc>
                <a:spcPct val="110000"/>
              </a:lnSpc>
            </a:pPr>
            <a:r>
              <a:rPr lang="en-IN" sz="1400" b="1" i="0">
                <a:effectLst/>
                <a:latin typeface="Helvetica Neue"/>
              </a:rPr>
              <a:t>Step 5: Obtaining the stem words</a:t>
            </a:r>
          </a:p>
          <a:p>
            <a:pPr>
              <a:lnSpc>
                <a:spcPct val="110000"/>
              </a:lnSpc>
            </a:pPr>
            <a:r>
              <a:rPr lang="en-US" sz="1400" b="0" i="0">
                <a:effectLst/>
                <a:latin typeface="Helvetica Neue"/>
              </a:rPr>
              <a:t>A stem is a part of a word responsible for its lexical meaning. The two popular techniques of obtaining the root/stem words are Stemming and Lemmatization.</a:t>
            </a:r>
          </a:p>
          <a:p>
            <a:pPr>
              <a:lnSpc>
                <a:spcPct val="110000"/>
              </a:lnSpc>
            </a:pPr>
            <a:r>
              <a:rPr lang="en-US" sz="1400" b="0" i="0">
                <a:effectLst/>
                <a:latin typeface="Helvetica Neue"/>
              </a:rPr>
              <a:t>The key difference is Stemming often gives some meaningless root words as it simply chops off some characters in the end. Lemmatization gives meaningful root words, however, it requires POS tags of the words.</a:t>
            </a:r>
          </a:p>
          <a:p>
            <a:pPr marL="0" indent="0">
              <a:lnSpc>
                <a:spcPct val="110000"/>
              </a:lnSpc>
              <a:buNone/>
            </a:pPr>
            <a:endParaRPr lang="en-IN" sz="1400" b="1" i="0">
              <a:effectLst/>
              <a:latin typeface="Helvetica Neue"/>
            </a:endParaRPr>
          </a:p>
        </p:txBody>
      </p:sp>
      <p:grpSp>
        <p:nvGrpSpPr>
          <p:cNvPr id="17" name="Group 16">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8" name="Rectangle 17">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43808EA-B7C7-4AD4-B0FE-C2D5D4D77C14}"/>
              </a:ext>
            </a:extLst>
          </p:cNvPr>
          <p:cNvPicPr>
            <a:picLocks noChangeAspect="1"/>
          </p:cNvPicPr>
          <p:nvPr/>
        </p:nvPicPr>
        <p:blipFill>
          <a:blip r:embed="rId2"/>
          <a:stretch>
            <a:fillRect/>
          </a:stretch>
        </p:blipFill>
        <p:spPr>
          <a:xfrm>
            <a:off x="6093926" y="1819814"/>
            <a:ext cx="4821551" cy="2459233"/>
          </a:xfrm>
          <a:prstGeom prst="rect">
            <a:avLst/>
          </a:prstGeom>
        </p:spPr>
      </p:pic>
      <p:pic>
        <p:nvPicPr>
          <p:cNvPr id="23" name="Picture 22">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6" name="Picture 2">
            <a:extLst>
              <a:ext uri="{FF2B5EF4-FFF2-40B4-BE49-F238E27FC236}">
                <a16:creationId xmlns:a16="http://schemas.microsoft.com/office/drawing/2014/main" id="{F2FFA1A3-2876-4289-8BBD-D82454B159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5345" y="95253"/>
            <a:ext cx="1458079" cy="504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837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DF4C1F-BF04-4AF2-94D9-AD2A1FBD3C97}"/>
              </a:ext>
            </a:extLst>
          </p:cNvPr>
          <p:cNvSpPr>
            <a:spLocks noGrp="1"/>
          </p:cNvSpPr>
          <p:nvPr>
            <p:ph type="title"/>
          </p:nvPr>
        </p:nvSpPr>
        <p:spPr>
          <a:xfrm>
            <a:off x="844476" y="1600199"/>
            <a:ext cx="3539266" cy="4297680"/>
          </a:xfrm>
        </p:spPr>
        <p:txBody>
          <a:bodyPr anchor="ctr">
            <a:normAutofit/>
          </a:bodyPr>
          <a:lstStyle/>
          <a:p>
            <a:r>
              <a:rPr lang="en-IN" b="1" i="0" err="1">
                <a:effectLst/>
                <a:latin typeface="Arial Rounded MT Bold" panose="020F0704030504030204" pitchFamily="34" charset="0"/>
              </a:rPr>
              <a:t>Wordcloud</a:t>
            </a:r>
            <a:br>
              <a:rPr lang="en-IN" b="1" i="0">
                <a:effectLst/>
                <a:latin typeface="Helvetica Neue"/>
              </a:rPr>
            </a:br>
            <a:endParaRPr lang="en-IN" dirty="0"/>
          </a:p>
        </p:txBody>
      </p:sp>
      <p:cxnSp>
        <p:nvCxnSpPr>
          <p:cNvPr id="11" name="Straight Connector 10">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01D3F5B-08B9-4F50-AF23-0EEF286ECAD9}"/>
              </a:ext>
            </a:extLst>
          </p:cNvPr>
          <p:cNvSpPr>
            <a:spLocks noGrp="1"/>
          </p:cNvSpPr>
          <p:nvPr>
            <p:ph idx="1"/>
          </p:nvPr>
        </p:nvSpPr>
        <p:spPr>
          <a:xfrm>
            <a:off x="4924851" y="1600199"/>
            <a:ext cx="6130003" cy="4297680"/>
          </a:xfrm>
        </p:spPr>
        <p:txBody>
          <a:bodyPr anchor="ctr">
            <a:normAutofit/>
          </a:bodyPr>
          <a:lstStyle/>
          <a:p>
            <a:r>
              <a:rPr lang="en-US" b="0" i="0">
                <a:effectLst/>
                <a:latin typeface="Helvetica Neue"/>
              </a:rPr>
              <a:t>A word cloud (also known as a tag cloud) is a visual representation of words. Cloud creators are used to highlight popular words and phrases based on frequency and relevance</a:t>
            </a:r>
            <a:endParaRPr lang="en-IN" dirty="0"/>
          </a:p>
        </p:txBody>
      </p:sp>
      <p:pic>
        <p:nvPicPr>
          <p:cNvPr id="4" name="Picture 2">
            <a:extLst>
              <a:ext uri="{FF2B5EF4-FFF2-40B4-BE49-F238E27FC236}">
                <a16:creationId xmlns:a16="http://schemas.microsoft.com/office/drawing/2014/main" id="{7BB00F12-A309-4689-892B-C2D8650E67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5345" y="95253"/>
            <a:ext cx="1458079" cy="504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513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052" name="Rectangle 7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53" name="Picture 7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54" name="Straight Connector 7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055" name="Straight Connector 7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56" name="Rectangle 78">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80">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A0AAFE2-D04A-40F8-9A84-CA06AEBF6266}"/>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100"/>
              <a:t>Wordcloud for whole summary</a:t>
            </a:r>
          </a:p>
        </p:txBody>
      </p:sp>
      <p:cxnSp>
        <p:nvCxnSpPr>
          <p:cNvPr id="2058" name="Straight Connector 82">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059" name="Group 84">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86" name="Rectangle 85">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60" name="Rectangle 86">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61" name="Rectangle 88">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DE8436AD-11E0-4F21-9F9F-1BF38CA012C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618374" y="1455141"/>
            <a:ext cx="6282919" cy="318858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90">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3" name="Straight Connector 92">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Picture 2">
            <a:extLst>
              <a:ext uri="{FF2B5EF4-FFF2-40B4-BE49-F238E27FC236}">
                <a16:creationId xmlns:a16="http://schemas.microsoft.com/office/drawing/2014/main" id="{684CBDF6-8DAC-4DB9-B28F-BE36A28995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5345" y="95253"/>
            <a:ext cx="1458079" cy="504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837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5" name="Straight Connector 7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9" name="Rectangle 78">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B6FF5C0F-AA09-40E7-8BB8-6CCB7D7427BC}"/>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100"/>
              <a:t>Wordcloud for positive words in summary</a:t>
            </a:r>
          </a:p>
        </p:txBody>
      </p:sp>
      <p:cxnSp>
        <p:nvCxnSpPr>
          <p:cNvPr id="83" name="Straight Connector 82">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85" name="Group 84">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86" name="Rectangle 85">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9" name="Rectangle 88">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BBC14BF5-E01A-4812-9FBA-0B472E0A44D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273549" y="1116345"/>
            <a:ext cx="4972568" cy="3866172"/>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90">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3" name="Straight Connector 92">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Picture 2">
            <a:extLst>
              <a:ext uri="{FF2B5EF4-FFF2-40B4-BE49-F238E27FC236}">
                <a16:creationId xmlns:a16="http://schemas.microsoft.com/office/drawing/2014/main" id="{82E27621-7A56-430D-A9FA-4B97244981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5345" y="95253"/>
            <a:ext cx="1458079" cy="504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707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5" name="Straight Connector 7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9" name="Rectangle 78">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5D76215-7338-4820-809D-2807F0346E8E}"/>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800"/>
              <a:t>Wordcloud for Negative words in summary</a:t>
            </a:r>
          </a:p>
        </p:txBody>
      </p:sp>
      <p:cxnSp>
        <p:nvCxnSpPr>
          <p:cNvPr id="83" name="Straight Connector 82">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85" name="Group 84">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86" name="Rectangle 85">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9" name="Rectangle 88">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06290458-9F06-4A9E-BD70-9B42CE9EA4E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273549" y="1116345"/>
            <a:ext cx="4972568" cy="3866172"/>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90">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3" name="Straight Connector 92">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Picture 2">
            <a:extLst>
              <a:ext uri="{FF2B5EF4-FFF2-40B4-BE49-F238E27FC236}">
                <a16:creationId xmlns:a16="http://schemas.microsoft.com/office/drawing/2014/main" id="{850C1519-AFD3-4950-9C7F-7FAA46529E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5345" y="95253"/>
            <a:ext cx="1458079" cy="504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2004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D76215-7338-4820-809D-2807F0346E8E}"/>
              </a:ext>
            </a:extLst>
          </p:cNvPr>
          <p:cNvSpPr>
            <a:spLocks noGrp="1"/>
          </p:cNvSpPr>
          <p:nvPr>
            <p:ph type="title"/>
          </p:nvPr>
        </p:nvSpPr>
        <p:spPr>
          <a:xfrm>
            <a:off x="844476" y="1600199"/>
            <a:ext cx="3539266" cy="4297680"/>
          </a:xfrm>
        </p:spPr>
        <p:txBody>
          <a:bodyPr anchor="ctr">
            <a:normAutofit/>
          </a:bodyPr>
          <a:lstStyle/>
          <a:p>
            <a:r>
              <a:rPr lang="en-IN" dirty="0">
                <a:latin typeface="Arial Rounded MT Bold" panose="020F0704030504030204" pitchFamily="34" charset="0"/>
              </a:rPr>
              <a:t>Model Building (</a:t>
            </a:r>
            <a:r>
              <a:rPr lang="en-IN" dirty="0" err="1">
                <a:latin typeface="Arial Rounded MT Bold" panose="020F0704030504030204" pitchFamily="34" charset="0"/>
              </a:rPr>
              <a:t>Textblob</a:t>
            </a:r>
            <a:r>
              <a:rPr lang="en-IN" dirty="0">
                <a:latin typeface="Arial Rounded MT Bold" panose="020F0704030504030204" pitchFamily="34" charset="0"/>
              </a:rPr>
              <a:t>)</a:t>
            </a:r>
          </a:p>
        </p:txBody>
      </p:sp>
      <p:cxnSp>
        <p:nvCxnSpPr>
          <p:cNvPr id="17" name="Straight Connector 11">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5D7A7E0-B162-498E-A74B-D0B68F33D545}"/>
              </a:ext>
            </a:extLst>
          </p:cNvPr>
          <p:cNvSpPr>
            <a:spLocks noGrp="1"/>
          </p:cNvSpPr>
          <p:nvPr>
            <p:ph idx="1"/>
          </p:nvPr>
        </p:nvSpPr>
        <p:spPr>
          <a:xfrm>
            <a:off x="4924851" y="1600199"/>
            <a:ext cx="6130003" cy="4297680"/>
          </a:xfrm>
        </p:spPr>
        <p:txBody>
          <a:bodyPr anchor="ctr">
            <a:normAutofit/>
          </a:bodyPr>
          <a:lstStyle/>
          <a:p>
            <a:pPr marL="0" indent="0">
              <a:lnSpc>
                <a:spcPct val="110000"/>
              </a:lnSpc>
              <a:buNone/>
            </a:pPr>
            <a:r>
              <a:rPr lang="en-US" sz="1600" b="1" i="0" dirty="0">
                <a:effectLst/>
                <a:latin typeface="Helvetica Neue"/>
              </a:rPr>
              <a:t>1) Sentiment Analysis using </a:t>
            </a:r>
            <a:r>
              <a:rPr lang="en-US" sz="1600" b="1" i="0" dirty="0" err="1">
                <a:effectLst/>
                <a:latin typeface="Helvetica Neue"/>
              </a:rPr>
              <a:t>TextBlob</a:t>
            </a:r>
            <a:r>
              <a:rPr lang="en-US" sz="1600" b="1" i="0" dirty="0">
                <a:effectLst/>
                <a:latin typeface="Helvetica Neue"/>
              </a:rPr>
              <a:t>:</a:t>
            </a:r>
          </a:p>
          <a:p>
            <a:pPr>
              <a:lnSpc>
                <a:spcPct val="110000"/>
              </a:lnSpc>
            </a:pPr>
            <a:r>
              <a:rPr lang="en-US" sz="1600" b="0" i="0" dirty="0" err="1">
                <a:effectLst/>
                <a:latin typeface="Helvetica Neue"/>
              </a:rPr>
              <a:t>TextBlob</a:t>
            </a:r>
            <a:r>
              <a:rPr lang="en-US" sz="1600" b="0" i="0" dirty="0">
                <a:effectLst/>
                <a:latin typeface="Helvetica Neue"/>
              </a:rPr>
              <a:t> is a Python library for processing textual data. It provides a consistent API for diving into common natural language processing (NLP) tasks such as part-of-speech tagging, noun phrase extraction, sentiment analysis, and more.</a:t>
            </a:r>
          </a:p>
          <a:p>
            <a:pPr>
              <a:lnSpc>
                <a:spcPct val="110000"/>
              </a:lnSpc>
            </a:pPr>
            <a:r>
              <a:rPr lang="en-US" sz="1600" b="0" i="0" dirty="0">
                <a:effectLst/>
                <a:latin typeface="Helvetica Neue"/>
              </a:rPr>
              <a:t>The two measures that are used to analyze the sentiment are:</a:t>
            </a:r>
          </a:p>
          <a:p>
            <a:pPr>
              <a:lnSpc>
                <a:spcPct val="110000"/>
              </a:lnSpc>
            </a:pPr>
            <a:r>
              <a:rPr lang="en-US" sz="1600" b="0" i="0" dirty="0">
                <a:effectLst/>
                <a:latin typeface="Helvetica Neue"/>
              </a:rPr>
              <a:t>Polarity – talks about how positive or negative the opinion is Subjectivity – talks about how subjective the opinion is </a:t>
            </a:r>
            <a:r>
              <a:rPr lang="en-US" sz="1600" b="0" i="0" dirty="0" err="1">
                <a:effectLst/>
                <a:latin typeface="Helvetica Neue"/>
              </a:rPr>
              <a:t>TextBlob</a:t>
            </a:r>
            <a:r>
              <a:rPr lang="en-US" sz="1600" b="0" i="0" dirty="0">
                <a:effectLst/>
                <a:latin typeface="Helvetica Neue"/>
              </a:rPr>
              <a:t>(text).sentiment gives us the Polarity, Subjectivity values. Polarity ranges from -1 to 1 (1 is more positive, 0 is neutral, -1 is more negative) Subjectivity ranges from 0 to 1(0 being very objective and 1 being very subjective)</a:t>
            </a:r>
          </a:p>
          <a:p>
            <a:pPr>
              <a:lnSpc>
                <a:spcPct val="110000"/>
              </a:lnSpc>
            </a:pPr>
            <a:endParaRPr lang="en-IN" sz="1600" dirty="0"/>
          </a:p>
        </p:txBody>
      </p:sp>
      <p:pic>
        <p:nvPicPr>
          <p:cNvPr id="5" name="Picture 2">
            <a:extLst>
              <a:ext uri="{FF2B5EF4-FFF2-40B4-BE49-F238E27FC236}">
                <a16:creationId xmlns:a16="http://schemas.microsoft.com/office/drawing/2014/main" id="{986C9E0B-7AF5-4B7E-8732-D26A67D703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5345" y="95253"/>
            <a:ext cx="1458079" cy="504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237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8" name="Picture 37">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0" name="Straight Connector 39">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4" name="Rectangle 43">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8613460-74A1-4507-9DC8-9DC09FD1F943}"/>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Output of TextBlob</a:t>
            </a:r>
          </a:p>
        </p:txBody>
      </p:sp>
      <p:cxnSp>
        <p:nvCxnSpPr>
          <p:cNvPr id="48" name="Straight Connector 47">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50" name="Group 49">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51" name="Rectangle 50">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4" name="Rectangle 53">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AE9F32C-E187-4FCE-B8C3-58886D199ED4}"/>
              </a:ext>
            </a:extLst>
          </p:cNvPr>
          <p:cNvPicPr>
            <a:picLocks noGrp="1" noChangeAspect="1"/>
          </p:cNvPicPr>
          <p:nvPr>
            <p:ph idx="1"/>
          </p:nvPr>
        </p:nvPicPr>
        <p:blipFill>
          <a:blip r:embed="rId3"/>
          <a:stretch>
            <a:fillRect/>
          </a:stretch>
        </p:blipFill>
        <p:spPr>
          <a:xfrm>
            <a:off x="4618374" y="2004895"/>
            <a:ext cx="6282919" cy="2089071"/>
          </a:xfrm>
          <a:prstGeom prst="rect">
            <a:avLst/>
          </a:prstGeom>
        </p:spPr>
      </p:pic>
      <p:pic>
        <p:nvPicPr>
          <p:cNvPr id="56" name="Picture 55">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8" name="Straight Connector 57">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6" name="Picture 2" descr="Logo&#10;&#10;Description automatically generated">
            <a:extLst>
              <a:ext uri="{FF2B5EF4-FFF2-40B4-BE49-F238E27FC236}">
                <a16:creationId xmlns:a16="http://schemas.microsoft.com/office/drawing/2014/main" id="{6B278722-43E9-4D8E-9F39-69C12DD883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5345" y="95253"/>
            <a:ext cx="1458079" cy="504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340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DE77CD-6EF6-4174-946A-655033CA253D}"/>
              </a:ext>
            </a:extLst>
          </p:cNvPr>
          <p:cNvSpPr>
            <a:spLocks noGrp="1"/>
          </p:cNvSpPr>
          <p:nvPr>
            <p:ph type="title"/>
          </p:nvPr>
        </p:nvSpPr>
        <p:spPr>
          <a:xfrm>
            <a:off x="844476" y="1600199"/>
            <a:ext cx="3539266" cy="4297680"/>
          </a:xfrm>
        </p:spPr>
        <p:txBody>
          <a:bodyPr anchor="ctr">
            <a:normAutofit/>
          </a:bodyPr>
          <a:lstStyle/>
          <a:p>
            <a:r>
              <a:rPr lang="en-IN" dirty="0">
                <a:latin typeface="Arial Rounded MT Bold" panose="020F0704030504030204" pitchFamily="34" charset="0"/>
              </a:rPr>
              <a:t>Model Building (VADER)</a:t>
            </a:r>
          </a:p>
        </p:txBody>
      </p:sp>
      <p:cxnSp>
        <p:nvCxnSpPr>
          <p:cNvPr id="11" name="Straight Connector 10">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D2B5B6D-7459-4A3E-BDCC-295CA752F2A1}"/>
              </a:ext>
            </a:extLst>
          </p:cNvPr>
          <p:cNvSpPr>
            <a:spLocks noGrp="1"/>
          </p:cNvSpPr>
          <p:nvPr>
            <p:ph idx="1"/>
          </p:nvPr>
        </p:nvSpPr>
        <p:spPr>
          <a:xfrm>
            <a:off x="4924851" y="1461247"/>
            <a:ext cx="6130003" cy="4436632"/>
          </a:xfrm>
        </p:spPr>
        <p:txBody>
          <a:bodyPr anchor="ctr">
            <a:normAutofit/>
          </a:bodyPr>
          <a:lstStyle/>
          <a:p>
            <a:pPr marL="0" indent="0">
              <a:lnSpc>
                <a:spcPct val="110000"/>
              </a:lnSpc>
              <a:buNone/>
            </a:pPr>
            <a:r>
              <a:rPr lang="en-US" sz="1700" b="1" i="0" dirty="0">
                <a:effectLst/>
                <a:latin typeface="arial" panose="020B0604020202020204" pitchFamily="34" charset="0"/>
              </a:rPr>
              <a:t>2)Sentiment analysis using VADER</a:t>
            </a:r>
          </a:p>
          <a:p>
            <a:pPr>
              <a:lnSpc>
                <a:spcPct val="110000"/>
              </a:lnSpc>
            </a:pPr>
            <a:r>
              <a:rPr lang="en-US" sz="1700" b="0" i="0" dirty="0">
                <a:effectLst/>
                <a:latin typeface="arial" panose="020B0604020202020204" pitchFamily="34" charset="0"/>
              </a:rPr>
              <a:t>VADER Sentiment Analysis. VADER (Valence Aware Dictionary and Sentiment Reasoner) is </a:t>
            </a:r>
            <a:r>
              <a:rPr lang="en-US" sz="1700" b="1" i="0" dirty="0">
                <a:effectLst/>
                <a:latin typeface="arial" panose="020B0604020202020204" pitchFamily="34" charset="0"/>
              </a:rPr>
              <a:t>a lexicon and rule-based sentiment analysis tool that is specifically attuned to sentiments expressed in social media, and works well on texts from other domains</a:t>
            </a:r>
          </a:p>
          <a:p>
            <a:pPr>
              <a:lnSpc>
                <a:spcPct val="110000"/>
              </a:lnSpc>
            </a:pPr>
            <a:r>
              <a:rPr lang="en-US" sz="1700" b="1" i="1" dirty="0">
                <a:effectLst/>
                <a:latin typeface="Helvetica Neue"/>
              </a:rPr>
              <a:t>The sum of pos, neg, neu intensities give 1. Compound ranges from -1 to 1 and is the metric used to draw the overall sentiment.</a:t>
            </a:r>
          </a:p>
          <a:p>
            <a:pPr>
              <a:lnSpc>
                <a:spcPct val="110000"/>
              </a:lnSpc>
            </a:pPr>
            <a:r>
              <a:rPr lang="en-US" sz="1700" b="1" i="1" dirty="0">
                <a:effectLst/>
                <a:latin typeface="Helvetica Neue"/>
              </a:rPr>
              <a:t>positive if compound &gt;= 0.5</a:t>
            </a:r>
          </a:p>
          <a:p>
            <a:pPr>
              <a:lnSpc>
                <a:spcPct val="110000"/>
              </a:lnSpc>
            </a:pPr>
            <a:r>
              <a:rPr lang="en-US" sz="1700" b="1" i="1" dirty="0">
                <a:effectLst/>
                <a:latin typeface="Helvetica Neue"/>
              </a:rPr>
              <a:t>neutral if -0.5 &lt; compound &lt; 0.5</a:t>
            </a:r>
          </a:p>
          <a:p>
            <a:pPr>
              <a:lnSpc>
                <a:spcPct val="110000"/>
              </a:lnSpc>
            </a:pPr>
            <a:r>
              <a:rPr lang="en-US" sz="1700" b="1" i="1" dirty="0">
                <a:effectLst/>
                <a:latin typeface="Helvetica Neue"/>
              </a:rPr>
              <a:t>negative if -0.5 &gt;= compound</a:t>
            </a:r>
          </a:p>
          <a:p>
            <a:pPr>
              <a:lnSpc>
                <a:spcPct val="110000"/>
              </a:lnSpc>
            </a:pPr>
            <a:endParaRPr lang="en-IN" sz="1700" dirty="0"/>
          </a:p>
        </p:txBody>
      </p:sp>
      <p:pic>
        <p:nvPicPr>
          <p:cNvPr id="4" name="Picture 2">
            <a:extLst>
              <a:ext uri="{FF2B5EF4-FFF2-40B4-BE49-F238E27FC236}">
                <a16:creationId xmlns:a16="http://schemas.microsoft.com/office/drawing/2014/main" id="{649B85F3-BEA6-400C-A7E0-622BC4A57C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5345" y="95253"/>
            <a:ext cx="1458079" cy="504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121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4" name="Rectangle 1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5" name="Picture 1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6" name="Straight Connector 1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1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8" name="Rectangle 18">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0">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6B979BF-805E-4898-B8F6-E5303D85A652}"/>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Output of VADER </a:t>
            </a:r>
          </a:p>
        </p:txBody>
      </p:sp>
      <p:cxnSp>
        <p:nvCxnSpPr>
          <p:cNvPr id="40" name="Straight Connector 22">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41" name="Group 24">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6" name="Rectangle 25">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26">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3" name="Rectangle 28">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DB3F2D6-DF03-41E0-9594-6FA4AD75C8F4}"/>
              </a:ext>
            </a:extLst>
          </p:cNvPr>
          <p:cNvPicPr>
            <a:picLocks noGrp="1" noChangeAspect="1"/>
          </p:cNvPicPr>
          <p:nvPr>
            <p:ph idx="1"/>
          </p:nvPr>
        </p:nvPicPr>
        <p:blipFill>
          <a:blip r:embed="rId3"/>
          <a:stretch>
            <a:fillRect/>
          </a:stretch>
        </p:blipFill>
        <p:spPr>
          <a:xfrm>
            <a:off x="4618374" y="1612213"/>
            <a:ext cx="6282919" cy="2874435"/>
          </a:xfrm>
          <a:prstGeom prst="rect">
            <a:avLst/>
          </a:prstGeom>
        </p:spPr>
      </p:pic>
      <p:pic>
        <p:nvPicPr>
          <p:cNvPr id="44" name="Picture 30">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6" name="Picture 2">
            <a:extLst>
              <a:ext uri="{FF2B5EF4-FFF2-40B4-BE49-F238E27FC236}">
                <a16:creationId xmlns:a16="http://schemas.microsoft.com/office/drawing/2014/main" id="{1936011C-E085-4929-9DC3-33F795D772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5345" y="95253"/>
            <a:ext cx="1458079" cy="504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894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B63D0829-B307-4325-87DC-997A17531F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5345" y="95253"/>
            <a:ext cx="1458079" cy="50482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EFD175B6-AF8B-416E-A225-94936FF42BEC}"/>
              </a:ext>
            </a:extLst>
          </p:cNvPr>
          <p:cNvSpPr>
            <a:spLocks noGrp="1"/>
          </p:cNvSpPr>
          <p:nvPr>
            <p:ph type="title"/>
          </p:nvPr>
        </p:nvSpPr>
        <p:spPr/>
        <p:txBody>
          <a:bodyPr/>
          <a:lstStyle/>
          <a:p>
            <a:pPr algn="ctr"/>
            <a:r>
              <a:rPr lang="en-IN" dirty="0"/>
              <a:t>Business problem and business objective</a:t>
            </a:r>
          </a:p>
        </p:txBody>
      </p:sp>
      <p:graphicFrame>
        <p:nvGraphicFramePr>
          <p:cNvPr id="26" name="Content Placeholder 2">
            <a:extLst>
              <a:ext uri="{FF2B5EF4-FFF2-40B4-BE49-F238E27FC236}">
                <a16:creationId xmlns:a16="http://schemas.microsoft.com/office/drawing/2014/main" id="{CF9041CC-D365-0798-5592-452126FA4CD2}"/>
              </a:ext>
            </a:extLst>
          </p:cNvPr>
          <p:cNvGraphicFramePr>
            <a:graphicFrameLocks noGrp="1"/>
          </p:cNvGraphicFramePr>
          <p:nvPr>
            <p:ph idx="1"/>
            <p:extLst>
              <p:ext uri="{D42A27DB-BD31-4B8C-83A1-F6EECF244321}">
                <p14:modId xmlns:p14="http://schemas.microsoft.com/office/powerpoint/2010/main" val="1127296191"/>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58276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E77CD-6EF6-4174-946A-655033CA253D}"/>
              </a:ext>
            </a:extLst>
          </p:cNvPr>
          <p:cNvSpPr>
            <a:spLocks noGrp="1"/>
          </p:cNvSpPr>
          <p:nvPr>
            <p:ph type="title"/>
          </p:nvPr>
        </p:nvSpPr>
        <p:spPr/>
        <p:txBody>
          <a:bodyPr/>
          <a:lstStyle/>
          <a:p>
            <a:r>
              <a:rPr lang="en-IN" dirty="0"/>
              <a:t>Model </a:t>
            </a:r>
            <a:r>
              <a:rPr lang="en-IN" dirty="0" err="1"/>
              <a:t>DePLoyment</a:t>
            </a:r>
            <a:endParaRPr lang="en-IN" dirty="0"/>
          </a:p>
        </p:txBody>
      </p:sp>
      <p:sp>
        <p:nvSpPr>
          <p:cNvPr id="3" name="Content Placeholder 2">
            <a:extLst>
              <a:ext uri="{FF2B5EF4-FFF2-40B4-BE49-F238E27FC236}">
                <a16:creationId xmlns:a16="http://schemas.microsoft.com/office/drawing/2014/main" id="{AD2B5B6D-7459-4A3E-BDCC-295CA752F2A1}"/>
              </a:ext>
            </a:extLst>
          </p:cNvPr>
          <p:cNvSpPr>
            <a:spLocks noGrp="1"/>
          </p:cNvSpPr>
          <p:nvPr>
            <p:ph idx="1"/>
          </p:nvPr>
        </p:nvSpPr>
        <p:spPr>
          <a:xfrm>
            <a:off x="1451579" y="2015732"/>
            <a:ext cx="9603275" cy="969515"/>
          </a:xfrm>
        </p:spPr>
        <p:txBody>
          <a:bodyPr>
            <a:normAutofit fontScale="70000" lnSpcReduction="20000"/>
          </a:bodyPr>
          <a:lstStyle/>
          <a:p>
            <a:r>
              <a:rPr lang="en-IN" sz="3200" dirty="0"/>
              <a:t>We have used </a:t>
            </a:r>
            <a:r>
              <a:rPr lang="en-IN" sz="3200" dirty="0" err="1"/>
              <a:t>streamlit</a:t>
            </a:r>
            <a:r>
              <a:rPr lang="en-IN" sz="3200" dirty="0"/>
              <a:t> for model deployment</a:t>
            </a:r>
          </a:p>
          <a:p>
            <a:r>
              <a:rPr lang="en-IN" sz="3200" dirty="0"/>
              <a:t>We have </a:t>
            </a:r>
            <a:r>
              <a:rPr lang="en-IN" sz="3200" dirty="0" err="1"/>
              <a:t>choosen</a:t>
            </a:r>
            <a:r>
              <a:rPr lang="en-IN" sz="3200" dirty="0"/>
              <a:t> VADER model for deployment part</a:t>
            </a:r>
          </a:p>
        </p:txBody>
      </p:sp>
      <p:pic>
        <p:nvPicPr>
          <p:cNvPr id="4" name="Picture 2">
            <a:extLst>
              <a:ext uri="{FF2B5EF4-FFF2-40B4-BE49-F238E27FC236}">
                <a16:creationId xmlns:a16="http://schemas.microsoft.com/office/drawing/2014/main" id="{649B85F3-BEA6-400C-A7E0-622BC4A57C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5345" y="95253"/>
            <a:ext cx="1458079" cy="504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899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4" name="Rectangle 1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5" name="Picture 1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6" name="Straight Connector 1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1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8" name="Rectangle 18">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0">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6B979BF-805E-4898-B8F6-E5303D85A652}"/>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dirty="0"/>
              <a:t>Output </a:t>
            </a:r>
          </a:p>
        </p:txBody>
      </p:sp>
      <p:cxnSp>
        <p:nvCxnSpPr>
          <p:cNvPr id="40" name="Straight Connector 22">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41" name="Group 24">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6" name="Rectangle 25">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26">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3" name="Rectangle 28">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30">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6" name="Picture 2">
            <a:extLst>
              <a:ext uri="{FF2B5EF4-FFF2-40B4-BE49-F238E27FC236}">
                <a16:creationId xmlns:a16="http://schemas.microsoft.com/office/drawing/2014/main" id="{1936011C-E085-4929-9DC3-33F795D772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5345" y="95253"/>
            <a:ext cx="1458079" cy="50482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CC9A6C7-709B-4C45-9358-B2BD722F9272}"/>
              </a:ext>
            </a:extLst>
          </p:cNvPr>
          <p:cNvPicPr>
            <a:picLocks noChangeAspect="1"/>
          </p:cNvPicPr>
          <p:nvPr/>
        </p:nvPicPr>
        <p:blipFill>
          <a:blip r:embed="rId4"/>
          <a:stretch>
            <a:fillRect/>
          </a:stretch>
        </p:blipFill>
        <p:spPr>
          <a:xfrm>
            <a:off x="4446495" y="968187"/>
            <a:ext cx="6651811" cy="4114802"/>
          </a:xfrm>
          <a:prstGeom prst="rect">
            <a:avLst/>
          </a:prstGeom>
        </p:spPr>
      </p:pic>
    </p:spTree>
    <p:extLst>
      <p:ext uri="{BB962C8B-B14F-4D97-AF65-F5344CB8AC3E}">
        <p14:creationId xmlns:p14="http://schemas.microsoft.com/office/powerpoint/2010/main" val="701970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4" name="Rectangle 1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5" name="Picture 1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6" name="Straight Connector 1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1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8" name="Rectangle 18">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0">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6B979BF-805E-4898-B8F6-E5303D85A652}"/>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dirty="0"/>
              <a:t>Output </a:t>
            </a:r>
          </a:p>
        </p:txBody>
      </p:sp>
      <p:cxnSp>
        <p:nvCxnSpPr>
          <p:cNvPr id="40" name="Straight Connector 22">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41" name="Group 24">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6" name="Rectangle 25">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26">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3" name="Rectangle 28">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30">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6" name="Picture 2">
            <a:extLst>
              <a:ext uri="{FF2B5EF4-FFF2-40B4-BE49-F238E27FC236}">
                <a16:creationId xmlns:a16="http://schemas.microsoft.com/office/drawing/2014/main" id="{1936011C-E085-4929-9DC3-33F795D772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5345" y="95253"/>
            <a:ext cx="1458079" cy="5048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122DADF-C61D-450E-9FD6-F35083052BE1}"/>
              </a:ext>
            </a:extLst>
          </p:cNvPr>
          <p:cNvPicPr>
            <a:picLocks noChangeAspect="1"/>
          </p:cNvPicPr>
          <p:nvPr/>
        </p:nvPicPr>
        <p:blipFill>
          <a:blip r:embed="rId4"/>
          <a:stretch>
            <a:fillRect/>
          </a:stretch>
        </p:blipFill>
        <p:spPr>
          <a:xfrm>
            <a:off x="4491318" y="914400"/>
            <a:ext cx="6595954" cy="4195482"/>
          </a:xfrm>
          <a:prstGeom prst="rect">
            <a:avLst/>
          </a:prstGeom>
        </p:spPr>
      </p:pic>
    </p:spTree>
    <p:extLst>
      <p:ext uri="{BB962C8B-B14F-4D97-AF65-F5344CB8AC3E}">
        <p14:creationId xmlns:p14="http://schemas.microsoft.com/office/powerpoint/2010/main" val="171448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0EA31-5811-4324-983F-6FD93E3A8792}"/>
              </a:ext>
            </a:extLst>
          </p:cNvPr>
          <p:cNvSpPr>
            <a:spLocks noGrp="1"/>
          </p:cNvSpPr>
          <p:nvPr>
            <p:ph type="title"/>
          </p:nvPr>
        </p:nvSpPr>
        <p:spPr/>
        <p:txBody>
          <a:bodyPr/>
          <a:lstStyle/>
          <a:p>
            <a:pPr algn="ctr"/>
            <a:r>
              <a:rPr lang="en-IN" dirty="0"/>
              <a:t>Challenges</a:t>
            </a:r>
          </a:p>
        </p:txBody>
      </p:sp>
      <p:sp>
        <p:nvSpPr>
          <p:cNvPr id="3" name="Content Placeholder 2">
            <a:extLst>
              <a:ext uri="{FF2B5EF4-FFF2-40B4-BE49-F238E27FC236}">
                <a16:creationId xmlns:a16="http://schemas.microsoft.com/office/drawing/2014/main" id="{3CB4E730-91E3-4D53-BAE7-C39D21352591}"/>
              </a:ext>
            </a:extLst>
          </p:cNvPr>
          <p:cNvSpPr>
            <a:spLocks noGrp="1"/>
          </p:cNvSpPr>
          <p:nvPr>
            <p:ph idx="1"/>
          </p:nvPr>
        </p:nvSpPr>
        <p:spPr/>
        <p:txBody>
          <a:bodyPr>
            <a:normAutofit/>
          </a:bodyPr>
          <a:lstStyle/>
          <a:p>
            <a:r>
              <a:rPr lang="en-IN" sz="3200" dirty="0"/>
              <a:t>We were facing difficulty while deploying VADER model but after searching on internet we found the solution</a:t>
            </a:r>
          </a:p>
        </p:txBody>
      </p:sp>
    </p:spTree>
    <p:extLst>
      <p:ext uri="{BB962C8B-B14F-4D97-AF65-F5344CB8AC3E}">
        <p14:creationId xmlns:p14="http://schemas.microsoft.com/office/powerpoint/2010/main" val="2813019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03369-C6CF-4711-9B37-B4EFEEF949A2}"/>
              </a:ext>
            </a:extLst>
          </p:cNvPr>
          <p:cNvSpPr>
            <a:spLocks noGrp="1"/>
          </p:cNvSpPr>
          <p:nvPr>
            <p:ph type="title"/>
          </p:nvPr>
        </p:nvSpPr>
        <p:spPr>
          <a:xfrm>
            <a:off x="838200" y="365125"/>
            <a:ext cx="10515600" cy="777875"/>
          </a:xfrm>
        </p:spPr>
        <p:txBody>
          <a:bodyPr/>
          <a:lstStyle/>
          <a:p>
            <a:r>
              <a:rPr lang="en-IN" b="1" dirty="0">
                <a:latin typeface="Arial Rounded MT Bold" panose="020F0704030504030204" pitchFamily="34" charset="0"/>
              </a:rPr>
              <a:t>Project Architecture and Project flow</a:t>
            </a:r>
          </a:p>
        </p:txBody>
      </p:sp>
      <p:pic>
        <p:nvPicPr>
          <p:cNvPr id="1026" name="Picture 2" descr="Text Preprocessing Methods for Deep Learning | by Rahul Agarwal | Towards  Data Science">
            <a:extLst>
              <a:ext uri="{FF2B5EF4-FFF2-40B4-BE49-F238E27FC236}">
                <a16:creationId xmlns:a16="http://schemas.microsoft.com/office/drawing/2014/main" id="{D07240EC-EAFA-4A8C-9DB3-5606A23CD9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542288"/>
            <a:ext cx="10515600" cy="436397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14F5D5E5-502E-4B09-9FDF-21DB5348A1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5345" y="95253"/>
            <a:ext cx="1458079" cy="504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316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1E61D9-89FC-463B-AA5C-FD644F6AE76A}"/>
              </a:ext>
            </a:extLst>
          </p:cNvPr>
          <p:cNvSpPr>
            <a:spLocks noGrp="1"/>
          </p:cNvSpPr>
          <p:nvPr>
            <p:ph type="title"/>
          </p:nvPr>
        </p:nvSpPr>
        <p:spPr>
          <a:xfrm>
            <a:off x="844476" y="1600199"/>
            <a:ext cx="3539266" cy="4297680"/>
          </a:xfrm>
        </p:spPr>
        <p:txBody>
          <a:bodyPr anchor="ctr">
            <a:normAutofit/>
          </a:bodyPr>
          <a:lstStyle/>
          <a:p>
            <a:r>
              <a:rPr lang="en-IN" b="1" dirty="0">
                <a:latin typeface="Arial Rounded MT Bold" panose="020F0704030504030204" pitchFamily="34" charset="0"/>
              </a:rPr>
              <a:t>Data Extraction:</a:t>
            </a:r>
          </a:p>
        </p:txBody>
      </p:sp>
      <p:cxnSp>
        <p:nvCxnSpPr>
          <p:cNvPr id="11" name="Straight Connector 10">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B37771C5-81D4-4985-812D-7E8E902237D3}"/>
              </a:ext>
            </a:extLst>
          </p:cNvPr>
          <p:cNvSpPr>
            <a:spLocks noGrp="1"/>
          </p:cNvSpPr>
          <p:nvPr>
            <p:ph idx="1"/>
          </p:nvPr>
        </p:nvSpPr>
        <p:spPr>
          <a:xfrm>
            <a:off x="4924851" y="1600199"/>
            <a:ext cx="6130003" cy="4297680"/>
          </a:xfrm>
        </p:spPr>
        <p:txBody>
          <a:bodyPr anchor="ctr">
            <a:normAutofit/>
          </a:bodyPr>
          <a:lstStyle/>
          <a:p>
            <a:pPr>
              <a:lnSpc>
                <a:spcPct val="110000"/>
              </a:lnSpc>
            </a:pPr>
            <a:r>
              <a:rPr lang="en-IN" sz="1700" b="1" dirty="0"/>
              <a:t>We have taken Book summary data from </a:t>
            </a:r>
            <a:r>
              <a:rPr lang="en-IN" sz="1700" b="1" dirty="0">
                <a:hlinkClick r:id="rId2"/>
              </a:rPr>
              <a:t>https://www.goodreads.com/</a:t>
            </a:r>
            <a:endParaRPr lang="en-IN" sz="1700" b="1" dirty="0"/>
          </a:p>
          <a:p>
            <a:pPr>
              <a:lnSpc>
                <a:spcPct val="110000"/>
              </a:lnSpc>
            </a:pPr>
            <a:r>
              <a:rPr lang="en-IN" sz="1700" b="1" dirty="0"/>
              <a:t>We have use </a:t>
            </a:r>
            <a:r>
              <a:rPr lang="en-IN" sz="1700" b="1" dirty="0" err="1"/>
              <a:t>Octoparse</a:t>
            </a:r>
            <a:r>
              <a:rPr lang="en-IN" sz="1700" b="1" dirty="0"/>
              <a:t> web scraping tool for data extraction</a:t>
            </a:r>
          </a:p>
          <a:p>
            <a:pPr marL="0" indent="0">
              <a:lnSpc>
                <a:spcPct val="110000"/>
              </a:lnSpc>
              <a:buNone/>
            </a:pPr>
            <a:endParaRPr lang="en-IN" sz="1700" dirty="0"/>
          </a:p>
          <a:p>
            <a:pPr marL="0" indent="0">
              <a:lnSpc>
                <a:spcPct val="110000"/>
              </a:lnSpc>
              <a:buNone/>
            </a:pPr>
            <a:r>
              <a:rPr lang="en-IN" sz="1700" b="1" dirty="0"/>
              <a:t>Steps followed for data extraction:</a:t>
            </a:r>
          </a:p>
          <a:p>
            <a:pPr marL="514350" indent="-514350">
              <a:lnSpc>
                <a:spcPct val="110000"/>
              </a:lnSpc>
              <a:buAutoNum type="arabicParenR"/>
            </a:pPr>
            <a:r>
              <a:rPr lang="en-IN" sz="1700" dirty="0"/>
              <a:t>Go to the web page </a:t>
            </a:r>
          </a:p>
          <a:p>
            <a:pPr marL="514350" indent="-514350">
              <a:lnSpc>
                <a:spcPct val="110000"/>
              </a:lnSpc>
              <a:buAutoNum type="arabicParenR"/>
            </a:pPr>
            <a:r>
              <a:rPr lang="en-IN" sz="1700" dirty="0"/>
              <a:t>Create A pagination</a:t>
            </a:r>
          </a:p>
          <a:p>
            <a:pPr marL="514350" indent="-514350">
              <a:lnSpc>
                <a:spcPct val="110000"/>
              </a:lnSpc>
              <a:buAutoNum type="arabicParenR"/>
            </a:pPr>
            <a:r>
              <a:rPr lang="en-IN" sz="1700" dirty="0"/>
              <a:t>Build a loop Item</a:t>
            </a:r>
          </a:p>
          <a:p>
            <a:pPr marL="514350" indent="-514350">
              <a:lnSpc>
                <a:spcPct val="110000"/>
              </a:lnSpc>
              <a:buAutoNum type="arabicParenR"/>
            </a:pPr>
            <a:r>
              <a:rPr lang="en-IN" sz="1700" dirty="0"/>
              <a:t>Extract the data</a:t>
            </a:r>
          </a:p>
          <a:p>
            <a:pPr marL="514350" indent="-514350">
              <a:lnSpc>
                <a:spcPct val="110000"/>
              </a:lnSpc>
              <a:buAutoNum type="arabicParenR"/>
            </a:pPr>
            <a:r>
              <a:rPr lang="en-IN" sz="1700" dirty="0"/>
              <a:t>Run the task and get the data</a:t>
            </a:r>
          </a:p>
          <a:p>
            <a:pPr marL="0" indent="0">
              <a:lnSpc>
                <a:spcPct val="110000"/>
              </a:lnSpc>
              <a:buNone/>
            </a:pPr>
            <a:endParaRPr lang="en-IN" sz="1700" dirty="0"/>
          </a:p>
        </p:txBody>
      </p:sp>
      <p:pic>
        <p:nvPicPr>
          <p:cNvPr id="4" name="Picture 2">
            <a:extLst>
              <a:ext uri="{FF2B5EF4-FFF2-40B4-BE49-F238E27FC236}">
                <a16:creationId xmlns:a16="http://schemas.microsoft.com/office/drawing/2014/main" id="{F3998E09-E239-4688-B4D3-194AE6F309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5345" y="95253"/>
            <a:ext cx="1458079" cy="504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90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A5871DD-975E-44F8-8C0B-BBC44CD21F1C}"/>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Extracted data from Octoparse</a:t>
            </a:r>
          </a:p>
        </p:txBody>
      </p:sp>
      <p:cxnSp>
        <p:nvCxnSpPr>
          <p:cNvPr id="23" name="Straight Connector 22">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5" name="Group 24">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6" name="Rectangle 25">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8F1A6DB-A655-44B5-A6FC-92F5B847BD0E}"/>
              </a:ext>
            </a:extLst>
          </p:cNvPr>
          <p:cNvPicPr>
            <a:picLocks noGrp="1" noChangeAspect="1"/>
          </p:cNvPicPr>
          <p:nvPr>
            <p:ph idx="1"/>
          </p:nvPr>
        </p:nvPicPr>
        <p:blipFill>
          <a:blip r:embed="rId3"/>
          <a:stretch>
            <a:fillRect/>
          </a:stretch>
        </p:blipFill>
        <p:spPr>
          <a:xfrm>
            <a:off x="4618374" y="1298068"/>
            <a:ext cx="6282919" cy="3502726"/>
          </a:xfrm>
          <a:prstGeom prst="rect">
            <a:avLst/>
          </a:prstGeom>
        </p:spPr>
      </p:pic>
      <p:pic>
        <p:nvPicPr>
          <p:cNvPr id="31" name="Picture 30">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6" name="Picture 2">
            <a:extLst>
              <a:ext uri="{FF2B5EF4-FFF2-40B4-BE49-F238E27FC236}">
                <a16:creationId xmlns:a16="http://schemas.microsoft.com/office/drawing/2014/main" id="{AB8CDD78-B04D-4727-B84B-1809B20345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5345" y="95253"/>
            <a:ext cx="1458079" cy="504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689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37A03E2B-970E-4766-BAE3-DE0F6B6ED3C8}"/>
              </a:ext>
            </a:extLst>
          </p:cNvPr>
          <p:cNvSpPr>
            <a:spLocks noGrp="1"/>
          </p:cNvSpPr>
          <p:nvPr>
            <p:ph type="title"/>
          </p:nvPr>
        </p:nvSpPr>
        <p:spPr>
          <a:xfrm>
            <a:off x="1451580" y="804520"/>
            <a:ext cx="3530157" cy="1049235"/>
          </a:xfrm>
        </p:spPr>
        <p:txBody>
          <a:bodyPr>
            <a:normAutofit/>
          </a:bodyPr>
          <a:lstStyle/>
          <a:p>
            <a:r>
              <a:rPr lang="en-IN" b="1" dirty="0">
                <a:latin typeface="Arial Rounded MT Bold" panose="020F0704030504030204" pitchFamily="34" charset="0"/>
              </a:rPr>
              <a:t>Dataset Details:</a:t>
            </a:r>
          </a:p>
        </p:txBody>
      </p:sp>
      <p:sp>
        <p:nvSpPr>
          <p:cNvPr id="17" name="Rectangle 16">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F7129AE9-12D2-46A6-AFB9-E74E8588D418}"/>
              </a:ext>
            </a:extLst>
          </p:cNvPr>
          <p:cNvSpPr>
            <a:spLocks noGrp="1"/>
          </p:cNvSpPr>
          <p:nvPr>
            <p:ph idx="1"/>
          </p:nvPr>
        </p:nvSpPr>
        <p:spPr>
          <a:xfrm>
            <a:off x="1451581" y="2015732"/>
            <a:ext cx="3526523" cy="3450613"/>
          </a:xfrm>
        </p:spPr>
        <p:txBody>
          <a:bodyPr>
            <a:normAutofit/>
          </a:bodyPr>
          <a:lstStyle/>
          <a:p>
            <a:r>
              <a:rPr lang="en-IN" dirty="0"/>
              <a:t>We have extracted 10 books name and there summary</a:t>
            </a:r>
          </a:p>
          <a:p>
            <a:pPr marL="0" indent="0">
              <a:buNone/>
            </a:pPr>
            <a:endParaRPr lang="en-IN" dirty="0"/>
          </a:p>
        </p:txBody>
      </p:sp>
      <p:grpSp>
        <p:nvGrpSpPr>
          <p:cNvPr id="19" name="Group 18">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20" name="Rectangle 19">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8C8FEBC-8930-48BE-802B-DE87A8E07B0B}"/>
              </a:ext>
            </a:extLst>
          </p:cNvPr>
          <p:cNvPicPr>
            <a:picLocks noChangeAspect="1"/>
          </p:cNvPicPr>
          <p:nvPr/>
        </p:nvPicPr>
        <p:blipFill>
          <a:blip r:embed="rId2"/>
          <a:stretch>
            <a:fillRect/>
          </a:stretch>
        </p:blipFill>
        <p:spPr>
          <a:xfrm>
            <a:off x="6093926" y="1641122"/>
            <a:ext cx="4821551" cy="2816618"/>
          </a:xfrm>
          <a:prstGeom prst="rect">
            <a:avLst/>
          </a:prstGeom>
        </p:spPr>
      </p:pic>
      <p:pic>
        <p:nvPicPr>
          <p:cNvPr id="25" name="Picture 24">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8" name="Picture 2">
            <a:extLst>
              <a:ext uri="{FF2B5EF4-FFF2-40B4-BE49-F238E27FC236}">
                <a16:creationId xmlns:a16="http://schemas.microsoft.com/office/drawing/2014/main" id="{E1AE06FE-B339-4FF6-BDEC-FE81EF08B5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5345" y="95253"/>
            <a:ext cx="1458079" cy="504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623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1AF5AF31-AC12-4F29-ACA3-5F7FE3408121}"/>
              </a:ext>
            </a:extLst>
          </p:cNvPr>
          <p:cNvSpPr>
            <a:spLocks noGrp="1"/>
          </p:cNvSpPr>
          <p:nvPr>
            <p:ph type="title"/>
          </p:nvPr>
        </p:nvSpPr>
        <p:spPr>
          <a:xfrm>
            <a:off x="1451580" y="804520"/>
            <a:ext cx="3530157" cy="1049235"/>
          </a:xfrm>
        </p:spPr>
        <p:txBody>
          <a:bodyPr>
            <a:normAutofit/>
          </a:bodyPr>
          <a:lstStyle/>
          <a:p>
            <a:r>
              <a:rPr lang="en-IN" dirty="0">
                <a:latin typeface="Arial Rounded MT Bold" panose="020F0704030504030204" pitchFamily="34" charset="0"/>
              </a:rPr>
              <a:t>EDA</a:t>
            </a:r>
          </a:p>
        </p:txBody>
      </p:sp>
      <p:sp>
        <p:nvSpPr>
          <p:cNvPr id="15" name="Rectangle 14">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F8B8626D-971B-44BA-8E73-2F070491B5BD}"/>
              </a:ext>
            </a:extLst>
          </p:cNvPr>
          <p:cNvSpPr>
            <a:spLocks noGrp="1"/>
          </p:cNvSpPr>
          <p:nvPr>
            <p:ph idx="1"/>
          </p:nvPr>
        </p:nvSpPr>
        <p:spPr>
          <a:xfrm>
            <a:off x="1451581" y="2015732"/>
            <a:ext cx="3526523" cy="3450613"/>
          </a:xfrm>
        </p:spPr>
        <p:txBody>
          <a:bodyPr>
            <a:normAutofit/>
          </a:bodyPr>
          <a:lstStyle/>
          <a:p>
            <a:r>
              <a:rPr lang="en-IN" b="1" i="0">
                <a:effectLst/>
                <a:latin typeface="Helvetica Neue"/>
              </a:rPr>
              <a:t>Step 1: Data Cleaning</a:t>
            </a:r>
          </a:p>
          <a:p>
            <a:pPr marL="0" indent="0">
              <a:buNone/>
            </a:pPr>
            <a:r>
              <a:rPr lang="en-IN"/>
              <a:t>-- </a:t>
            </a:r>
            <a:r>
              <a:rPr lang="en-IN" dirty="0"/>
              <a:t>In this process we have removed all the special and numerical characters from the summary </a:t>
            </a:r>
          </a:p>
          <a:p>
            <a:pPr marL="0" indent="0">
              <a:buNone/>
            </a:pPr>
            <a:r>
              <a:rPr lang="en-IN" dirty="0"/>
              <a:t>-- The output we have got is cleaned summary</a:t>
            </a:r>
          </a:p>
          <a:p>
            <a:pPr marL="0" indent="0">
              <a:buNone/>
            </a:pPr>
            <a:endParaRPr lang="en-IN" dirty="0"/>
          </a:p>
          <a:p>
            <a:pPr marL="0" indent="0">
              <a:buNone/>
            </a:pPr>
            <a:endParaRPr lang="en-IN" dirty="0"/>
          </a:p>
        </p:txBody>
      </p:sp>
      <p:grpSp>
        <p:nvGrpSpPr>
          <p:cNvPr id="17" name="Group 16">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8" name="Rectangle 17">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3B389D7-5BA3-4657-8E59-F899A1C8F050}"/>
              </a:ext>
            </a:extLst>
          </p:cNvPr>
          <p:cNvPicPr>
            <a:picLocks noChangeAspect="1"/>
          </p:cNvPicPr>
          <p:nvPr/>
        </p:nvPicPr>
        <p:blipFill>
          <a:blip r:embed="rId2"/>
          <a:stretch>
            <a:fillRect/>
          </a:stretch>
        </p:blipFill>
        <p:spPr>
          <a:xfrm>
            <a:off x="6093926" y="2482899"/>
            <a:ext cx="4821551" cy="1133064"/>
          </a:xfrm>
          <a:prstGeom prst="rect">
            <a:avLst/>
          </a:prstGeom>
        </p:spPr>
      </p:pic>
      <p:pic>
        <p:nvPicPr>
          <p:cNvPr id="23" name="Picture 22">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6" name="Picture 2">
            <a:extLst>
              <a:ext uri="{FF2B5EF4-FFF2-40B4-BE49-F238E27FC236}">
                <a16:creationId xmlns:a16="http://schemas.microsoft.com/office/drawing/2014/main" id="{8007E1A4-557F-40F2-8093-8901A7A7CF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5345" y="95253"/>
            <a:ext cx="1458079" cy="504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398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F5AF31-AC12-4F29-ACA3-5F7FE3408121}"/>
              </a:ext>
            </a:extLst>
          </p:cNvPr>
          <p:cNvSpPr>
            <a:spLocks noGrp="1"/>
          </p:cNvSpPr>
          <p:nvPr>
            <p:ph type="title"/>
          </p:nvPr>
        </p:nvSpPr>
        <p:spPr>
          <a:xfrm>
            <a:off x="844476" y="1600199"/>
            <a:ext cx="3539266" cy="4297680"/>
          </a:xfrm>
        </p:spPr>
        <p:txBody>
          <a:bodyPr anchor="ctr">
            <a:normAutofit/>
          </a:bodyPr>
          <a:lstStyle/>
          <a:p>
            <a:r>
              <a:rPr lang="en-IN">
                <a:latin typeface="Arial Rounded MT Bold" panose="020F0704030504030204" pitchFamily="34" charset="0"/>
              </a:rPr>
              <a:t>EDA</a:t>
            </a:r>
            <a:endParaRPr lang="en-IN" dirty="0">
              <a:latin typeface="Arial Rounded MT Bold" panose="020F0704030504030204" pitchFamily="34" charset="0"/>
            </a:endParaRPr>
          </a:p>
        </p:txBody>
      </p:sp>
      <p:cxnSp>
        <p:nvCxnSpPr>
          <p:cNvPr id="13" name="Straight Connector 12">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8B8626D-971B-44BA-8E73-2F070491B5BD}"/>
              </a:ext>
            </a:extLst>
          </p:cNvPr>
          <p:cNvSpPr>
            <a:spLocks noGrp="1"/>
          </p:cNvSpPr>
          <p:nvPr>
            <p:ph idx="1"/>
          </p:nvPr>
        </p:nvSpPr>
        <p:spPr>
          <a:xfrm>
            <a:off x="4924851" y="1600199"/>
            <a:ext cx="6130003" cy="4297680"/>
          </a:xfrm>
        </p:spPr>
        <p:txBody>
          <a:bodyPr anchor="ctr">
            <a:normAutofit/>
          </a:bodyPr>
          <a:lstStyle/>
          <a:p>
            <a:r>
              <a:rPr lang="en-IN" b="1" i="0" dirty="0">
                <a:effectLst/>
                <a:latin typeface="Helvetica Neue"/>
              </a:rPr>
              <a:t>Step 2: Tokenization</a:t>
            </a:r>
          </a:p>
          <a:p>
            <a:pPr marL="0" indent="0">
              <a:buNone/>
            </a:pPr>
            <a:r>
              <a:rPr lang="en-US" b="0" i="0" dirty="0">
                <a:effectLst/>
                <a:latin typeface="arial" panose="020B0604020202020204" pitchFamily="34" charset="0"/>
              </a:rPr>
              <a:t>Tokenization is </a:t>
            </a:r>
            <a:r>
              <a:rPr lang="en-US" b="1" i="0" dirty="0">
                <a:effectLst/>
                <a:latin typeface="arial" panose="020B0604020202020204" pitchFamily="34" charset="0"/>
              </a:rPr>
              <a:t>breaking the raw text into small chunks</a:t>
            </a:r>
            <a:r>
              <a:rPr lang="en-US" b="0" i="0" dirty="0">
                <a:effectLst/>
                <a:latin typeface="arial" panose="020B0604020202020204" pitchFamily="34" charset="0"/>
              </a:rPr>
              <a:t>. Tokenization breaks the raw text into words, sentences called tokens. These tokens help in understanding the context or developing the model for the NLP. The tokenization helps in interpreting the meaning of the text by analyzing the sequence of the words.</a:t>
            </a:r>
          </a:p>
          <a:p>
            <a:pPr marL="0" indent="0">
              <a:buNone/>
            </a:pPr>
            <a:endParaRPr lang="en-IN" dirty="0"/>
          </a:p>
          <a:p>
            <a:pPr marL="0" indent="0">
              <a:buNone/>
            </a:pPr>
            <a:endParaRPr lang="en-IN" dirty="0"/>
          </a:p>
        </p:txBody>
      </p:sp>
      <p:pic>
        <p:nvPicPr>
          <p:cNvPr id="6" name="Picture 2">
            <a:extLst>
              <a:ext uri="{FF2B5EF4-FFF2-40B4-BE49-F238E27FC236}">
                <a16:creationId xmlns:a16="http://schemas.microsoft.com/office/drawing/2014/main" id="{E8F34035-B7A7-4227-876E-0B78980008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5345" y="95253"/>
            <a:ext cx="1458079" cy="504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338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1AF5AF31-AC12-4F29-ACA3-5F7FE3408121}"/>
              </a:ext>
            </a:extLst>
          </p:cNvPr>
          <p:cNvSpPr>
            <a:spLocks noGrp="1"/>
          </p:cNvSpPr>
          <p:nvPr>
            <p:ph type="title"/>
          </p:nvPr>
        </p:nvSpPr>
        <p:spPr>
          <a:xfrm>
            <a:off x="1451580" y="804520"/>
            <a:ext cx="3530157" cy="1049235"/>
          </a:xfrm>
        </p:spPr>
        <p:txBody>
          <a:bodyPr>
            <a:normAutofit/>
          </a:bodyPr>
          <a:lstStyle/>
          <a:p>
            <a:r>
              <a:rPr lang="en-IN" dirty="0">
                <a:latin typeface="Arial Rounded MT Bold" panose="020F0704030504030204" pitchFamily="34" charset="0"/>
              </a:rPr>
              <a:t>EDA</a:t>
            </a:r>
          </a:p>
        </p:txBody>
      </p:sp>
      <p:sp>
        <p:nvSpPr>
          <p:cNvPr id="15" name="Rectangle 14">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F8B8626D-971B-44BA-8E73-2F070491B5BD}"/>
              </a:ext>
            </a:extLst>
          </p:cNvPr>
          <p:cNvSpPr>
            <a:spLocks noGrp="1"/>
          </p:cNvSpPr>
          <p:nvPr>
            <p:ph idx="1"/>
          </p:nvPr>
        </p:nvSpPr>
        <p:spPr>
          <a:xfrm>
            <a:off x="1451581" y="2015732"/>
            <a:ext cx="3526523" cy="3450613"/>
          </a:xfrm>
        </p:spPr>
        <p:txBody>
          <a:bodyPr>
            <a:normAutofit/>
          </a:bodyPr>
          <a:lstStyle/>
          <a:p>
            <a:pPr>
              <a:lnSpc>
                <a:spcPct val="110000"/>
              </a:lnSpc>
            </a:pPr>
            <a:r>
              <a:rPr lang="en-IN" sz="1700" b="1" i="0">
                <a:effectLst/>
                <a:latin typeface="Helvetica Neue"/>
              </a:rPr>
              <a:t>Step 3: Enrichment – POS tagging</a:t>
            </a:r>
          </a:p>
          <a:p>
            <a:pPr marL="0" indent="0">
              <a:lnSpc>
                <a:spcPct val="110000"/>
              </a:lnSpc>
              <a:buNone/>
            </a:pPr>
            <a:r>
              <a:rPr lang="en-US" sz="1700" b="0" i="0">
                <a:effectLst/>
                <a:latin typeface="arial" panose="020B0604020202020204" pitchFamily="34" charset="0"/>
              </a:rPr>
              <a:t>It is </a:t>
            </a:r>
            <a:r>
              <a:rPr lang="en-US" sz="1700" b="1" i="0">
                <a:effectLst/>
                <a:latin typeface="arial" panose="020B0604020202020204" pitchFamily="34" charset="0"/>
              </a:rPr>
              <a:t>a process of converting a sentence to forms – list of words, list of tuples (where each tuple is having a form (word, tag))</a:t>
            </a:r>
            <a:r>
              <a:rPr lang="en-US" sz="1700" b="0" i="0">
                <a:effectLst/>
                <a:latin typeface="arial" panose="020B0604020202020204" pitchFamily="34" charset="0"/>
              </a:rPr>
              <a:t>. The tag in case of is a part-of-speech tag, and signifies whether the word is a noun, adjective, verb, and so on.</a:t>
            </a:r>
          </a:p>
          <a:p>
            <a:pPr marL="0" indent="0">
              <a:lnSpc>
                <a:spcPct val="110000"/>
              </a:lnSpc>
              <a:buNone/>
            </a:pPr>
            <a:endParaRPr lang="en-IN" sz="1700"/>
          </a:p>
        </p:txBody>
      </p:sp>
      <p:grpSp>
        <p:nvGrpSpPr>
          <p:cNvPr id="17" name="Group 16">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8" name="Rectangle 17">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08D84BD-3139-4725-96AF-95114454FCEF}"/>
              </a:ext>
            </a:extLst>
          </p:cNvPr>
          <p:cNvPicPr>
            <a:picLocks noChangeAspect="1"/>
          </p:cNvPicPr>
          <p:nvPr/>
        </p:nvPicPr>
        <p:blipFill>
          <a:blip r:embed="rId2"/>
          <a:stretch>
            <a:fillRect/>
          </a:stretch>
        </p:blipFill>
        <p:spPr>
          <a:xfrm>
            <a:off x="6093926" y="1700207"/>
            <a:ext cx="4821551" cy="2698447"/>
          </a:xfrm>
          <a:prstGeom prst="rect">
            <a:avLst/>
          </a:prstGeom>
        </p:spPr>
      </p:pic>
      <p:pic>
        <p:nvPicPr>
          <p:cNvPr id="23" name="Picture 22">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6" name="Picture 2">
            <a:extLst>
              <a:ext uri="{FF2B5EF4-FFF2-40B4-BE49-F238E27FC236}">
                <a16:creationId xmlns:a16="http://schemas.microsoft.com/office/drawing/2014/main" id="{91EC2587-2FB9-4DD9-B252-B54E31AE7F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5345" y="95253"/>
            <a:ext cx="1458079" cy="504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21846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124</TotalTime>
  <Words>807</Words>
  <Application>Microsoft Office PowerPoint</Application>
  <PresentationFormat>Widescreen</PresentationFormat>
  <Paragraphs>71</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vt:lpstr>
      <vt:lpstr>Arial Rounded MT Bold</vt:lpstr>
      <vt:lpstr>Gill Sans MT</vt:lpstr>
      <vt:lpstr>Helvetica Neue</vt:lpstr>
      <vt:lpstr>Gallery</vt:lpstr>
      <vt:lpstr>Sentiment analysis of Book Summaries using NLP Group 5 </vt:lpstr>
      <vt:lpstr>Business problem and business objective</vt:lpstr>
      <vt:lpstr>Project Architecture and Project flow</vt:lpstr>
      <vt:lpstr>Data Extraction:</vt:lpstr>
      <vt:lpstr>Extracted data from Octoparse</vt:lpstr>
      <vt:lpstr>Dataset Details:</vt:lpstr>
      <vt:lpstr>EDA</vt:lpstr>
      <vt:lpstr>EDA</vt:lpstr>
      <vt:lpstr>EDA</vt:lpstr>
      <vt:lpstr>EDA</vt:lpstr>
      <vt:lpstr>EDA</vt:lpstr>
      <vt:lpstr>Wordcloud </vt:lpstr>
      <vt:lpstr>Wordcloud for whole summary</vt:lpstr>
      <vt:lpstr>Wordcloud for positive words in summary</vt:lpstr>
      <vt:lpstr>Wordcloud for Negative words in summary</vt:lpstr>
      <vt:lpstr>Model Building (Textblob)</vt:lpstr>
      <vt:lpstr>Output of TextBlob</vt:lpstr>
      <vt:lpstr>Model Building (VADER)</vt:lpstr>
      <vt:lpstr>Output of VADER </vt:lpstr>
      <vt:lpstr>Model DePLoyment</vt:lpstr>
      <vt:lpstr>Output </vt:lpstr>
      <vt:lpstr>Output </vt:lpstr>
      <vt:lpstr>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Book Summaries Group 5</dc:title>
  <dc:creator>SHRADDHA SURVE</dc:creator>
  <cp:lastModifiedBy>SHRADDHA SURVE</cp:lastModifiedBy>
  <cp:revision>11</cp:revision>
  <dcterms:created xsi:type="dcterms:W3CDTF">2022-04-25T14:45:20Z</dcterms:created>
  <dcterms:modified xsi:type="dcterms:W3CDTF">2022-04-29T15:09:25Z</dcterms:modified>
</cp:coreProperties>
</file>