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Lst>
  <p:sldSz cy="43891200" cx="32918400"/>
  <p:notesSz cx="32099250" cy="42208450"/>
  <p:embeddedFontLst>
    <p:embeddedFont>
      <p:font typeface="Century Gothic"/>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font" Target="fonts/CenturyGothic-regular.fntdata"/><Relationship Id="rId7" Type="http://schemas.openxmlformats.org/officeDocument/2006/relationships/font" Target="fonts/CenturyGothic-bold.fntdata"/><Relationship Id="rId8" Type="http://schemas.openxmlformats.org/officeDocument/2006/relationships/font" Target="fonts/CenturyGothic-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50925" y="3165625"/>
            <a:ext cx="21400550" cy="15828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3209925" y="20049000"/>
            <a:ext cx="25679400" cy="18993801"/>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3209760" y="20311920"/>
            <a:ext cx="25678800" cy="1662048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58" name="Google Shape;58;p1:notes"/>
          <p:cNvSpPr/>
          <p:nvPr/>
        </p:nvSpPr>
        <p:spPr>
          <a:xfrm>
            <a:off x="18181800" y="40092481"/>
            <a:ext cx="13908960" cy="21153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
        <p:nvSpPr>
          <p:cNvPr id="59" name="Google Shape;59;p1:notes"/>
          <p:cNvSpPr/>
          <p:nvPr>
            <p:ph idx="2" type="sldImg"/>
          </p:nvPr>
        </p:nvSpPr>
        <p:spPr>
          <a:xfrm>
            <a:off x="10115550" y="3165475"/>
            <a:ext cx="11871325" cy="158289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1" name="Shape 41"/>
        <p:cNvGrpSpPr/>
        <p:nvPr/>
      </p:nvGrpSpPr>
      <p:grpSpPr>
        <a:xfrm>
          <a:off x="0" y="0"/>
          <a:ext cx="0" cy="0"/>
          <a:chOff x="0" y="0"/>
          <a:chExt cx="0" cy="0"/>
        </a:xfrm>
      </p:grpSpPr>
      <p:sp>
        <p:nvSpPr>
          <p:cNvPr id="42" name="Google Shape;42;p11"/>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 type="body"/>
          </p:nvPr>
        </p:nvSpPr>
        <p:spPr>
          <a:xfrm>
            <a:off x="1645920" y="1027044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11"/>
          <p:cNvSpPr txBox="1"/>
          <p:nvPr>
            <p:ph idx="2" type="body"/>
          </p:nvPr>
        </p:nvSpPr>
        <p:spPr>
          <a:xfrm>
            <a:off x="16826400" y="1027044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1"/>
          <p:cNvSpPr txBox="1"/>
          <p:nvPr>
            <p:ph idx="3" type="body"/>
          </p:nvPr>
        </p:nvSpPr>
        <p:spPr>
          <a:xfrm>
            <a:off x="16826400" y="2356668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1"/>
          <p:cNvSpPr txBox="1"/>
          <p:nvPr>
            <p:ph idx="4" type="body"/>
          </p:nvPr>
        </p:nvSpPr>
        <p:spPr>
          <a:xfrm>
            <a:off x="1645920" y="2356668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7" name="Shape 47"/>
        <p:cNvGrpSpPr/>
        <p:nvPr/>
      </p:nvGrpSpPr>
      <p:grpSpPr>
        <a:xfrm>
          <a:off x="0" y="0"/>
          <a:ext cx="0" cy="0"/>
          <a:chOff x="0" y="0"/>
          <a:chExt cx="0" cy="0"/>
        </a:xfrm>
      </p:grpSpPr>
      <p:sp>
        <p:nvSpPr>
          <p:cNvPr id="48" name="Google Shape;48;p12"/>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1645920" y="10270440"/>
            <a:ext cx="29626199" cy="2545632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12"/>
          <p:cNvSpPr txBox="1"/>
          <p:nvPr>
            <p:ph idx="2" type="body"/>
          </p:nvPr>
        </p:nvSpPr>
        <p:spPr>
          <a:xfrm>
            <a:off x="1645920" y="10270440"/>
            <a:ext cx="29626199" cy="2545632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51" name="Google Shape;51;p12"/>
          <p:cNvPicPr preferRelativeResize="0"/>
          <p:nvPr/>
        </p:nvPicPr>
        <p:blipFill rotWithShape="1">
          <a:blip r:embed="rId2">
            <a:alphaModFix/>
          </a:blip>
          <a:srcRect b="0" l="0" r="0" t="0"/>
          <a:stretch/>
        </p:blipFill>
        <p:spPr>
          <a:xfrm>
            <a:off x="1645560" y="11179440"/>
            <a:ext cx="29626201" cy="23637959"/>
          </a:xfrm>
          <a:prstGeom prst="rect">
            <a:avLst/>
          </a:prstGeom>
          <a:noFill/>
          <a:ln>
            <a:noFill/>
          </a:ln>
        </p:spPr>
      </p:pic>
      <p:pic>
        <p:nvPicPr>
          <p:cNvPr id="52" name="Google Shape;52;p12"/>
          <p:cNvPicPr preferRelativeResize="0"/>
          <p:nvPr/>
        </p:nvPicPr>
        <p:blipFill rotWithShape="1">
          <a:blip r:embed="rId2">
            <a:alphaModFix/>
          </a:blip>
          <a:srcRect b="0" l="0" r="0" t="0"/>
          <a:stretch/>
        </p:blipFill>
        <p:spPr>
          <a:xfrm>
            <a:off x="1645560" y="11179440"/>
            <a:ext cx="29626201" cy="2363795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3" name="Shape 53"/>
        <p:cNvGrpSpPr/>
        <p:nvPr/>
      </p:nvGrpSpPr>
      <p:grpSpPr>
        <a:xfrm>
          <a:off x="0" y="0"/>
          <a:ext cx="0" cy="0"/>
          <a:chOff x="0" y="0"/>
          <a:chExt cx="0" cy="0"/>
        </a:xfrm>
      </p:grpSpPr>
      <p:sp>
        <p:nvSpPr>
          <p:cNvPr id="54" name="Google Shape;54;p13"/>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
          <p:cNvSpPr txBox="1"/>
          <p:nvPr>
            <p:ph idx="1" type="subTitle"/>
          </p:nvPr>
        </p:nvSpPr>
        <p:spPr>
          <a:xfrm>
            <a:off x="1645920" y="10270440"/>
            <a:ext cx="29626199" cy="25456321"/>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body"/>
          </p:nvPr>
        </p:nvSpPr>
        <p:spPr>
          <a:xfrm>
            <a:off x="1645920" y="10270440"/>
            <a:ext cx="29626199" cy="2545632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4" name="Shape 14"/>
        <p:cNvGrpSpPr/>
        <p:nvPr/>
      </p:nvGrpSpPr>
      <p:grpSpPr>
        <a:xfrm>
          <a:off x="0" y="0"/>
          <a:ext cx="0" cy="0"/>
          <a:chOff x="0" y="0"/>
          <a:chExt cx="0" cy="0"/>
        </a:xfrm>
      </p:grpSpPr>
      <p:sp>
        <p:nvSpPr>
          <p:cNvPr id="15" name="Google Shape;15;p4"/>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body"/>
          </p:nvPr>
        </p:nvSpPr>
        <p:spPr>
          <a:xfrm>
            <a:off x="1645920" y="10270440"/>
            <a:ext cx="14457240" cy="2545632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4"/>
          <p:cNvSpPr txBox="1"/>
          <p:nvPr>
            <p:ph idx="2" type="body"/>
          </p:nvPr>
        </p:nvSpPr>
        <p:spPr>
          <a:xfrm>
            <a:off x="16826400" y="10270440"/>
            <a:ext cx="14457240" cy="2545632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0" name="Shape 20"/>
        <p:cNvGrpSpPr/>
        <p:nvPr/>
      </p:nvGrpSpPr>
      <p:grpSpPr>
        <a:xfrm>
          <a:off x="0" y="0"/>
          <a:ext cx="0" cy="0"/>
          <a:chOff x="0" y="0"/>
          <a:chExt cx="0" cy="0"/>
        </a:xfrm>
      </p:grpSpPr>
      <p:sp>
        <p:nvSpPr>
          <p:cNvPr id="21" name="Google Shape;21;p6"/>
          <p:cNvSpPr txBox="1"/>
          <p:nvPr>
            <p:ph idx="1" type="subTitle"/>
          </p:nvPr>
        </p:nvSpPr>
        <p:spPr>
          <a:xfrm>
            <a:off x="1645920" y="1751040"/>
            <a:ext cx="29626199" cy="3397536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2" name="Shape 22"/>
        <p:cNvGrpSpPr/>
        <p:nvPr/>
      </p:nvGrpSpPr>
      <p:grpSpPr>
        <a:xfrm>
          <a:off x="0" y="0"/>
          <a:ext cx="0" cy="0"/>
          <a:chOff x="0" y="0"/>
          <a:chExt cx="0" cy="0"/>
        </a:xfrm>
      </p:grpSpPr>
      <p:sp>
        <p:nvSpPr>
          <p:cNvPr id="23" name="Google Shape;23;p7"/>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 type="body"/>
          </p:nvPr>
        </p:nvSpPr>
        <p:spPr>
          <a:xfrm>
            <a:off x="1645920" y="1027044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7"/>
          <p:cNvSpPr txBox="1"/>
          <p:nvPr>
            <p:ph idx="2" type="body"/>
          </p:nvPr>
        </p:nvSpPr>
        <p:spPr>
          <a:xfrm>
            <a:off x="1645920" y="2356668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7"/>
          <p:cNvSpPr txBox="1"/>
          <p:nvPr>
            <p:ph idx="3" type="body"/>
          </p:nvPr>
        </p:nvSpPr>
        <p:spPr>
          <a:xfrm>
            <a:off x="16826400" y="10270440"/>
            <a:ext cx="14457240" cy="2545632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7" name="Shape 27"/>
        <p:cNvGrpSpPr/>
        <p:nvPr/>
      </p:nvGrpSpPr>
      <p:grpSpPr>
        <a:xfrm>
          <a:off x="0" y="0"/>
          <a:ext cx="0" cy="0"/>
          <a:chOff x="0" y="0"/>
          <a:chExt cx="0" cy="0"/>
        </a:xfrm>
      </p:grpSpPr>
      <p:sp>
        <p:nvSpPr>
          <p:cNvPr id="28" name="Google Shape;28;p8"/>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1645920" y="10270440"/>
            <a:ext cx="14457240" cy="2545632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8"/>
          <p:cNvSpPr txBox="1"/>
          <p:nvPr>
            <p:ph idx="2" type="body"/>
          </p:nvPr>
        </p:nvSpPr>
        <p:spPr>
          <a:xfrm>
            <a:off x="16826400" y="1027044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8"/>
          <p:cNvSpPr txBox="1"/>
          <p:nvPr>
            <p:ph idx="3" type="body"/>
          </p:nvPr>
        </p:nvSpPr>
        <p:spPr>
          <a:xfrm>
            <a:off x="16826400" y="2356668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2" name="Shape 32"/>
        <p:cNvGrpSpPr/>
        <p:nvPr/>
      </p:nvGrpSpPr>
      <p:grpSpPr>
        <a:xfrm>
          <a:off x="0" y="0"/>
          <a:ext cx="0" cy="0"/>
          <a:chOff x="0" y="0"/>
          <a:chExt cx="0" cy="0"/>
        </a:xfrm>
      </p:grpSpPr>
      <p:sp>
        <p:nvSpPr>
          <p:cNvPr id="33" name="Google Shape;33;p9"/>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 type="body"/>
          </p:nvPr>
        </p:nvSpPr>
        <p:spPr>
          <a:xfrm>
            <a:off x="1645920" y="1027044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9"/>
          <p:cNvSpPr txBox="1"/>
          <p:nvPr>
            <p:ph idx="2" type="body"/>
          </p:nvPr>
        </p:nvSpPr>
        <p:spPr>
          <a:xfrm>
            <a:off x="16826400" y="10270440"/>
            <a:ext cx="14457240"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9"/>
          <p:cNvSpPr txBox="1"/>
          <p:nvPr>
            <p:ph idx="3" type="body"/>
          </p:nvPr>
        </p:nvSpPr>
        <p:spPr>
          <a:xfrm>
            <a:off x="1645920" y="23566680"/>
            <a:ext cx="29626199"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 type="body"/>
          </p:nvPr>
        </p:nvSpPr>
        <p:spPr>
          <a:xfrm>
            <a:off x="1645920" y="10270440"/>
            <a:ext cx="29626199"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0"/>
          <p:cNvSpPr txBox="1"/>
          <p:nvPr>
            <p:ph idx="2" type="body"/>
          </p:nvPr>
        </p:nvSpPr>
        <p:spPr>
          <a:xfrm>
            <a:off x="1645920" y="23566680"/>
            <a:ext cx="29626199" cy="1214244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21411359" y="380880"/>
            <a:ext cx="11211120" cy="1764000"/>
          </a:xfrm>
          <a:prstGeom prst="rect">
            <a:avLst/>
          </a:prstGeom>
          <a:noFill/>
          <a:ln>
            <a:noFill/>
          </a:ln>
        </p:spPr>
      </p:pic>
      <p:sp>
        <p:nvSpPr>
          <p:cNvPr id="7" name="Google Shape;7;p1"/>
          <p:cNvSpPr/>
          <p:nvPr/>
        </p:nvSpPr>
        <p:spPr>
          <a:xfrm>
            <a:off x="16484759" y="42996600"/>
            <a:ext cx="16137720" cy="881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5400"/>
              <a:buFont typeface="Arial"/>
              <a:buNone/>
            </a:pPr>
            <a:r>
              <a:rPr b="0" i="0" lang="en-IN" sz="5400" u="none" cap="none" strike="noStrike">
                <a:solidFill>
                  <a:srgbClr val="000000"/>
                </a:solidFill>
                <a:latin typeface="Century Gothic"/>
                <a:ea typeface="Century Gothic"/>
                <a:cs typeface="Century Gothic"/>
                <a:sym typeface="Century Gothic"/>
              </a:rPr>
              <a:t>NC State Machine Learning Courses Symposium</a:t>
            </a:r>
            <a:endParaRPr b="0" i="0" sz="18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1645920" y="1751040"/>
            <a:ext cx="29626199" cy="732924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1645920" y="10270440"/>
            <a:ext cx="29626199" cy="25456321"/>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985320" y="6372360"/>
            <a:ext cx="31017961" cy="4609800"/>
          </a:xfrm>
          <a:prstGeom prst="rect">
            <a:avLst/>
          </a:prstGeom>
          <a:solidFill>
            <a:schemeClr val="lt1"/>
          </a:solidFill>
          <a:ln cap="flat" cmpd="sng" w="76300">
            <a:solidFill>
              <a:srgbClr val="632423"/>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4000"/>
              <a:buFont typeface="Arial"/>
              <a:buNone/>
            </a:pPr>
            <a:r>
              <a:rPr b="0" i="0" lang="en-IN" sz="4000" u="none" cap="none" strike="noStrike">
                <a:solidFill>
                  <a:srgbClr val="000000"/>
                </a:solidFill>
                <a:latin typeface="Arial"/>
                <a:ea typeface="Arial"/>
                <a:cs typeface="Arial"/>
                <a:sym typeface="Arial"/>
              </a:rPr>
              <a:t>In order to generate a 3D model from a 2.5D sketch of microscopic fossils called foraminifera containing a large amount of occluded data,  we learn some prior information about the specimen from a synthetic dataset, utilizing an encoder-decoder network. Current rendering software is used to generated large amounts of highly varied data from different viewpoints, under different conditions, and with different textures. Thus, such a process can be incorporated into a  data augmentation pipeline for generating large datasets with accurate ground truth labels for little cost.</a:t>
            </a:r>
            <a:endParaRPr b="0" i="0" sz="1800" u="none" cap="none" strike="noStrike">
              <a:solidFill>
                <a:srgbClr val="000000"/>
              </a:solidFill>
              <a:latin typeface="Arial"/>
              <a:ea typeface="Arial"/>
              <a:cs typeface="Arial"/>
              <a:sym typeface="Arial"/>
            </a:endParaRPr>
          </a:p>
        </p:txBody>
      </p:sp>
      <p:sp>
        <p:nvSpPr>
          <p:cNvPr id="62" name="Google Shape;62;p14"/>
          <p:cNvSpPr/>
          <p:nvPr/>
        </p:nvSpPr>
        <p:spPr>
          <a:xfrm>
            <a:off x="985320" y="37312559"/>
            <a:ext cx="17606880" cy="5562000"/>
          </a:xfrm>
          <a:prstGeom prst="rect">
            <a:avLst/>
          </a:prstGeom>
          <a:solidFill>
            <a:schemeClr val="lt1"/>
          </a:solidFill>
          <a:ln cap="flat" cmpd="sng" w="76300">
            <a:solidFill>
              <a:srgbClr val="632423"/>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4000"/>
              <a:buFont typeface="Arial"/>
              <a:buNone/>
            </a:pPr>
            <a:r>
              <a:rPr b="0" i="0" lang="en-IN" sz="4000" u="none" cap="none" strike="noStrike">
                <a:solidFill>
                  <a:srgbClr val="000000"/>
                </a:solidFill>
                <a:latin typeface="Arial"/>
                <a:ea typeface="Arial"/>
                <a:cs typeface="Arial"/>
                <a:sym typeface="Arial"/>
              </a:rPr>
              <a:t>Thus, we can infer that Marrnet can be effectively used to generate the 3D models for foraminifera fossil from the extracted normal, depth and silhouette</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4000"/>
              <a:buFont typeface="Arial"/>
              <a:buNone/>
            </a:pPr>
            <a:r>
              <a:rPr b="0" i="0" lang="en-IN" sz="4000" u="none" cap="none" strike="noStrike">
                <a:solidFill>
                  <a:srgbClr val="000000"/>
                </a:solidFill>
                <a:latin typeface="Arial"/>
                <a:ea typeface="Arial"/>
                <a:cs typeface="Arial"/>
                <a:sym typeface="Arial"/>
              </a:rPr>
              <a:t>i.e. the 2.5D images extracted from a synthetically generated model.The future scope of the project is to work on the real images of the foraminifera. The network can be improved for 3d model generation from real image data of the foraminifera fossil. The real images however, will need to be pre processed as there will be some occlusion in these images due to dust, and this part also needs to be generated correctly.</a:t>
            </a:r>
            <a:endParaRPr b="0" i="0" sz="1800" u="none" cap="none" strike="noStrike">
              <a:solidFill>
                <a:srgbClr val="000000"/>
              </a:solidFill>
              <a:latin typeface="Arial"/>
              <a:ea typeface="Arial"/>
              <a:cs typeface="Arial"/>
              <a:sym typeface="Arial"/>
            </a:endParaRPr>
          </a:p>
        </p:txBody>
      </p:sp>
      <p:sp>
        <p:nvSpPr>
          <p:cNvPr id="63" name="Google Shape;63;p14"/>
          <p:cNvSpPr/>
          <p:nvPr/>
        </p:nvSpPr>
        <p:spPr>
          <a:xfrm>
            <a:off x="19583280" y="37279800"/>
            <a:ext cx="12349081" cy="5562000"/>
          </a:xfrm>
          <a:prstGeom prst="rect">
            <a:avLst/>
          </a:prstGeom>
          <a:solidFill>
            <a:srgbClr val="FFFFFF"/>
          </a:solidFill>
          <a:ln cap="flat" cmpd="sng" w="76300">
            <a:solidFill>
              <a:srgbClr val="6324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IN" sz="4000"/>
              <a:t>[1] MarrNet: 3D Shape Reconstruction via 2.5D Sketches: NIPS 2017, Wu, Jiajun and Wang, Yifan and Xue, Tianfan and Sun, Xingyuan and Freeman, William T and Tenenbaum, Joshua B</a:t>
            </a:r>
            <a:endParaRPr sz="4000"/>
          </a:p>
          <a:p>
            <a:pPr indent="0" lvl="0" marL="0" marR="0" rtl="0" algn="l">
              <a:lnSpc>
                <a:spcPct val="100000"/>
              </a:lnSpc>
              <a:spcBef>
                <a:spcPts val="0"/>
              </a:spcBef>
              <a:spcAft>
                <a:spcPts val="0"/>
              </a:spcAft>
              <a:buClr>
                <a:srgbClr val="000000"/>
              </a:buClr>
              <a:buSzPts val="1400"/>
              <a:buFont typeface="Arial"/>
              <a:buNone/>
            </a:pPr>
            <a:r>
              <a:rPr lang="en-IN" sz="4000"/>
              <a:t>[2] Jiajun Wu, Chengkai Zhang, Tianfan Xue, William T Freeman, and Joshua B Tenenbaum. Learning a Proba-bilistic Latent Space of Object Shapes via 3D Generative-Adversarial Modeling.</a:t>
            </a:r>
            <a:endParaRPr sz="4000"/>
          </a:p>
        </p:txBody>
      </p:sp>
      <p:sp>
        <p:nvSpPr>
          <p:cNvPr id="64" name="Google Shape;64;p14"/>
          <p:cNvSpPr/>
          <p:nvPr/>
        </p:nvSpPr>
        <p:spPr>
          <a:xfrm>
            <a:off x="28854359" y="42875281"/>
            <a:ext cx="183960" cy="14151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723960" y="5060520"/>
            <a:ext cx="11696040" cy="1110960"/>
          </a:xfrm>
          <a:prstGeom prst="rect">
            <a:avLst/>
          </a:prstGeom>
          <a:no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6000"/>
              <a:buFont typeface="Arial"/>
              <a:buNone/>
            </a:pPr>
            <a:r>
              <a:rPr b="1" i="0" lang="en-IN" sz="6000" u="none" cap="none" strike="noStrike">
                <a:solidFill>
                  <a:srgbClr val="000000"/>
                </a:solidFill>
                <a:latin typeface="Century Gothic"/>
                <a:ea typeface="Century Gothic"/>
                <a:cs typeface="Century Gothic"/>
                <a:sym typeface="Century Gothic"/>
              </a:rPr>
              <a:t>Motivation and Goals</a:t>
            </a:r>
            <a:endParaRPr b="0" i="0" sz="1800" u="none" cap="none" strike="noStrike">
              <a:solidFill>
                <a:srgbClr val="000000"/>
              </a:solidFill>
              <a:latin typeface="Arial"/>
              <a:ea typeface="Arial"/>
              <a:cs typeface="Arial"/>
              <a:sym typeface="Arial"/>
            </a:endParaRPr>
          </a:p>
        </p:txBody>
      </p:sp>
      <p:sp>
        <p:nvSpPr>
          <p:cNvPr id="66" name="Google Shape;66;p14"/>
          <p:cNvSpPr/>
          <p:nvPr/>
        </p:nvSpPr>
        <p:spPr>
          <a:xfrm>
            <a:off x="723960" y="11277720"/>
            <a:ext cx="31127040" cy="1065960"/>
          </a:xfrm>
          <a:prstGeom prst="rect">
            <a:avLst/>
          </a:prstGeom>
          <a:no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6000"/>
              <a:buFont typeface="Arial"/>
              <a:buNone/>
            </a:pPr>
            <a:r>
              <a:rPr b="1" i="0" lang="en-IN" sz="6000" u="none" cap="none" strike="noStrike">
                <a:solidFill>
                  <a:srgbClr val="000000"/>
                </a:solidFill>
                <a:latin typeface="Century Gothic"/>
                <a:ea typeface="Century Gothic"/>
                <a:cs typeface="Century Gothic"/>
                <a:sym typeface="Century Gothic"/>
              </a:rPr>
              <a:t>Methodology and Results</a:t>
            </a:r>
            <a:endParaRPr b="0" i="0" sz="1800" u="none" cap="none" strike="noStrike">
              <a:solidFill>
                <a:srgbClr val="000000"/>
              </a:solidFill>
              <a:latin typeface="Arial"/>
              <a:ea typeface="Arial"/>
              <a:cs typeface="Arial"/>
              <a:sym typeface="Arial"/>
            </a:endParaRPr>
          </a:p>
        </p:txBody>
      </p:sp>
      <p:sp>
        <p:nvSpPr>
          <p:cNvPr id="67" name="Google Shape;67;p14"/>
          <p:cNvSpPr/>
          <p:nvPr/>
        </p:nvSpPr>
        <p:spPr>
          <a:xfrm>
            <a:off x="19583280" y="35935919"/>
            <a:ext cx="10362600" cy="1111680"/>
          </a:xfrm>
          <a:prstGeom prst="rect">
            <a:avLst/>
          </a:prstGeom>
          <a:no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6000"/>
              <a:buFont typeface="Arial"/>
              <a:buNone/>
            </a:pPr>
            <a:r>
              <a:rPr b="1" i="0" lang="en-IN" sz="6000" u="none" cap="none" strike="noStrike">
                <a:solidFill>
                  <a:srgbClr val="000000"/>
                </a:solidFill>
                <a:latin typeface="Century Gothic"/>
                <a:ea typeface="Century Gothic"/>
                <a:cs typeface="Century Gothic"/>
                <a:sym typeface="Century Gothic"/>
              </a:rPr>
              <a:t>Reference</a:t>
            </a:r>
            <a:endParaRPr b="0" i="0" sz="1800" u="none" cap="none" strike="noStrike">
              <a:solidFill>
                <a:srgbClr val="000000"/>
              </a:solidFill>
              <a:latin typeface="Arial"/>
              <a:ea typeface="Arial"/>
              <a:cs typeface="Arial"/>
              <a:sym typeface="Arial"/>
            </a:endParaRPr>
          </a:p>
        </p:txBody>
      </p:sp>
      <p:sp>
        <p:nvSpPr>
          <p:cNvPr id="68" name="Google Shape;68;p14"/>
          <p:cNvSpPr/>
          <p:nvPr/>
        </p:nvSpPr>
        <p:spPr>
          <a:xfrm>
            <a:off x="843480" y="35935919"/>
            <a:ext cx="14058360" cy="1111680"/>
          </a:xfrm>
          <a:prstGeom prst="rect">
            <a:avLst/>
          </a:prstGeom>
          <a:no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6000"/>
              <a:buFont typeface="Arial"/>
              <a:buNone/>
            </a:pPr>
            <a:r>
              <a:rPr b="1" i="0" lang="en-IN" sz="6000" u="none" cap="none" strike="noStrike">
                <a:solidFill>
                  <a:srgbClr val="000000"/>
                </a:solidFill>
                <a:latin typeface="Century Gothic"/>
                <a:ea typeface="Century Gothic"/>
                <a:cs typeface="Century Gothic"/>
                <a:sym typeface="Century Gothic"/>
              </a:rPr>
              <a:t>Conclusion and Extensions</a:t>
            </a:r>
            <a:endParaRPr b="0" i="0" sz="1800" u="none" cap="none" strike="noStrike">
              <a:solidFill>
                <a:srgbClr val="000000"/>
              </a:solidFill>
              <a:latin typeface="Arial"/>
              <a:ea typeface="Arial"/>
              <a:cs typeface="Arial"/>
              <a:sym typeface="Arial"/>
            </a:endParaRPr>
          </a:p>
        </p:txBody>
      </p:sp>
      <p:sp>
        <p:nvSpPr>
          <p:cNvPr id="69" name="Google Shape;69;p14"/>
          <p:cNvSpPr/>
          <p:nvPr/>
        </p:nvSpPr>
        <p:spPr>
          <a:xfrm>
            <a:off x="723960" y="2544120"/>
            <a:ext cx="19631520" cy="1523160"/>
          </a:xfrm>
          <a:prstGeom prst="rect">
            <a:avLst/>
          </a:prstGeom>
          <a:no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5400"/>
              <a:buFont typeface="Arial"/>
              <a:buNone/>
            </a:pPr>
            <a:r>
              <a:rPr b="0" i="0" lang="en-IN" sz="5400" u="none" cap="none" strike="noStrike">
                <a:solidFill>
                  <a:srgbClr val="000000"/>
                </a:solidFill>
                <a:latin typeface="Century Gothic"/>
                <a:ea typeface="Century Gothic"/>
                <a:cs typeface="Century Gothic"/>
                <a:sym typeface="Century Gothic"/>
              </a:rPr>
              <a:t>Authors: Vishal Shitole, Shraddha Dhyade, Anusha Manur </a:t>
            </a:r>
            <a:endParaRPr b="0" i="0" sz="1800" u="none" cap="none" strike="noStrike">
              <a:solidFill>
                <a:srgbClr val="000000"/>
              </a:solidFill>
              <a:latin typeface="Arial"/>
              <a:ea typeface="Arial"/>
              <a:cs typeface="Arial"/>
              <a:sym typeface="Arial"/>
            </a:endParaRPr>
          </a:p>
        </p:txBody>
      </p:sp>
      <p:sp>
        <p:nvSpPr>
          <p:cNvPr id="70" name="Google Shape;70;p14"/>
          <p:cNvSpPr/>
          <p:nvPr/>
        </p:nvSpPr>
        <p:spPr>
          <a:xfrm>
            <a:off x="723960" y="0"/>
            <a:ext cx="20534999" cy="269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6600"/>
              <a:buFont typeface="Arial"/>
              <a:buNone/>
            </a:pPr>
            <a:r>
              <a:rPr b="1" i="0" lang="en-IN" sz="6600" u="none" cap="none" strike="noStrike">
                <a:solidFill>
                  <a:srgbClr val="953735"/>
                </a:solidFill>
                <a:latin typeface="Century Gothic"/>
                <a:ea typeface="Century Gothic"/>
                <a:cs typeface="Century Gothic"/>
                <a:sym typeface="Century Gothic"/>
              </a:rPr>
              <a:t>3D sketch generation of foraminifera from 2.5D sketches</a:t>
            </a:r>
            <a:endParaRPr b="0" i="0" sz="1800" u="none" cap="none" strike="noStrike">
              <a:solidFill>
                <a:srgbClr val="000000"/>
              </a:solidFill>
              <a:latin typeface="Arial"/>
              <a:ea typeface="Arial"/>
              <a:cs typeface="Arial"/>
              <a:sym typeface="Arial"/>
            </a:endParaRPr>
          </a:p>
        </p:txBody>
      </p:sp>
      <p:sp>
        <p:nvSpPr>
          <p:cNvPr id="71" name="Google Shape;71;p14"/>
          <p:cNvSpPr/>
          <p:nvPr/>
        </p:nvSpPr>
        <p:spPr>
          <a:xfrm>
            <a:off x="21384000" y="1987560"/>
            <a:ext cx="11305080" cy="2836080"/>
          </a:xfrm>
          <a:prstGeom prst="rect">
            <a:avLst/>
          </a:prstGeom>
          <a:solidFill>
            <a:srgbClr val="C4BD97"/>
          </a:solid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5400"/>
              <a:buFont typeface="Arial"/>
              <a:buNone/>
            </a:pPr>
            <a:r>
              <a:rPr b="1" i="0" lang="en-IN" sz="5400" u="none" cap="none" strike="noStrike">
                <a:solidFill>
                  <a:srgbClr val="FFFFFF"/>
                </a:solidFill>
                <a:latin typeface="Century Gothic"/>
                <a:ea typeface="Century Gothic"/>
                <a:cs typeface="Century Gothic"/>
                <a:sym typeface="Century Gothic"/>
              </a:rPr>
              <a:t>Course Number: </a:t>
            </a:r>
            <a:r>
              <a:rPr b="0" i="0" lang="en-IN" sz="5400" u="none" cap="none" strike="noStrike">
                <a:solidFill>
                  <a:srgbClr val="FFFFFF"/>
                </a:solidFill>
                <a:latin typeface="Century Gothic"/>
                <a:ea typeface="Century Gothic"/>
                <a:cs typeface="Century Gothic"/>
                <a:sym typeface="Century Gothic"/>
              </a:rPr>
              <a:t>ECE 542-001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400"/>
              <a:buFont typeface="Arial"/>
              <a:buNone/>
            </a:pPr>
            <a:r>
              <a:rPr b="1" i="0" lang="en-IN" sz="5400" u="none" cap="none" strike="noStrike">
                <a:solidFill>
                  <a:srgbClr val="FFFFFF"/>
                </a:solidFill>
                <a:latin typeface="Century Gothic"/>
                <a:ea typeface="Century Gothic"/>
                <a:cs typeface="Century Gothic"/>
                <a:sym typeface="Century Gothic"/>
              </a:rPr>
              <a:t>Team ID: 542</a:t>
            </a:r>
            <a:r>
              <a:rPr b="0" i="0" lang="en-IN" sz="5400" u="none" cap="none" strike="noStrike">
                <a:solidFill>
                  <a:srgbClr val="FFFFFF"/>
                </a:solidFill>
                <a:latin typeface="Century Gothic"/>
                <a:ea typeface="Century Gothic"/>
                <a:cs typeface="Century Gothic"/>
                <a:sym typeface="Century Gothic"/>
              </a:rPr>
              <a:t>-19</a:t>
            </a:r>
            <a:endParaRPr b="0" i="0" sz="1800" u="none" cap="none" strike="noStrike">
              <a:solidFill>
                <a:srgbClr val="000000"/>
              </a:solidFill>
              <a:latin typeface="Arial"/>
              <a:ea typeface="Arial"/>
              <a:cs typeface="Arial"/>
              <a:sym typeface="Arial"/>
            </a:endParaRPr>
          </a:p>
        </p:txBody>
      </p:sp>
      <p:sp>
        <p:nvSpPr>
          <p:cNvPr id="72" name="Google Shape;72;p14"/>
          <p:cNvSpPr/>
          <p:nvPr/>
        </p:nvSpPr>
        <p:spPr>
          <a:xfrm>
            <a:off x="18360000" y="4871880"/>
            <a:ext cx="14039640" cy="1379520"/>
          </a:xfrm>
          <a:prstGeom prst="rect">
            <a:avLst/>
          </a:prstGeom>
          <a:no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6000"/>
              <a:buFont typeface="Arial"/>
              <a:buNone/>
            </a:pPr>
            <a:r>
              <a:rPr b="0" i="0" lang="en-IN" sz="6000" u="none" cap="none" strike="noStrike">
                <a:solidFill>
                  <a:srgbClr val="000000"/>
                </a:solidFill>
                <a:latin typeface="Century Gothic"/>
                <a:ea typeface="Century Gothic"/>
                <a:cs typeface="Century Gothic"/>
                <a:sym typeface="Century Gothic"/>
              </a:rPr>
              <a:t>    Instructor: Prof. Edgar Lobaton</a:t>
            </a:r>
            <a:endParaRPr b="0" i="0" sz="1800" u="none" cap="none" strike="noStrike">
              <a:solidFill>
                <a:srgbClr val="000000"/>
              </a:solidFill>
              <a:latin typeface="Arial"/>
              <a:ea typeface="Arial"/>
              <a:cs typeface="Arial"/>
              <a:sym typeface="Arial"/>
            </a:endParaRPr>
          </a:p>
        </p:txBody>
      </p:sp>
      <p:sp>
        <p:nvSpPr>
          <p:cNvPr id="73" name="Google Shape;73;p14"/>
          <p:cNvSpPr/>
          <p:nvPr/>
        </p:nvSpPr>
        <p:spPr>
          <a:xfrm>
            <a:off x="723960" y="4214160"/>
            <a:ext cx="19479900" cy="1335600"/>
          </a:xfrm>
          <a:prstGeom prst="rect">
            <a:avLst/>
          </a:prstGeom>
          <a:noFill/>
          <a:ln>
            <a:noFill/>
          </a:ln>
        </p:spPr>
        <p:txBody>
          <a:bodyPr anchorCtr="0" anchor="t" bIns="219225" lIns="438825" spcFirstLastPara="1" rIns="438825" wrap="square" tIns="219225">
            <a:noAutofit/>
          </a:bodyPr>
          <a:lstStyle/>
          <a:p>
            <a:pPr indent="0" lvl="0" marL="0" marR="0" rtl="0" algn="l">
              <a:lnSpc>
                <a:spcPct val="100000"/>
              </a:lnSpc>
              <a:spcBef>
                <a:spcPts val="0"/>
              </a:spcBef>
              <a:spcAft>
                <a:spcPts val="0"/>
              </a:spcAft>
              <a:buClr>
                <a:srgbClr val="000000"/>
              </a:buClr>
              <a:buSzPts val="5400"/>
              <a:buFont typeface="Arial"/>
              <a:buNone/>
            </a:pPr>
            <a:r>
              <a:rPr b="0" i="0" lang="en-IN" sz="5400" u="none" cap="none" strike="noStrike">
                <a:solidFill>
                  <a:srgbClr val="000000"/>
                </a:solidFill>
                <a:latin typeface="Century Gothic"/>
                <a:ea typeface="Century Gothic"/>
                <a:cs typeface="Century Gothic"/>
                <a:sym typeface="Century Gothic"/>
              </a:rPr>
              <a:t>Advisor: Turner Richmond </a:t>
            </a:r>
            <a:endParaRPr b="0" i="0" sz="1800" u="none" cap="none" strike="noStrike">
              <a:solidFill>
                <a:srgbClr val="000000"/>
              </a:solidFill>
              <a:latin typeface="Arial"/>
              <a:ea typeface="Arial"/>
              <a:cs typeface="Arial"/>
              <a:sym typeface="Arial"/>
            </a:endParaRPr>
          </a:p>
        </p:txBody>
      </p:sp>
      <p:sp>
        <p:nvSpPr>
          <p:cNvPr id="74" name="Google Shape;74;p14"/>
          <p:cNvSpPr/>
          <p:nvPr/>
        </p:nvSpPr>
        <p:spPr>
          <a:xfrm>
            <a:off x="985320" y="6372360"/>
            <a:ext cx="31017900" cy="4609800"/>
          </a:xfrm>
          <a:prstGeom prst="rect">
            <a:avLst/>
          </a:prstGeom>
          <a:solidFill>
            <a:schemeClr val="lt1"/>
          </a:solidFill>
          <a:ln cap="flat" cmpd="sng" w="76300">
            <a:solidFill>
              <a:srgbClr val="632423"/>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4000"/>
              <a:buFont typeface="Arial"/>
              <a:buNone/>
            </a:pPr>
            <a:r>
              <a:rPr b="0" i="0" lang="en-IN" sz="4000" u="none" cap="none" strike="noStrike">
                <a:solidFill>
                  <a:srgbClr val="000000"/>
                </a:solidFill>
                <a:latin typeface="Arial"/>
                <a:ea typeface="Arial"/>
                <a:cs typeface="Arial"/>
                <a:sym typeface="Arial"/>
              </a:rPr>
              <a:t>In order to generate a 3D model from a 2.5D sketch of microscopic fossils called foraminifera containing a large amount of occluded data,  we learn some prior information about the specimen from a synthetic dataset, utilizing an encoder-decoder network. Current rendering software is used to generated large amounts of highly varied data from different viewpoints, under different conditions, and with different textures. Thus, such a process can be incorporated into a  data augmentation pipeline for generating large datasets with accurate ground truth labels for little cost.</a:t>
            </a:r>
            <a:endParaRPr b="0" i="0" sz="1800" u="none" cap="none" strike="noStrike">
              <a:solidFill>
                <a:srgbClr val="000000"/>
              </a:solidFill>
              <a:latin typeface="Arial"/>
              <a:ea typeface="Arial"/>
              <a:cs typeface="Arial"/>
              <a:sym typeface="Arial"/>
            </a:endParaRPr>
          </a:p>
        </p:txBody>
      </p:sp>
      <p:sp>
        <p:nvSpPr>
          <p:cNvPr id="75" name="Google Shape;75;p14"/>
          <p:cNvSpPr/>
          <p:nvPr/>
        </p:nvSpPr>
        <p:spPr>
          <a:xfrm>
            <a:off x="985350" y="12338817"/>
            <a:ext cx="31017900" cy="23584200"/>
          </a:xfrm>
          <a:prstGeom prst="rect">
            <a:avLst/>
          </a:prstGeom>
          <a:solidFill>
            <a:schemeClr val="lt1"/>
          </a:solidFill>
          <a:ln cap="flat" cmpd="sng" w="76300">
            <a:solidFill>
              <a:srgbClr val="632423"/>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6" name="Google Shape;76;p14"/>
          <p:cNvPicPr preferRelativeResize="0"/>
          <p:nvPr/>
        </p:nvPicPr>
        <p:blipFill rotWithShape="1">
          <a:blip r:embed="rId3">
            <a:alphaModFix/>
          </a:blip>
          <a:srcRect b="0" l="0" r="0" t="0"/>
          <a:stretch/>
        </p:blipFill>
        <p:spPr>
          <a:xfrm>
            <a:off x="2591219" y="12816435"/>
            <a:ext cx="27806159" cy="5485201"/>
          </a:xfrm>
          <a:prstGeom prst="rect">
            <a:avLst/>
          </a:prstGeom>
          <a:noFill/>
          <a:ln>
            <a:noFill/>
          </a:ln>
        </p:spPr>
      </p:pic>
      <p:sp>
        <p:nvSpPr>
          <p:cNvPr id="77" name="Google Shape;77;p14"/>
          <p:cNvSpPr txBox="1"/>
          <p:nvPr/>
        </p:nvSpPr>
        <p:spPr>
          <a:xfrm>
            <a:off x="2591219" y="19476720"/>
            <a:ext cx="9828781" cy="68119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14"/>
          <p:cNvSpPr txBox="1"/>
          <p:nvPr/>
        </p:nvSpPr>
        <p:spPr>
          <a:xfrm>
            <a:off x="1508900" y="18353150"/>
            <a:ext cx="13392900" cy="681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4000" u="none" cap="none" strike="noStrike">
                <a:solidFill>
                  <a:srgbClr val="000000"/>
                </a:solidFill>
                <a:latin typeface="Arial"/>
                <a:ea typeface="Arial"/>
                <a:cs typeface="Arial"/>
                <a:sym typeface="Arial"/>
              </a:rPr>
              <a:t>Data Preprocessing:</a:t>
            </a:r>
            <a:r>
              <a:rPr b="0" i="0" lang="en-IN" sz="4000" u="none" cap="none" strike="noStrike">
                <a:solidFill>
                  <a:srgbClr val="000000"/>
                </a:solidFill>
                <a:latin typeface="Arial"/>
                <a:ea typeface="Arial"/>
                <a:cs typeface="Arial"/>
                <a:sym typeface="Arial"/>
              </a:rPr>
              <a:t> </a:t>
            </a:r>
            <a:endParaRPr sz="4000"/>
          </a:p>
          <a:p>
            <a:pPr indent="-635000" lvl="0" marL="685800" marR="0" rtl="0" algn="l">
              <a:lnSpc>
                <a:spcPct val="100000"/>
              </a:lnSpc>
              <a:spcBef>
                <a:spcPts val="0"/>
              </a:spcBef>
              <a:spcAft>
                <a:spcPts val="0"/>
              </a:spcAft>
              <a:buClr>
                <a:srgbClr val="000000"/>
              </a:buClr>
              <a:buSzPts val="4000"/>
              <a:buFont typeface="Arial"/>
              <a:buChar char="●"/>
            </a:pPr>
            <a:r>
              <a:rPr b="0" i="0" lang="en-IN" sz="4000" u="none" cap="none" strike="noStrike">
                <a:solidFill>
                  <a:srgbClr val="000000"/>
                </a:solidFill>
                <a:latin typeface="Arial"/>
                <a:ea typeface="Arial"/>
                <a:cs typeface="Arial"/>
                <a:sym typeface="Arial"/>
              </a:rPr>
              <a:t>Input is a synthetically generated colored image</a:t>
            </a:r>
            <a:endParaRPr sz="4000"/>
          </a:p>
          <a:p>
            <a:pPr indent="-635000" lvl="0" marL="685800" marR="0" rtl="0" algn="l">
              <a:lnSpc>
                <a:spcPct val="100000"/>
              </a:lnSpc>
              <a:spcBef>
                <a:spcPts val="0"/>
              </a:spcBef>
              <a:spcAft>
                <a:spcPts val="0"/>
              </a:spcAft>
              <a:buClr>
                <a:srgbClr val="000000"/>
              </a:buClr>
              <a:buSzPts val="4000"/>
              <a:buFont typeface="Arial"/>
              <a:buChar char="●"/>
            </a:pPr>
            <a:r>
              <a:rPr b="0" i="0" lang="en-IN" sz="4000" u="none" cap="none" strike="noStrike">
                <a:solidFill>
                  <a:srgbClr val="000000"/>
                </a:solidFill>
                <a:latin typeface="Arial"/>
                <a:ea typeface="Arial"/>
                <a:cs typeface="Arial"/>
                <a:sym typeface="Arial"/>
              </a:rPr>
              <a:t>Output is a voxelized 3D model. </a:t>
            </a:r>
            <a:endParaRPr sz="4000"/>
          </a:p>
          <a:p>
            <a:pPr indent="-635000" lvl="0" marL="685800" marR="0" rtl="0" algn="l">
              <a:lnSpc>
                <a:spcPct val="100000"/>
              </a:lnSpc>
              <a:spcBef>
                <a:spcPts val="0"/>
              </a:spcBef>
              <a:spcAft>
                <a:spcPts val="0"/>
              </a:spcAft>
              <a:buClr>
                <a:srgbClr val="000000"/>
              </a:buClr>
              <a:buSzPts val="4000"/>
              <a:buFont typeface="Arial"/>
              <a:buChar char="●"/>
            </a:pPr>
            <a:r>
              <a:rPr b="0" i="0" lang="en-IN" sz="4000" u="none" cap="none" strike="noStrike">
                <a:solidFill>
                  <a:srgbClr val="000000"/>
                </a:solidFill>
                <a:latin typeface="Arial"/>
                <a:ea typeface="Arial"/>
                <a:cs typeface="Arial"/>
                <a:sym typeface="Arial"/>
              </a:rPr>
              <a:t>We extract the normal image, depth image and silhouette from the input 2d image of the foraminifera. </a:t>
            </a:r>
            <a:endParaRPr sz="4000"/>
          </a:p>
          <a:p>
            <a:pPr indent="-635000" lvl="0" marL="685800" marR="0" rtl="0" algn="l">
              <a:lnSpc>
                <a:spcPct val="100000"/>
              </a:lnSpc>
              <a:spcBef>
                <a:spcPts val="0"/>
              </a:spcBef>
              <a:spcAft>
                <a:spcPts val="0"/>
              </a:spcAft>
              <a:buClr>
                <a:srgbClr val="000000"/>
              </a:buClr>
              <a:buSzPts val="4000"/>
              <a:buFont typeface="Arial"/>
              <a:buChar char="●"/>
            </a:pPr>
            <a:r>
              <a:rPr b="0" i="0" lang="en-IN" sz="4000" u="none" cap="none" strike="noStrike">
                <a:solidFill>
                  <a:srgbClr val="000000"/>
                </a:solidFill>
                <a:latin typeface="Arial"/>
                <a:ea typeface="Arial"/>
                <a:cs typeface="Arial"/>
                <a:sym typeface="Arial"/>
              </a:rPr>
              <a:t>The normal image is masked with the silhouette. Normal image(512x512) and depth image(512x512) are concatenated and passed to the network. </a:t>
            </a:r>
            <a:endParaRPr sz="4000"/>
          </a:p>
          <a:p>
            <a:pPr indent="-635000" lvl="0" marL="685800" marR="0" rtl="0" algn="l">
              <a:lnSpc>
                <a:spcPct val="100000"/>
              </a:lnSpc>
              <a:spcBef>
                <a:spcPts val="0"/>
              </a:spcBef>
              <a:spcAft>
                <a:spcPts val="0"/>
              </a:spcAft>
              <a:buClr>
                <a:srgbClr val="000000"/>
              </a:buClr>
              <a:buSzPts val="4000"/>
              <a:buFont typeface="Arial"/>
              <a:buChar char="●"/>
            </a:pPr>
            <a:r>
              <a:rPr b="0" i="0" lang="en-IN" sz="4000" u="none" cap="none" strike="noStrike">
                <a:solidFill>
                  <a:srgbClr val="000000"/>
                </a:solidFill>
                <a:latin typeface="Arial"/>
                <a:ea typeface="Arial"/>
                <a:cs typeface="Arial"/>
                <a:sym typeface="Arial"/>
              </a:rPr>
              <a:t>Output (256x256x256) is a voxelized model and this will be our ground truth for the network.</a:t>
            </a:r>
            <a:endParaRPr sz="4000"/>
          </a:p>
        </p:txBody>
      </p:sp>
      <p:pic>
        <p:nvPicPr>
          <p:cNvPr id="79" name="Google Shape;79;p14"/>
          <p:cNvPicPr preferRelativeResize="0"/>
          <p:nvPr/>
        </p:nvPicPr>
        <p:blipFill rotWithShape="1">
          <a:blip r:embed="rId4">
            <a:alphaModFix/>
          </a:blip>
          <a:srcRect b="0" l="13739" r="17494" t="5900"/>
          <a:stretch/>
        </p:blipFill>
        <p:spPr>
          <a:xfrm>
            <a:off x="11854799" y="32339463"/>
            <a:ext cx="3178600" cy="2899843"/>
          </a:xfrm>
          <a:prstGeom prst="rect">
            <a:avLst/>
          </a:prstGeom>
          <a:noFill/>
          <a:ln>
            <a:noFill/>
          </a:ln>
        </p:spPr>
      </p:pic>
      <p:pic>
        <p:nvPicPr>
          <p:cNvPr id="80" name="Google Shape;80;p14"/>
          <p:cNvPicPr preferRelativeResize="0"/>
          <p:nvPr/>
        </p:nvPicPr>
        <p:blipFill>
          <a:blip r:embed="rId5">
            <a:alphaModFix/>
          </a:blip>
          <a:stretch>
            <a:fillRect/>
          </a:stretch>
        </p:blipFill>
        <p:spPr>
          <a:xfrm>
            <a:off x="11364475" y="25861563"/>
            <a:ext cx="4452300" cy="2968175"/>
          </a:xfrm>
          <a:prstGeom prst="rect">
            <a:avLst/>
          </a:prstGeom>
          <a:noFill/>
          <a:ln>
            <a:noFill/>
          </a:ln>
        </p:spPr>
      </p:pic>
      <p:pic>
        <p:nvPicPr>
          <p:cNvPr id="81" name="Google Shape;81;p14"/>
          <p:cNvPicPr preferRelativeResize="0"/>
          <p:nvPr/>
        </p:nvPicPr>
        <p:blipFill rotWithShape="1">
          <a:blip r:embed="rId6">
            <a:alphaModFix/>
          </a:blip>
          <a:srcRect b="0" l="12429" r="15767" t="6976"/>
          <a:stretch/>
        </p:blipFill>
        <p:spPr>
          <a:xfrm flipH="1" rot="10800000">
            <a:off x="11830450" y="29055362"/>
            <a:ext cx="3227300" cy="2892075"/>
          </a:xfrm>
          <a:prstGeom prst="rect">
            <a:avLst/>
          </a:prstGeom>
          <a:noFill/>
          <a:ln>
            <a:noFill/>
          </a:ln>
        </p:spPr>
      </p:pic>
      <p:sp>
        <p:nvSpPr>
          <p:cNvPr id="82" name="Google Shape;82;p14"/>
          <p:cNvSpPr txBox="1"/>
          <p:nvPr/>
        </p:nvSpPr>
        <p:spPr>
          <a:xfrm>
            <a:off x="17004475" y="18469574"/>
            <a:ext cx="13392900" cy="616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4000"/>
              <a:t>Network Structure::</a:t>
            </a:r>
            <a:r>
              <a:rPr lang="en-IN" sz="4000"/>
              <a:t> </a:t>
            </a:r>
            <a:endParaRPr sz="4000"/>
          </a:p>
          <a:p>
            <a:pPr indent="-482600" lvl="0" marL="457200" marR="0" rtl="0" algn="l">
              <a:lnSpc>
                <a:spcPct val="100000"/>
              </a:lnSpc>
              <a:spcBef>
                <a:spcPts val="0"/>
              </a:spcBef>
              <a:spcAft>
                <a:spcPts val="0"/>
              </a:spcAft>
              <a:buSzPts val="4000"/>
              <a:buChar char="●"/>
            </a:pPr>
            <a:r>
              <a:rPr lang="en-IN" sz="4000"/>
              <a:t>Our network structure follows the Marrnet model which consists of encoder decoder model for 3D model generation. </a:t>
            </a:r>
            <a:endParaRPr sz="4000"/>
          </a:p>
          <a:p>
            <a:pPr indent="-482600" lvl="0" marL="457200" marR="0" rtl="0" algn="l">
              <a:lnSpc>
                <a:spcPct val="100000"/>
              </a:lnSpc>
              <a:spcBef>
                <a:spcPts val="0"/>
              </a:spcBef>
              <a:spcAft>
                <a:spcPts val="0"/>
              </a:spcAft>
              <a:buSzPts val="4000"/>
              <a:buChar char="●"/>
            </a:pPr>
            <a:r>
              <a:rPr lang="en-IN" sz="4000"/>
              <a:t>The enoder network with 5 convolutional 2D layers and </a:t>
            </a:r>
            <a:r>
              <a:rPr lang="en-IN" sz="4000"/>
              <a:t>t</a:t>
            </a:r>
            <a:r>
              <a:rPr lang="en-IN" sz="4000"/>
              <a:t>wo fully connected layers. It generates a 200 dimensional latent space vector which acts as a input to the decoder network. </a:t>
            </a:r>
            <a:endParaRPr sz="4000"/>
          </a:p>
          <a:p>
            <a:pPr indent="-482600" lvl="0" marL="457200" marR="0" rtl="0" algn="l">
              <a:lnSpc>
                <a:spcPct val="100000"/>
              </a:lnSpc>
              <a:spcBef>
                <a:spcPts val="0"/>
              </a:spcBef>
              <a:spcAft>
                <a:spcPts val="0"/>
              </a:spcAft>
              <a:buSzPts val="4000"/>
              <a:buChar char="●"/>
            </a:pPr>
            <a:r>
              <a:rPr lang="en-IN" sz="4000"/>
              <a:t>The decoder network consists of 5 convolutional layers that generate a 3d voxel output of size 256x256x256.</a:t>
            </a:r>
            <a:endParaRPr b="1" sz="4000"/>
          </a:p>
        </p:txBody>
      </p:sp>
      <p:pic>
        <p:nvPicPr>
          <p:cNvPr id="83" name="Google Shape;83;p14"/>
          <p:cNvPicPr preferRelativeResize="0"/>
          <p:nvPr/>
        </p:nvPicPr>
        <p:blipFill rotWithShape="1">
          <a:blip r:embed="rId7">
            <a:alphaModFix/>
          </a:blip>
          <a:srcRect b="8718" l="34172" r="17478" t="13924"/>
          <a:stretch/>
        </p:blipFill>
        <p:spPr>
          <a:xfrm>
            <a:off x="16373874" y="29186938"/>
            <a:ext cx="2628900" cy="2628932"/>
          </a:xfrm>
          <a:prstGeom prst="rect">
            <a:avLst/>
          </a:prstGeom>
          <a:noFill/>
          <a:ln>
            <a:noFill/>
          </a:ln>
        </p:spPr>
      </p:pic>
      <p:pic>
        <p:nvPicPr>
          <p:cNvPr id="84" name="Google Shape;84;p14"/>
          <p:cNvPicPr preferRelativeResize="0"/>
          <p:nvPr/>
        </p:nvPicPr>
        <p:blipFill rotWithShape="1">
          <a:blip r:embed="rId8">
            <a:alphaModFix/>
          </a:blip>
          <a:srcRect b="0" l="11950" r="16661" t="0"/>
          <a:stretch/>
        </p:blipFill>
        <p:spPr>
          <a:xfrm>
            <a:off x="8390250" y="29017313"/>
            <a:ext cx="3178590" cy="2968175"/>
          </a:xfrm>
          <a:prstGeom prst="rect">
            <a:avLst/>
          </a:prstGeom>
          <a:noFill/>
          <a:ln>
            <a:noFill/>
          </a:ln>
        </p:spPr>
      </p:pic>
      <p:sp>
        <p:nvSpPr>
          <p:cNvPr id="85" name="Google Shape;85;p14"/>
          <p:cNvSpPr txBox="1"/>
          <p:nvPr/>
        </p:nvSpPr>
        <p:spPr>
          <a:xfrm>
            <a:off x="9360350" y="32186238"/>
            <a:ext cx="12384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Input Image</a:t>
            </a:r>
            <a:endParaRPr/>
          </a:p>
        </p:txBody>
      </p:sp>
      <p:sp>
        <p:nvSpPr>
          <p:cNvPr id="86" name="Google Shape;86;p14"/>
          <p:cNvSpPr txBox="1"/>
          <p:nvPr/>
        </p:nvSpPr>
        <p:spPr>
          <a:xfrm>
            <a:off x="13066675" y="35143475"/>
            <a:ext cx="10479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Silhouette</a:t>
            </a:r>
            <a:endParaRPr/>
          </a:p>
        </p:txBody>
      </p:sp>
      <p:sp>
        <p:nvSpPr>
          <p:cNvPr id="87" name="Google Shape;87;p14"/>
          <p:cNvSpPr txBox="1"/>
          <p:nvPr/>
        </p:nvSpPr>
        <p:spPr>
          <a:xfrm>
            <a:off x="13066675" y="31947450"/>
            <a:ext cx="10479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Depth</a:t>
            </a:r>
            <a:endParaRPr/>
          </a:p>
        </p:txBody>
      </p:sp>
      <p:sp>
        <p:nvSpPr>
          <p:cNvPr id="88" name="Google Shape;88;p14"/>
          <p:cNvSpPr txBox="1"/>
          <p:nvPr/>
        </p:nvSpPr>
        <p:spPr>
          <a:xfrm>
            <a:off x="13066675" y="28655525"/>
            <a:ext cx="10479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Normal</a:t>
            </a:r>
            <a:endParaRPr/>
          </a:p>
        </p:txBody>
      </p:sp>
      <p:sp>
        <p:nvSpPr>
          <p:cNvPr id="89" name="Google Shape;89;p14"/>
          <p:cNvSpPr txBox="1"/>
          <p:nvPr/>
        </p:nvSpPr>
        <p:spPr>
          <a:xfrm>
            <a:off x="16373863" y="32119588"/>
            <a:ext cx="26289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Output Image</a:t>
            </a:r>
            <a:endParaRPr/>
          </a:p>
        </p:txBody>
      </p:sp>
      <p:sp>
        <p:nvSpPr>
          <p:cNvPr id="90" name="Google Shape;90;p14"/>
          <p:cNvSpPr txBox="1"/>
          <p:nvPr/>
        </p:nvSpPr>
        <p:spPr>
          <a:xfrm>
            <a:off x="19761263" y="32119588"/>
            <a:ext cx="26289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Voxelised</a:t>
            </a:r>
            <a:r>
              <a:rPr lang="en-IN"/>
              <a:t> Image</a:t>
            </a:r>
            <a:endParaRPr/>
          </a:p>
        </p:txBody>
      </p:sp>
      <p:pic>
        <p:nvPicPr>
          <p:cNvPr id="91" name="Google Shape;91;p14"/>
          <p:cNvPicPr preferRelativeResize="0"/>
          <p:nvPr/>
        </p:nvPicPr>
        <p:blipFill rotWithShape="1">
          <a:blip r:embed="rId9">
            <a:alphaModFix/>
          </a:blip>
          <a:srcRect b="31177" l="34722" r="37777" t="26491"/>
          <a:stretch/>
        </p:blipFill>
        <p:spPr>
          <a:xfrm>
            <a:off x="19324550" y="28816563"/>
            <a:ext cx="3502354" cy="33696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