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49b4467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49b4467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49e6e1d08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49e6e1d0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9b44676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49b44676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49b44676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49b44676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49e6e1d0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49e6e1d0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4bbfeef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4bbfeef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4bbd613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4bbd613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4e1e682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4e1e682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57800" y="105575"/>
            <a:ext cx="1870500" cy="5883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  </a:t>
            </a:r>
            <a:r>
              <a:rPr b="1" lang="en" sz="2900"/>
              <a:t>Scoring</a:t>
            </a:r>
            <a:endParaRPr b="1" sz="2900"/>
          </a:p>
        </p:txBody>
      </p:sp>
      <p:sp>
        <p:nvSpPr>
          <p:cNvPr id="55" name="Google Shape;55;p13"/>
          <p:cNvSpPr/>
          <p:nvPr/>
        </p:nvSpPr>
        <p:spPr>
          <a:xfrm>
            <a:off x="3638700" y="4593725"/>
            <a:ext cx="1585800" cy="4482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Credit Limit</a:t>
            </a:r>
            <a:endParaRPr sz="1900"/>
          </a:p>
        </p:txBody>
      </p:sp>
      <p:sp>
        <p:nvSpPr>
          <p:cNvPr id="56" name="Google Shape;56;p13"/>
          <p:cNvSpPr/>
          <p:nvPr/>
        </p:nvSpPr>
        <p:spPr>
          <a:xfrm>
            <a:off x="4123500" y="1674775"/>
            <a:ext cx="1176600" cy="67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Financial</a:t>
            </a:r>
            <a:r>
              <a:rPr lang="en" sz="1800"/>
              <a:t> </a:t>
            </a:r>
            <a:r>
              <a:rPr lang="en" sz="1600">
                <a:solidFill>
                  <a:schemeClr val="dk1"/>
                </a:solidFill>
              </a:rPr>
              <a:t>App List</a:t>
            </a:r>
            <a:endParaRPr sz="1800"/>
          </a:p>
        </p:txBody>
      </p:sp>
      <p:sp>
        <p:nvSpPr>
          <p:cNvPr id="57" name="Google Shape;57;p13"/>
          <p:cNvSpPr/>
          <p:nvPr/>
        </p:nvSpPr>
        <p:spPr>
          <a:xfrm>
            <a:off x="5446700" y="1674725"/>
            <a:ext cx="1267200" cy="681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Number of Financial Apps</a:t>
            </a:r>
            <a:endParaRPr sz="1800"/>
          </a:p>
        </p:txBody>
      </p:sp>
      <p:sp>
        <p:nvSpPr>
          <p:cNvPr id="58" name="Google Shape;58;p13"/>
          <p:cNvSpPr/>
          <p:nvPr/>
        </p:nvSpPr>
        <p:spPr>
          <a:xfrm>
            <a:off x="1864275" y="2761276"/>
            <a:ext cx="789900" cy="5415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25</a:t>
            </a:r>
            <a:endParaRPr b="1" sz="2000"/>
          </a:p>
        </p:txBody>
      </p:sp>
      <p:sp>
        <p:nvSpPr>
          <p:cNvPr id="59" name="Google Shape;59;p13"/>
          <p:cNvSpPr/>
          <p:nvPr/>
        </p:nvSpPr>
        <p:spPr>
          <a:xfrm>
            <a:off x="3371975" y="2635050"/>
            <a:ext cx="732900" cy="5883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25</a:t>
            </a:r>
            <a:endParaRPr b="1" sz="2000"/>
          </a:p>
        </p:txBody>
      </p:sp>
      <p:sp>
        <p:nvSpPr>
          <p:cNvPr id="60" name="Google Shape;60;p13"/>
          <p:cNvSpPr/>
          <p:nvPr/>
        </p:nvSpPr>
        <p:spPr>
          <a:xfrm>
            <a:off x="4664710" y="2650200"/>
            <a:ext cx="789900" cy="5580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25</a:t>
            </a:r>
            <a:endParaRPr b="1" sz="2000"/>
          </a:p>
        </p:txBody>
      </p:sp>
      <p:sp>
        <p:nvSpPr>
          <p:cNvPr id="61" name="Google Shape;61;p13"/>
          <p:cNvSpPr/>
          <p:nvPr/>
        </p:nvSpPr>
        <p:spPr>
          <a:xfrm>
            <a:off x="6014425" y="2753025"/>
            <a:ext cx="732900" cy="5580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25</a:t>
            </a:r>
            <a:endParaRPr b="1" sz="2000"/>
          </a:p>
        </p:txBody>
      </p:sp>
      <p:cxnSp>
        <p:nvCxnSpPr>
          <p:cNvPr id="62" name="Google Shape;62;p13"/>
          <p:cNvCxnSpPr>
            <a:stCxn id="63" idx="2"/>
            <a:endCxn id="58" idx="1"/>
          </p:cNvCxnSpPr>
          <p:nvPr/>
        </p:nvCxnSpPr>
        <p:spPr>
          <a:xfrm>
            <a:off x="684300" y="2350625"/>
            <a:ext cx="12957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>
            <a:off x="1927225" y="2373925"/>
            <a:ext cx="15111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66" idx="2"/>
          </p:cNvCxnSpPr>
          <p:nvPr/>
        </p:nvCxnSpPr>
        <p:spPr>
          <a:xfrm flipH="1">
            <a:off x="5368600" y="2350625"/>
            <a:ext cx="1995000" cy="4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8" idx="2"/>
            <a:endCxn id="61" idx="6"/>
          </p:cNvCxnSpPr>
          <p:nvPr/>
        </p:nvCxnSpPr>
        <p:spPr>
          <a:xfrm flipH="1">
            <a:off x="6747300" y="2350625"/>
            <a:ext cx="17643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3638700" y="3736300"/>
            <a:ext cx="1585800" cy="4827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Credit Score </a:t>
            </a:r>
            <a:endParaRPr sz="1900"/>
          </a:p>
        </p:txBody>
      </p:sp>
      <p:cxnSp>
        <p:nvCxnSpPr>
          <p:cNvPr id="70" name="Google Shape;70;p13"/>
          <p:cNvCxnSpPr>
            <a:stCxn id="58" idx="5"/>
            <a:endCxn id="69" idx="0"/>
          </p:cNvCxnSpPr>
          <p:nvPr/>
        </p:nvCxnSpPr>
        <p:spPr>
          <a:xfrm>
            <a:off x="2538497" y="3223475"/>
            <a:ext cx="18930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59" idx="4"/>
            <a:endCxn id="69" idx="0"/>
          </p:cNvCxnSpPr>
          <p:nvPr/>
        </p:nvCxnSpPr>
        <p:spPr>
          <a:xfrm>
            <a:off x="3738425" y="3223350"/>
            <a:ext cx="6933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0" idx="4"/>
            <a:endCxn id="69" idx="0"/>
          </p:cNvCxnSpPr>
          <p:nvPr/>
        </p:nvCxnSpPr>
        <p:spPr>
          <a:xfrm flipH="1">
            <a:off x="4431460" y="3208200"/>
            <a:ext cx="6282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1" idx="3"/>
            <a:endCxn id="69" idx="0"/>
          </p:cNvCxnSpPr>
          <p:nvPr/>
        </p:nvCxnSpPr>
        <p:spPr>
          <a:xfrm flipH="1">
            <a:off x="4431556" y="3229308"/>
            <a:ext cx="16902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96000" y="1674725"/>
            <a:ext cx="1176600" cy="67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Location Score</a:t>
            </a:r>
            <a:endParaRPr sz="1700"/>
          </a:p>
        </p:txBody>
      </p:sp>
      <p:sp>
        <p:nvSpPr>
          <p:cNvPr id="66" name="Google Shape;66;p13"/>
          <p:cNvSpPr/>
          <p:nvPr/>
        </p:nvSpPr>
        <p:spPr>
          <a:xfrm>
            <a:off x="6820000" y="1674725"/>
            <a:ext cx="1087200" cy="67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Financial Score</a:t>
            </a:r>
            <a:endParaRPr sz="1700"/>
          </a:p>
        </p:txBody>
      </p:sp>
      <p:cxnSp>
        <p:nvCxnSpPr>
          <p:cNvPr id="74" name="Google Shape;74;p13"/>
          <p:cNvCxnSpPr>
            <a:stCxn id="54" idx="2"/>
            <a:endCxn id="63" idx="0"/>
          </p:cNvCxnSpPr>
          <p:nvPr/>
        </p:nvCxnSpPr>
        <p:spPr>
          <a:xfrm flipH="1">
            <a:off x="684150" y="693875"/>
            <a:ext cx="40089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flipH="1">
            <a:off x="2003050" y="693875"/>
            <a:ext cx="27132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54" idx="2"/>
            <a:endCxn id="77" idx="0"/>
          </p:cNvCxnSpPr>
          <p:nvPr/>
        </p:nvCxnSpPr>
        <p:spPr>
          <a:xfrm flipH="1">
            <a:off x="3320850" y="693875"/>
            <a:ext cx="13722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54" idx="2"/>
            <a:endCxn id="56" idx="0"/>
          </p:cNvCxnSpPr>
          <p:nvPr/>
        </p:nvCxnSpPr>
        <p:spPr>
          <a:xfrm>
            <a:off x="4693050" y="693875"/>
            <a:ext cx="189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54" idx="2"/>
            <a:endCxn id="57" idx="0"/>
          </p:cNvCxnSpPr>
          <p:nvPr/>
        </p:nvCxnSpPr>
        <p:spPr>
          <a:xfrm>
            <a:off x="4693050" y="693875"/>
            <a:ext cx="13872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54" idx="2"/>
            <a:endCxn id="66" idx="0"/>
          </p:cNvCxnSpPr>
          <p:nvPr/>
        </p:nvCxnSpPr>
        <p:spPr>
          <a:xfrm>
            <a:off x="4693050" y="693875"/>
            <a:ext cx="26706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8013300" y="1674725"/>
            <a:ext cx="996600" cy="67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Device Score</a:t>
            </a:r>
            <a:endParaRPr sz="1600"/>
          </a:p>
        </p:txBody>
      </p:sp>
      <p:cxnSp>
        <p:nvCxnSpPr>
          <p:cNvPr id="81" name="Google Shape;81;p13"/>
          <p:cNvCxnSpPr>
            <a:stCxn id="54" idx="2"/>
            <a:endCxn id="68" idx="0"/>
          </p:cNvCxnSpPr>
          <p:nvPr/>
        </p:nvCxnSpPr>
        <p:spPr>
          <a:xfrm>
            <a:off x="4693050" y="693875"/>
            <a:ext cx="3818700" cy="9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69" idx="2"/>
            <a:endCxn id="55" idx="0"/>
          </p:cNvCxnSpPr>
          <p:nvPr/>
        </p:nvCxnSpPr>
        <p:spPr>
          <a:xfrm>
            <a:off x="4431600" y="4219000"/>
            <a:ext cx="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/>
          <p:nvPr/>
        </p:nvSpPr>
        <p:spPr>
          <a:xfrm>
            <a:off x="1398050" y="1692275"/>
            <a:ext cx="1176600" cy="67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Contact Score</a:t>
            </a:r>
            <a:endParaRPr sz="1700"/>
          </a:p>
        </p:txBody>
      </p:sp>
      <p:sp>
        <p:nvSpPr>
          <p:cNvPr id="84" name="Google Shape;84;p13"/>
          <p:cNvSpPr/>
          <p:nvPr/>
        </p:nvSpPr>
        <p:spPr>
          <a:xfrm>
            <a:off x="2709700" y="1686450"/>
            <a:ext cx="1267200" cy="675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</a:t>
            </a:r>
            <a:r>
              <a:rPr lang="en" sz="1700"/>
              <a:t> 5 Contacts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14850" y="1603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/>
          </a:p>
        </p:txBody>
      </p:sp>
      <p:sp>
        <p:nvSpPr>
          <p:cNvPr id="90" name="Google Shape;90;p14"/>
          <p:cNvSpPr/>
          <p:nvPr/>
        </p:nvSpPr>
        <p:spPr>
          <a:xfrm>
            <a:off x="3385050" y="147525"/>
            <a:ext cx="2373900" cy="6771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</a:t>
            </a:r>
            <a:r>
              <a:rPr lang="en" sz="2200"/>
              <a:t>Location Score</a:t>
            </a:r>
            <a:endParaRPr sz="2200"/>
          </a:p>
        </p:txBody>
      </p:sp>
      <p:sp>
        <p:nvSpPr>
          <p:cNvPr id="91" name="Google Shape;91;p14"/>
          <p:cNvSpPr/>
          <p:nvPr/>
        </p:nvSpPr>
        <p:spPr>
          <a:xfrm>
            <a:off x="1502550" y="3500775"/>
            <a:ext cx="1882500" cy="385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Default Zipcode</a:t>
            </a:r>
            <a:endParaRPr sz="1600"/>
          </a:p>
        </p:txBody>
      </p:sp>
      <p:sp>
        <p:nvSpPr>
          <p:cNvPr id="92" name="Google Shape;92;p14"/>
          <p:cNvSpPr/>
          <p:nvPr/>
        </p:nvSpPr>
        <p:spPr>
          <a:xfrm>
            <a:off x="3773425" y="3532577"/>
            <a:ext cx="1646400" cy="385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Alert Zipcode</a:t>
            </a:r>
            <a:endParaRPr sz="1500"/>
          </a:p>
        </p:txBody>
      </p:sp>
      <p:sp>
        <p:nvSpPr>
          <p:cNvPr id="93" name="Google Shape;93;p14"/>
          <p:cNvSpPr/>
          <p:nvPr/>
        </p:nvSpPr>
        <p:spPr>
          <a:xfrm>
            <a:off x="3773550" y="2922036"/>
            <a:ext cx="1596900" cy="330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Zipcode</a:t>
            </a:r>
            <a:endParaRPr sz="1600"/>
          </a:p>
        </p:txBody>
      </p:sp>
      <p:sp>
        <p:nvSpPr>
          <p:cNvPr id="94" name="Google Shape;94;p14"/>
          <p:cNvSpPr/>
          <p:nvPr/>
        </p:nvSpPr>
        <p:spPr>
          <a:xfrm>
            <a:off x="5619650" y="3492448"/>
            <a:ext cx="1646400" cy="385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Valid Zipcode</a:t>
            </a:r>
            <a:endParaRPr sz="1500"/>
          </a:p>
        </p:txBody>
      </p:sp>
      <p:sp>
        <p:nvSpPr>
          <p:cNvPr id="95" name="Google Shape;95;p14"/>
          <p:cNvSpPr/>
          <p:nvPr/>
        </p:nvSpPr>
        <p:spPr>
          <a:xfrm>
            <a:off x="6136550" y="4528675"/>
            <a:ext cx="612600" cy="385500"/>
          </a:xfrm>
          <a:prstGeom prst="roundRect">
            <a:avLst>
              <a:gd fmla="val 0" name="adj"/>
            </a:avLst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25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267325" y="4528675"/>
            <a:ext cx="612600" cy="385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0</a:t>
            </a:r>
            <a:endParaRPr/>
          </a:p>
        </p:txBody>
      </p:sp>
      <p:cxnSp>
        <p:nvCxnSpPr>
          <p:cNvPr id="97" name="Google Shape;97;p14"/>
          <p:cNvCxnSpPr>
            <a:stCxn id="91" idx="2"/>
            <a:endCxn id="96" idx="0"/>
          </p:cNvCxnSpPr>
          <p:nvPr/>
        </p:nvCxnSpPr>
        <p:spPr>
          <a:xfrm>
            <a:off x="2443800" y="3886275"/>
            <a:ext cx="1129800" cy="6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92" idx="2"/>
            <a:endCxn id="96" idx="0"/>
          </p:cNvCxnSpPr>
          <p:nvPr/>
        </p:nvCxnSpPr>
        <p:spPr>
          <a:xfrm flipH="1">
            <a:off x="3573625" y="3918077"/>
            <a:ext cx="1023000" cy="6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94" idx="2"/>
            <a:endCxn id="95" idx="0"/>
          </p:cNvCxnSpPr>
          <p:nvPr/>
        </p:nvCxnSpPr>
        <p:spPr>
          <a:xfrm>
            <a:off x="6442850" y="3877948"/>
            <a:ext cx="0" cy="6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stCxn id="90" idx="3"/>
          </p:cNvCxnSpPr>
          <p:nvPr/>
        </p:nvCxnSpPr>
        <p:spPr>
          <a:xfrm>
            <a:off x="5758950" y="486075"/>
            <a:ext cx="2039400" cy="42234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90" idx="1"/>
          </p:cNvCxnSpPr>
          <p:nvPr/>
        </p:nvCxnSpPr>
        <p:spPr>
          <a:xfrm flipH="1">
            <a:off x="1237950" y="486075"/>
            <a:ext cx="2147100" cy="42363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endCxn id="96" idx="1"/>
          </p:cNvCxnSpPr>
          <p:nvPr/>
        </p:nvCxnSpPr>
        <p:spPr>
          <a:xfrm>
            <a:off x="1225225" y="4694725"/>
            <a:ext cx="2042100" cy="2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95" idx="3"/>
          </p:cNvCxnSpPr>
          <p:nvPr/>
        </p:nvCxnSpPr>
        <p:spPr>
          <a:xfrm flipH="1" rot="10800000">
            <a:off x="6749150" y="4696825"/>
            <a:ext cx="1061700" cy="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/>
          <p:nvPr/>
        </p:nvCxnSpPr>
        <p:spPr>
          <a:xfrm flipH="1" rot="10800000">
            <a:off x="1223100" y="486725"/>
            <a:ext cx="2176800" cy="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>
            <a:endCxn id="90" idx="3"/>
          </p:cNvCxnSpPr>
          <p:nvPr/>
        </p:nvCxnSpPr>
        <p:spPr>
          <a:xfrm rot="10800000">
            <a:off x="5758950" y="486075"/>
            <a:ext cx="201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4"/>
          <p:cNvSpPr/>
          <p:nvPr/>
        </p:nvSpPr>
        <p:spPr>
          <a:xfrm>
            <a:off x="2530000" y="1714600"/>
            <a:ext cx="1298100" cy="330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Latitude</a:t>
            </a:r>
            <a:endParaRPr sz="1500"/>
          </a:p>
        </p:txBody>
      </p:sp>
      <p:sp>
        <p:nvSpPr>
          <p:cNvPr id="107" name="Google Shape;107;p14"/>
          <p:cNvSpPr/>
          <p:nvPr/>
        </p:nvSpPr>
        <p:spPr>
          <a:xfrm>
            <a:off x="5395200" y="1714600"/>
            <a:ext cx="1247700" cy="330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Longitude</a:t>
            </a:r>
            <a:endParaRPr sz="1500"/>
          </a:p>
        </p:txBody>
      </p:sp>
      <p:sp>
        <p:nvSpPr>
          <p:cNvPr id="108" name="Google Shape;108;p14"/>
          <p:cNvSpPr/>
          <p:nvPr/>
        </p:nvSpPr>
        <p:spPr>
          <a:xfrm>
            <a:off x="3384550" y="2343275"/>
            <a:ext cx="2373900" cy="330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600"/>
              <a:t>Location Address</a:t>
            </a:r>
            <a:endParaRPr sz="1600"/>
          </a:p>
        </p:txBody>
      </p:sp>
      <p:sp>
        <p:nvSpPr>
          <p:cNvPr id="109" name="Google Shape;109;p14"/>
          <p:cNvSpPr/>
          <p:nvPr/>
        </p:nvSpPr>
        <p:spPr>
          <a:xfrm>
            <a:off x="3918250" y="1123150"/>
            <a:ext cx="1339500" cy="385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Coordinates</a:t>
            </a:r>
            <a:endParaRPr/>
          </a:p>
        </p:txBody>
      </p:sp>
      <p:cxnSp>
        <p:nvCxnSpPr>
          <p:cNvPr id="110" name="Google Shape;110;p14"/>
          <p:cNvCxnSpPr>
            <a:stCxn id="90" idx="2"/>
            <a:endCxn id="109" idx="0"/>
          </p:cNvCxnSpPr>
          <p:nvPr/>
        </p:nvCxnSpPr>
        <p:spPr>
          <a:xfrm>
            <a:off x="4572000" y="824625"/>
            <a:ext cx="159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>
            <a:stCxn id="109" idx="2"/>
            <a:endCxn id="106" idx="0"/>
          </p:cNvCxnSpPr>
          <p:nvPr/>
        </p:nvCxnSpPr>
        <p:spPr>
          <a:xfrm flipH="1">
            <a:off x="3179200" y="1508650"/>
            <a:ext cx="1408800" cy="2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>
            <a:stCxn id="109" idx="2"/>
            <a:endCxn id="107" idx="0"/>
          </p:cNvCxnSpPr>
          <p:nvPr/>
        </p:nvCxnSpPr>
        <p:spPr>
          <a:xfrm>
            <a:off x="4588000" y="1508650"/>
            <a:ext cx="1431000" cy="2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>
            <a:stCxn id="106" idx="2"/>
            <a:endCxn id="108" idx="0"/>
          </p:cNvCxnSpPr>
          <p:nvPr/>
        </p:nvCxnSpPr>
        <p:spPr>
          <a:xfrm>
            <a:off x="3179050" y="2044900"/>
            <a:ext cx="13926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stCxn id="107" idx="2"/>
            <a:endCxn id="108" idx="0"/>
          </p:cNvCxnSpPr>
          <p:nvPr/>
        </p:nvCxnSpPr>
        <p:spPr>
          <a:xfrm flipH="1">
            <a:off x="4571550" y="2044900"/>
            <a:ext cx="14475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>
            <a:stCxn id="108" idx="2"/>
            <a:endCxn id="93" idx="0"/>
          </p:cNvCxnSpPr>
          <p:nvPr/>
        </p:nvCxnSpPr>
        <p:spPr>
          <a:xfrm>
            <a:off x="4571500" y="2673575"/>
            <a:ext cx="6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>
            <a:stCxn id="93" idx="2"/>
            <a:endCxn id="91" idx="0"/>
          </p:cNvCxnSpPr>
          <p:nvPr/>
        </p:nvCxnSpPr>
        <p:spPr>
          <a:xfrm flipH="1">
            <a:off x="2443800" y="3252336"/>
            <a:ext cx="21282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stCxn id="93" idx="2"/>
            <a:endCxn id="92" idx="0"/>
          </p:cNvCxnSpPr>
          <p:nvPr/>
        </p:nvCxnSpPr>
        <p:spPr>
          <a:xfrm>
            <a:off x="4572000" y="3252336"/>
            <a:ext cx="246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>
            <a:stCxn id="93" idx="2"/>
            <a:endCxn id="94" idx="0"/>
          </p:cNvCxnSpPr>
          <p:nvPr/>
        </p:nvCxnSpPr>
        <p:spPr>
          <a:xfrm>
            <a:off x="4572000" y="3252336"/>
            <a:ext cx="18708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297100" y="1782000"/>
            <a:ext cx="1311000" cy="11040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Device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Score</a:t>
            </a:r>
            <a:endParaRPr sz="2500"/>
          </a:p>
        </p:txBody>
      </p:sp>
      <p:sp>
        <p:nvSpPr>
          <p:cNvPr id="124" name="Google Shape;124;p15"/>
          <p:cNvSpPr/>
          <p:nvPr/>
        </p:nvSpPr>
        <p:spPr>
          <a:xfrm>
            <a:off x="4132050" y="2045550"/>
            <a:ext cx="879900" cy="580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Device Value</a:t>
            </a:r>
            <a:endParaRPr sz="1600"/>
          </a:p>
        </p:txBody>
      </p:sp>
      <p:sp>
        <p:nvSpPr>
          <p:cNvPr id="125" name="Google Shape;125;p15"/>
          <p:cNvSpPr/>
          <p:nvPr/>
        </p:nvSpPr>
        <p:spPr>
          <a:xfrm>
            <a:off x="5639250" y="1115200"/>
            <a:ext cx="1671900" cy="48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5000 to  10000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639250" y="1770950"/>
            <a:ext cx="1671900" cy="472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 to 18000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5677500" y="2412262"/>
            <a:ext cx="1595400" cy="472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18000 to 25000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5734950" y="3053538"/>
            <a:ext cx="1671900" cy="485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Above 25000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897875" y="25500"/>
            <a:ext cx="654000" cy="4722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365975" y="497688"/>
            <a:ext cx="654000" cy="4722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528800" y="4141675"/>
            <a:ext cx="654000" cy="5232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080950" y="4447900"/>
            <a:ext cx="654000" cy="5232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cxnSp>
        <p:nvCxnSpPr>
          <p:cNvPr id="133" name="Google Shape;133;p15"/>
          <p:cNvCxnSpPr>
            <a:stCxn id="124" idx="3"/>
            <a:endCxn id="125" idx="1"/>
          </p:cNvCxnSpPr>
          <p:nvPr/>
        </p:nvCxnSpPr>
        <p:spPr>
          <a:xfrm flipH="1" rot="10800000">
            <a:off x="5011950" y="1357650"/>
            <a:ext cx="6273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124" idx="3"/>
            <a:endCxn id="126" idx="1"/>
          </p:cNvCxnSpPr>
          <p:nvPr/>
        </p:nvCxnSpPr>
        <p:spPr>
          <a:xfrm flipH="1" rot="10800000">
            <a:off x="5011950" y="2007150"/>
            <a:ext cx="6273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24" idx="3"/>
            <a:endCxn id="127" idx="1"/>
          </p:cNvCxnSpPr>
          <p:nvPr/>
        </p:nvCxnSpPr>
        <p:spPr>
          <a:xfrm>
            <a:off x="5011950" y="2335650"/>
            <a:ext cx="6657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24" idx="3"/>
            <a:endCxn id="128" idx="1"/>
          </p:cNvCxnSpPr>
          <p:nvPr/>
        </p:nvCxnSpPr>
        <p:spPr>
          <a:xfrm>
            <a:off x="5011950" y="2335650"/>
            <a:ext cx="723000" cy="9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29" idx="3"/>
          </p:cNvCxnSpPr>
          <p:nvPr/>
        </p:nvCxnSpPr>
        <p:spPr>
          <a:xfrm flipH="1">
            <a:off x="952651" y="428548"/>
            <a:ext cx="4041000" cy="135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30" idx="1"/>
            <a:endCxn id="123" idx="0"/>
          </p:cNvCxnSpPr>
          <p:nvPr/>
        </p:nvCxnSpPr>
        <p:spPr>
          <a:xfrm flipH="1">
            <a:off x="952651" y="566840"/>
            <a:ext cx="6509100" cy="12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/>
          <p:nvPr/>
        </p:nvCxnSpPr>
        <p:spPr>
          <a:xfrm rot="10800000">
            <a:off x="885601" y="2885854"/>
            <a:ext cx="6643200" cy="148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5"/>
          <p:cNvCxnSpPr/>
          <p:nvPr/>
        </p:nvCxnSpPr>
        <p:spPr>
          <a:xfrm rot="10800000">
            <a:off x="885601" y="2885846"/>
            <a:ext cx="4317600" cy="163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5"/>
          <p:cNvCxnSpPr>
            <a:stCxn id="125" idx="0"/>
            <a:endCxn id="129" idx="4"/>
          </p:cNvCxnSpPr>
          <p:nvPr/>
        </p:nvCxnSpPr>
        <p:spPr>
          <a:xfrm rot="10800000">
            <a:off x="5224800" y="497800"/>
            <a:ext cx="12504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>
            <a:stCxn id="126" idx="3"/>
            <a:endCxn id="130" idx="4"/>
          </p:cNvCxnSpPr>
          <p:nvPr/>
        </p:nvCxnSpPr>
        <p:spPr>
          <a:xfrm flipH="1" rot="10800000">
            <a:off x="7311150" y="969950"/>
            <a:ext cx="381900" cy="10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>
            <a:stCxn id="127" idx="3"/>
            <a:endCxn id="131" idx="0"/>
          </p:cNvCxnSpPr>
          <p:nvPr/>
        </p:nvCxnSpPr>
        <p:spPr>
          <a:xfrm>
            <a:off x="7272900" y="2648362"/>
            <a:ext cx="582900" cy="14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>
            <a:stCxn id="128" idx="2"/>
            <a:endCxn id="132" idx="0"/>
          </p:cNvCxnSpPr>
          <p:nvPr/>
        </p:nvCxnSpPr>
        <p:spPr>
          <a:xfrm flipH="1">
            <a:off x="5408100" y="3538638"/>
            <a:ext cx="1162800" cy="9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5"/>
          <p:cNvSpPr/>
          <p:nvPr/>
        </p:nvSpPr>
        <p:spPr>
          <a:xfrm>
            <a:off x="2067600" y="2007025"/>
            <a:ext cx="749100" cy="678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       site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3099825" y="2026950"/>
            <a:ext cx="749100" cy="61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ModelName</a:t>
            </a:r>
            <a:endParaRPr/>
          </a:p>
        </p:txBody>
      </p:sp>
      <p:cxnSp>
        <p:nvCxnSpPr>
          <p:cNvPr id="147" name="Google Shape;147;p15"/>
          <p:cNvCxnSpPr>
            <a:stCxn id="123" idx="3"/>
            <a:endCxn id="145" idx="1"/>
          </p:cNvCxnSpPr>
          <p:nvPr/>
        </p:nvCxnSpPr>
        <p:spPr>
          <a:xfrm>
            <a:off x="1608100" y="2334000"/>
            <a:ext cx="4596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5"/>
          <p:cNvCxnSpPr>
            <a:stCxn id="145" idx="3"/>
            <a:endCxn id="146" idx="1"/>
          </p:cNvCxnSpPr>
          <p:nvPr/>
        </p:nvCxnSpPr>
        <p:spPr>
          <a:xfrm flipH="1" rot="10800000">
            <a:off x="2816700" y="2335525"/>
            <a:ext cx="283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>
            <a:stCxn id="146" idx="3"/>
            <a:endCxn id="124" idx="1"/>
          </p:cNvCxnSpPr>
          <p:nvPr/>
        </p:nvCxnSpPr>
        <p:spPr>
          <a:xfrm>
            <a:off x="3848925" y="2335650"/>
            <a:ext cx="2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433925" y="208575"/>
            <a:ext cx="2348400" cy="5826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Financial Score</a:t>
            </a:r>
            <a:endParaRPr sz="2200"/>
          </a:p>
        </p:txBody>
      </p:sp>
      <p:sp>
        <p:nvSpPr>
          <p:cNvPr id="155" name="Google Shape;155;p16"/>
          <p:cNvSpPr/>
          <p:nvPr/>
        </p:nvSpPr>
        <p:spPr>
          <a:xfrm>
            <a:off x="622325" y="2869225"/>
            <a:ext cx="19716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</a:t>
            </a:r>
            <a:r>
              <a:rPr lang="en" sz="1600"/>
              <a:t>Financial Apps</a:t>
            </a:r>
            <a:endParaRPr sz="1600"/>
          </a:p>
        </p:txBody>
      </p:sp>
      <p:sp>
        <p:nvSpPr>
          <p:cNvPr id="156" name="Google Shape;156;p16"/>
          <p:cNvSpPr/>
          <p:nvPr/>
        </p:nvSpPr>
        <p:spPr>
          <a:xfrm>
            <a:off x="3783100" y="2227800"/>
            <a:ext cx="1518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1 to 5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862513" y="3086688"/>
            <a:ext cx="1518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Number of Apps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5 to 10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5825975" y="3873813"/>
            <a:ext cx="1518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Number of Apps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10 to 15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706900" y="4543900"/>
            <a:ext cx="17997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Number of Apps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More than 15</a:t>
            </a:r>
            <a:endParaRPr/>
          </a:p>
        </p:txBody>
      </p:sp>
      <p:cxnSp>
        <p:nvCxnSpPr>
          <p:cNvPr id="160" name="Google Shape;160;p16"/>
          <p:cNvCxnSpPr>
            <a:stCxn id="155" idx="3"/>
            <a:endCxn id="156" idx="1"/>
          </p:cNvCxnSpPr>
          <p:nvPr/>
        </p:nvCxnSpPr>
        <p:spPr>
          <a:xfrm flipH="1" rot="10800000">
            <a:off x="2593925" y="2444575"/>
            <a:ext cx="1189200" cy="6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6"/>
          <p:cNvSpPr/>
          <p:nvPr/>
        </p:nvSpPr>
        <p:spPr>
          <a:xfrm>
            <a:off x="7287700" y="3101450"/>
            <a:ext cx="638100" cy="5361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6266375" y="2099275"/>
            <a:ext cx="638100" cy="5361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5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5302925" y="1501488"/>
            <a:ext cx="638100" cy="5361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10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223488" y="1266625"/>
            <a:ext cx="638100" cy="5361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15</a:t>
            </a:r>
            <a:endParaRPr/>
          </a:p>
        </p:txBody>
      </p:sp>
      <p:cxnSp>
        <p:nvCxnSpPr>
          <p:cNvPr id="165" name="Google Shape;165;p16"/>
          <p:cNvCxnSpPr>
            <a:stCxn id="154" idx="3"/>
            <a:endCxn id="154" idx="3"/>
          </p:cNvCxnSpPr>
          <p:nvPr/>
        </p:nvCxnSpPr>
        <p:spPr>
          <a:xfrm>
            <a:off x="2782325" y="4998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6"/>
          <p:cNvCxnSpPr>
            <a:stCxn id="155" idx="2"/>
            <a:endCxn id="155" idx="2"/>
          </p:cNvCxnSpPr>
          <p:nvPr/>
        </p:nvCxnSpPr>
        <p:spPr>
          <a:xfrm>
            <a:off x="1608125" y="3373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1959175" y="2099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>
            <a:stCxn id="157" idx="1"/>
            <a:endCxn id="155" idx="3"/>
          </p:cNvCxnSpPr>
          <p:nvPr/>
        </p:nvCxnSpPr>
        <p:spPr>
          <a:xfrm rot="10800000">
            <a:off x="2593913" y="3121488"/>
            <a:ext cx="2268600" cy="18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stCxn id="154" idx="3"/>
            <a:endCxn id="161" idx="0"/>
          </p:cNvCxnSpPr>
          <p:nvPr/>
        </p:nvCxnSpPr>
        <p:spPr>
          <a:xfrm>
            <a:off x="2782325" y="499875"/>
            <a:ext cx="4824300" cy="26016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6"/>
          <p:cNvCxnSpPr>
            <a:stCxn id="154" idx="3"/>
          </p:cNvCxnSpPr>
          <p:nvPr/>
        </p:nvCxnSpPr>
        <p:spPr>
          <a:xfrm>
            <a:off x="2782325" y="499875"/>
            <a:ext cx="3101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/>
          <p:nvPr/>
        </p:nvCxnSpPr>
        <p:spPr>
          <a:xfrm flipH="1" rot="10800000">
            <a:off x="6618175" y="990850"/>
            <a:ext cx="38700" cy="111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6"/>
          <p:cNvCxnSpPr>
            <a:endCxn id="154" idx="3"/>
          </p:cNvCxnSpPr>
          <p:nvPr/>
        </p:nvCxnSpPr>
        <p:spPr>
          <a:xfrm rot="10800000">
            <a:off x="2782325" y="499875"/>
            <a:ext cx="3880200" cy="50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6"/>
          <p:cNvCxnSpPr>
            <a:stCxn id="163" idx="0"/>
            <a:endCxn id="154" idx="3"/>
          </p:cNvCxnSpPr>
          <p:nvPr/>
        </p:nvCxnSpPr>
        <p:spPr>
          <a:xfrm rot="10800000">
            <a:off x="2782475" y="499788"/>
            <a:ext cx="2839500" cy="100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>
            <a:stCxn id="164" idx="1"/>
            <a:endCxn id="154" idx="3"/>
          </p:cNvCxnSpPr>
          <p:nvPr/>
        </p:nvCxnSpPr>
        <p:spPr>
          <a:xfrm rot="10800000">
            <a:off x="2782435" y="499735"/>
            <a:ext cx="1534500" cy="84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>
            <a:stCxn id="157" idx="0"/>
            <a:endCxn id="163" idx="4"/>
          </p:cNvCxnSpPr>
          <p:nvPr/>
        </p:nvCxnSpPr>
        <p:spPr>
          <a:xfrm rot="10800000">
            <a:off x="5621963" y="2037588"/>
            <a:ext cx="0" cy="10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6"/>
          <p:cNvCxnSpPr>
            <a:stCxn id="158" idx="0"/>
            <a:endCxn id="162" idx="4"/>
          </p:cNvCxnSpPr>
          <p:nvPr/>
        </p:nvCxnSpPr>
        <p:spPr>
          <a:xfrm rot="10800000">
            <a:off x="6585425" y="2635413"/>
            <a:ext cx="0" cy="12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6"/>
          <p:cNvCxnSpPr>
            <a:stCxn id="155" idx="3"/>
            <a:endCxn id="158" idx="1"/>
          </p:cNvCxnSpPr>
          <p:nvPr/>
        </p:nvCxnSpPr>
        <p:spPr>
          <a:xfrm>
            <a:off x="2593925" y="3121375"/>
            <a:ext cx="3232200" cy="96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6"/>
          <p:cNvCxnSpPr>
            <a:stCxn id="159" idx="0"/>
            <a:endCxn id="161" idx="4"/>
          </p:cNvCxnSpPr>
          <p:nvPr/>
        </p:nvCxnSpPr>
        <p:spPr>
          <a:xfrm rot="10800000">
            <a:off x="7606750" y="3637600"/>
            <a:ext cx="0" cy="9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6"/>
          <p:cNvCxnSpPr>
            <a:stCxn id="164" idx="4"/>
            <a:endCxn id="156" idx="0"/>
          </p:cNvCxnSpPr>
          <p:nvPr/>
        </p:nvCxnSpPr>
        <p:spPr>
          <a:xfrm>
            <a:off x="4542538" y="1802725"/>
            <a:ext cx="0" cy="42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6"/>
          <p:cNvSpPr/>
          <p:nvPr/>
        </p:nvSpPr>
        <p:spPr>
          <a:xfrm>
            <a:off x="708275" y="1578050"/>
            <a:ext cx="1799700" cy="50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Device  Apps</a:t>
            </a:r>
            <a:endParaRPr sz="1600"/>
          </a:p>
        </p:txBody>
      </p:sp>
      <p:sp>
        <p:nvSpPr>
          <p:cNvPr id="181" name="Google Shape;181;p16"/>
          <p:cNvSpPr/>
          <p:nvPr/>
        </p:nvSpPr>
        <p:spPr>
          <a:xfrm>
            <a:off x="776675" y="4492750"/>
            <a:ext cx="1726200" cy="536100"/>
          </a:xfrm>
          <a:prstGeom prst="rect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App List</a:t>
            </a:r>
            <a:endParaRPr/>
          </a:p>
        </p:txBody>
      </p:sp>
      <p:cxnSp>
        <p:nvCxnSpPr>
          <p:cNvPr id="182" name="Google Shape;182;p16"/>
          <p:cNvCxnSpPr>
            <a:stCxn id="154" idx="2"/>
            <a:endCxn id="180" idx="0"/>
          </p:cNvCxnSpPr>
          <p:nvPr/>
        </p:nvCxnSpPr>
        <p:spPr>
          <a:xfrm>
            <a:off x="1608125" y="791175"/>
            <a:ext cx="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6"/>
          <p:cNvCxnSpPr>
            <a:stCxn id="180" idx="2"/>
            <a:endCxn id="155" idx="0"/>
          </p:cNvCxnSpPr>
          <p:nvPr/>
        </p:nvCxnSpPr>
        <p:spPr>
          <a:xfrm>
            <a:off x="1608125" y="2082350"/>
            <a:ext cx="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6"/>
          <p:cNvCxnSpPr>
            <a:stCxn id="155" idx="2"/>
            <a:endCxn id="181" idx="0"/>
          </p:cNvCxnSpPr>
          <p:nvPr/>
        </p:nvCxnSpPr>
        <p:spPr>
          <a:xfrm>
            <a:off x="1608125" y="3373525"/>
            <a:ext cx="31800" cy="11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stCxn id="181" idx="1"/>
          </p:cNvCxnSpPr>
          <p:nvPr/>
        </p:nvCxnSpPr>
        <p:spPr>
          <a:xfrm rot="10800000">
            <a:off x="140375" y="497800"/>
            <a:ext cx="636300" cy="42630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>
            <a:endCxn id="154" idx="1"/>
          </p:cNvCxnSpPr>
          <p:nvPr/>
        </p:nvCxnSpPr>
        <p:spPr>
          <a:xfrm>
            <a:off x="140525" y="497775"/>
            <a:ext cx="293400" cy="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164125" y="266225"/>
            <a:ext cx="2430300" cy="8298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Contact Score</a:t>
            </a:r>
            <a:endParaRPr b="1" sz="2100"/>
          </a:p>
        </p:txBody>
      </p:sp>
      <p:sp>
        <p:nvSpPr>
          <p:cNvPr id="192" name="Google Shape;192;p17"/>
          <p:cNvSpPr/>
          <p:nvPr/>
        </p:nvSpPr>
        <p:spPr>
          <a:xfrm>
            <a:off x="4048625" y="2649875"/>
            <a:ext cx="10800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Number of Contacts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4048613" y="3698175"/>
            <a:ext cx="10800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Defaulter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5615725" y="2817675"/>
            <a:ext cx="2430300" cy="9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Ratio = Number of defaulter*100/Number of contacts</a:t>
            </a:r>
            <a:endParaRPr sz="1500"/>
          </a:p>
        </p:txBody>
      </p:sp>
      <p:sp>
        <p:nvSpPr>
          <p:cNvPr id="195" name="Google Shape;195;p17"/>
          <p:cNvSpPr/>
          <p:nvPr/>
        </p:nvSpPr>
        <p:spPr>
          <a:xfrm>
            <a:off x="7982275" y="2247825"/>
            <a:ext cx="9051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Ratio</a:t>
            </a:r>
            <a:r>
              <a:rPr lang="en" sz="2200"/>
              <a:t> </a:t>
            </a:r>
            <a:endParaRPr sz="2200"/>
          </a:p>
        </p:txBody>
      </p:sp>
      <p:sp>
        <p:nvSpPr>
          <p:cNvPr id="196" name="Google Shape;196;p17"/>
          <p:cNvSpPr/>
          <p:nvPr/>
        </p:nvSpPr>
        <p:spPr>
          <a:xfrm>
            <a:off x="7855225" y="246350"/>
            <a:ext cx="1159200" cy="829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</a:t>
            </a:r>
            <a:r>
              <a:rPr lang="en"/>
              <a:t>&gt;</a:t>
            </a:r>
            <a:r>
              <a:rPr lang="en"/>
              <a:t>3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7855225" y="3934300"/>
            <a:ext cx="1159200" cy="941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ratio&lt;3</a:t>
            </a:r>
            <a:endParaRPr sz="1500"/>
          </a:p>
        </p:txBody>
      </p:sp>
      <p:sp>
        <p:nvSpPr>
          <p:cNvPr id="198" name="Google Shape;198;p17"/>
          <p:cNvSpPr/>
          <p:nvPr/>
        </p:nvSpPr>
        <p:spPr>
          <a:xfrm>
            <a:off x="6021200" y="4128550"/>
            <a:ext cx="844800" cy="6510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25</a:t>
            </a:r>
            <a:endParaRPr sz="2000"/>
          </a:p>
        </p:txBody>
      </p:sp>
      <p:sp>
        <p:nvSpPr>
          <p:cNvPr id="199" name="Google Shape;199;p17"/>
          <p:cNvSpPr/>
          <p:nvPr/>
        </p:nvSpPr>
        <p:spPr>
          <a:xfrm>
            <a:off x="6123950" y="363950"/>
            <a:ext cx="844800" cy="6510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</a:t>
            </a:r>
            <a:endParaRPr sz="1900"/>
          </a:p>
        </p:txBody>
      </p:sp>
      <p:cxnSp>
        <p:nvCxnSpPr>
          <p:cNvPr id="200" name="Google Shape;200;p17"/>
          <p:cNvCxnSpPr>
            <a:stCxn id="198" idx="0"/>
            <a:endCxn id="198" idx="0"/>
          </p:cNvCxnSpPr>
          <p:nvPr/>
        </p:nvCxnSpPr>
        <p:spPr>
          <a:xfrm>
            <a:off x="6443600" y="41285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7"/>
          <p:cNvCxnSpPr>
            <a:stCxn id="192" idx="1"/>
            <a:endCxn id="192" idx="1"/>
          </p:cNvCxnSpPr>
          <p:nvPr/>
        </p:nvCxnSpPr>
        <p:spPr>
          <a:xfrm>
            <a:off x="4048625" y="2885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7"/>
          <p:cNvCxnSpPr>
            <a:stCxn id="192" idx="1"/>
            <a:endCxn id="192" idx="1"/>
          </p:cNvCxnSpPr>
          <p:nvPr/>
        </p:nvCxnSpPr>
        <p:spPr>
          <a:xfrm>
            <a:off x="4048625" y="2885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7"/>
          <p:cNvCxnSpPr>
            <a:stCxn id="192" idx="3"/>
            <a:endCxn id="194" idx="1"/>
          </p:cNvCxnSpPr>
          <p:nvPr/>
        </p:nvCxnSpPr>
        <p:spPr>
          <a:xfrm>
            <a:off x="5128625" y="2885975"/>
            <a:ext cx="4872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7"/>
          <p:cNvCxnSpPr>
            <a:stCxn id="193" idx="3"/>
            <a:endCxn id="194" idx="1"/>
          </p:cNvCxnSpPr>
          <p:nvPr/>
        </p:nvCxnSpPr>
        <p:spPr>
          <a:xfrm flipH="1" rot="10800000">
            <a:off x="5128613" y="3288375"/>
            <a:ext cx="487200" cy="6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7"/>
          <p:cNvCxnSpPr>
            <a:stCxn id="195" idx="0"/>
            <a:endCxn id="196" idx="2"/>
          </p:cNvCxnSpPr>
          <p:nvPr/>
        </p:nvCxnSpPr>
        <p:spPr>
          <a:xfrm rot="10800000">
            <a:off x="8434825" y="1076025"/>
            <a:ext cx="0" cy="11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7"/>
          <p:cNvCxnSpPr>
            <a:stCxn id="195" idx="2"/>
            <a:endCxn id="197" idx="0"/>
          </p:cNvCxnSpPr>
          <p:nvPr/>
        </p:nvCxnSpPr>
        <p:spPr>
          <a:xfrm>
            <a:off x="8434825" y="2642025"/>
            <a:ext cx="0" cy="12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7"/>
          <p:cNvCxnSpPr>
            <a:stCxn id="197" idx="1"/>
            <a:endCxn id="198" idx="6"/>
          </p:cNvCxnSpPr>
          <p:nvPr/>
        </p:nvCxnSpPr>
        <p:spPr>
          <a:xfrm flipH="1">
            <a:off x="6866125" y="4404850"/>
            <a:ext cx="9891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7"/>
          <p:cNvCxnSpPr>
            <a:stCxn id="196" idx="1"/>
            <a:endCxn id="199" idx="6"/>
          </p:cNvCxnSpPr>
          <p:nvPr/>
        </p:nvCxnSpPr>
        <p:spPr>
          <a:xfrm flipH="1">
            <a:off x="6968725" y="661250"/>
            <a:ext cx="8865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7"/>
          <p:cNvCxnSpPr>
            <a:stCxn id="198" idx="2"/>
          </p:cNvCxnSpPr>
          <p:nvPr/>
        </p:nvCxnSpPr>
        <p:spPr>
          <a:xfrm rot="10800000">
            <a:off x="2152400" y="4415350"/>
            <a:ext cx="3868800" cy="3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7"/>
          <p:cNvCxnSpPr/>
          <p:nvPr/>
        </p:nvCxnSpPr>
        <p:spPr>
          <a:xfrm rot="10800000">
            <a:off x="2594400" y="604925"/>
            <a:ext cx="3529500" cy="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7"/>
          <p:cNvSpPr/>
          <p:nvPr/>
        </p:nvSpPr>
        <p:spPr>
          <a:xfrm>
            <a:off x="899425" y="2710525"/>
            <a:ext cx="9891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Logs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2405000" y="2678125"/>
            <a:ext cx="9669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 list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2377800" y="3687213"/>
            <a:ext cx="9669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Defaulter list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2375600" y="1858425"/>
            <a:ext cx="10800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Neardear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84725" y="1669050"/>
            <a:ext cx="9891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4048500" y="1196850"/>
            <a:ext cx="13692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Contacts</a:t>
            </a:r>
            <a:endParaRPr/>
          </a:p>
        </p:txBody>
      </p:sp>
      <p:cxnSp>
        <p:nvCxnSpPr>
          <p:cNvPr id="217" name="Google Shape;217;p17"/>
          <p:cNvCxnSpPr>
            <a:stCxn id="211" idx="3"/>
            <a:endCxn id="212" idx="1"/>
          </p:cNvCxnSpPr>
          <p:nvPr/>
        </p:nvCxnSpPr>
        <p:spPr>
          <a:xfrm flipH="1" rot="10800000">
            <a:off x="1888525" y="2875225"/>
            <a:ext cx="5166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7"/>
          <p:cNvCxnSpPr>
            <a:stCxn id="211" idx="3"/>
            <a:endCxn id="213" idx="1"/>
          </p:cNvCxnSpPr>
          <p:nvPr/>
        </p:nvCxnSpPr>
        <p:spPr>
          <a:xfrm>
            <a:off x="1888525" y="2907625"/>
            <a:ext cx="489300" cy="10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7"/>
          <p:cNvCxnSpPr>
            <a:stCxn id="212" idx="3"/>
            <a:endCxn id="192" idx="1"/>
          </p:cNvCxnSpPr>
          <p:nvPr/>
        </p:nvCxnSpPr>
        <p:spPr>
          <a:xfrm>
            <a:off x="3371900" y="2875225"/>
            <a:ext cx="676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7"/>
          <p:cNvCxnSpPr>
            <a:stCxn id="213" idx="3"/>
            <a:endCxn id="193" idx="1"/>
          </p:cNvCxnSpPr>
          <p:nvPr/>
        </p:nvCxnSpPr>
        <p:spPr>
          <a:xfrm>
            <a:off x="3344700" y="3923313"/>
            <a:ext cx="703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7"/>
          <p:cNvCxnSpPr>
            <a:stCxn id="214" idx="3"/>
            <a:endCxn id="216" idx="1"/>
          </p:cNvCxnSpPr>
          <p:nvPr/>
        </p:nvCxnSpPr>
        <p:spPr>
          <a:xfrm flipH="1" rot="10800000">
            <a:off x="3455600" y="1433025"/>
            <a:ext cx="592800" cy="6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7"/>
          <p:cNvCxnSpPr>
            <a:stCxn id="216" idx="1"/>
          </p:cNvCxnSpPr>
          <p:nvPr/>
        </p:nvCxnSpPr>
        <p:spPr>
          <a:xfrm rot="10800000">
            <a:off x="2594400" y="604950"/>
            <a:ext cx="1454100" cy="8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7"/>
          <p:cNvCxnSpPr/>
          <p:nvPr/>
        </p:nvCxnSpPr>
        <p:spPr>
          <a:xfrm>
            <a:off x="357150" y="1110375"/>
            <a:ext cx="25800" cy="33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7"/>
          <p:cNvCxnSpPr/>
          <p:nvPr/>
        </p:nvCxnSpPr>
        <p:spPr>
          <a:xfrm flipH="1">
            <a:off x="395550" y="4416000"/>
            <a:ext cx="1799700" cy="2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7"/>
          <p:cNvCxnSpPr>
            <a:stCxn id="191" idx="2"/>
            <a:endCxn id="215" idx="0"/>
          </p:cNvCxnSpPr>
          <p:nvPr/>
        </p:nvCxnSpPr>
        <p:spPr>
          <a:xfrm>
            <a:off x="1379275" y="1096025"/>
            <a:ext cx="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7"/>
          <p:cNvCxnSpPr>
            <a:stCxn id="211" idx="3"/>
            <a:endCxn id="214" idx="1"/>
          </p:cNvCxnSpPr>
          <p:nvPr/>
        </p:nvCxnSpPr>
        <p:spPr>
          <a:xfrm flipH="1" rot="10800000">
            <a:off x="1888525" y="2055625"/>
            <a:ext cx="487200" cy="8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7"/>
          <p:cNvCxnSpPr>
            <a:stCxn id="215" idx="2"/>
            <a:endCxn id="211" idx="0"/>
          </p:cNvCxnSpPr>
          <p:nvPr/>
        </p:nvCxnSpPr>
        <p:spPr>
          <a:xfrm>
            <a:off x="1379275" y="2063250"/>
            <a:ext cx="147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7"/>
          <p:cNvCxnSpPr>
            <a:stCxn id="194" idx="0"/>
            <a:endCxn id="195" idx="1"/>
          </p:cNvCxnSpPr>
          <p:nvPr/>
        </p:nvCxnSpPr>
        <p:spPr>
          <a:xfrm flipH="1" rot="10800000">
            <a:off x="6830875" y="2445075"/>
            <a:ext cx="115140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/>
          <p:nvPr/>
        </p:nvSpPr>
        <p:spPr>
          <a:xfrm>
            <a:off x="3344700" y="185150"/>
            <a:ext cx="2430300" cy="8298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Contact Score</a:t>
            </a:r>
            <a:endParaRPr b="1" sz="2100"/>
          </a:p>
        </p:txBody>
      </p:sp>
      <p:sp>
        <p:nvSpPr>
          <p:cNvPr id="234" name="Google Shape;234;p18"/>
          <p:cNvSpPr/>
          <p:nvPr/>
        </p:nvSpPr>
        <p:spPr>
          <a:xfrm>
            <a:off x="4228975" y="2929500"/>
            <a:ext cx="13170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861575" y="2883425"/>
            <a:ext cx="13170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Defaulter</a:t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986550" y="3761350"/>
            <a:ext cx="46713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Ratio = Number of defaulter*100/Number of contacts</a:t>
            </a:r>
            <a:endParaRPr sz="1500"/>
          </a:p>
        </p:txBody>
      </p:sp>
      <p:sp>
        <p:nvSpPr>
          <p:cNvPr id="237" name="Google Shape;237;p18"/>
          <p:cNvSpPr/>
          <p:nvPr/>
        </p:nvSpPr>
        <p:spPr>
          <a:xfrm>
            <a:off x="4869650" y="4723550"/>
            <a:ext cx="905100" cy="32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Ratio </a:t>
            </a:r>
            <a:endParaRPr sz="2200"/>
          </a:p>
        </p:txBody>
      </p:sp>
      <p:sp>
        <p:nvSpPr>
          <p:cNvPr id="238" name="Google Shape;238;p18"/>
          <p:cNvSpPr/>
          <p:nvPr/>
        </p:nvSpPr>
        <p:spPr>
          <a:xfrm>
            <a:off x="7728050" y="4099750"/>
            <a:ext cx="1159200" cy="829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ratio&gt;3</a:t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119500" y="3970700"/>
            <a:ext cx="1159200" cy="941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ratio&lt;3</a:t>
            </a:r>
            <a:endParaRPr sz="1500"/>
          </a:p>
        </p:txBody>
      </p:sp>
      <p:sp>
        <p:nvSpPr>
          <p:cNvPr id="240" name="Google Shape;240;p18"/>
          <p:cNvSpPr/>
          <p:nvPr/>
        </p:nvSpPr>
        <p:spPr>
          <a:xfrm>
            <a:off x="276700" y="1336425"/>
            <a:ext cx="844800" cy="6510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25</a:t>
            </a:r>
            <a:endParaRPr sz="2000"/>
          </a:p>
        </p:txBody>
      </p:sp>
      <p:sp>
        <p:nvSpPr>
          <p:cNvPr id="241" name="Google Shape;241;p18"/>
          <p:cNvSpPr/>
          <p:nvPr/>
        </p:nvSpPr>
        <p:spPr>
          <a:xfrm>
            <a:off x="7885250" y="1208025"/>
            <a:ext cx="844800" cy="651000"/>
          </a:xfrm>
          <a:prstGeom prst="ellipse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</a:t>
            </a:r>
            <a:endParaRPr sz="1900"/>
          </a:p>
        </p:txBody>
      </p:sp>
      <p:cxnSp>
        <p:nvCxnSpPr>
          <p:cNvPr id="242" name="Google Shape;242;p18"/>
          <p:cNvCxnSpPr>
            <a:stCxn id="240" idx="0"/>
            <a:endCxn id="240" idx="0"/>
          </p:cNvCxnSpPr>
          <p:nvPr/>
        </p:nvCxnSpPr>
        <p:spPr>
          <a:xfrm>
            <a:off x="699100" y="1336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8"/>
          <p:cNvCxnSpPr>
            <a:stCxn id="234" idx="1"/>
            <a:endCxn id="234" idx="1"/>
          </p:cNvCxnSpPr>
          <p:nvPr/>
        </p:nvCxnSpPr>
        <p:spPr>
          <a:xfrm>
            <a:off x="4228975" y="3165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8"/>
          <p:cNvCxnSpPr>
            <a:stCxn id="234" idx="1"/>
            <a:endCxn id="234" idx="1"/>
          </p:cNvCxnSpPr>
          <p:nvPr/>
        </p:nvCxnSpPr>
        <p:spPr>
          <a:xfrm>
            <a:off x="4228975" y="3165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18"/>
          <p:cNvSpPr/>
          <p:nvPr/>
        </p:nvSpPr>
        <p:spPr>
          <a:xfrm>
            <a:off x="2897200" y="2175638"/>
            <a:ext cx="9891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Logs</a:t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4263625" y="2175650"/>
            <a:ext cx="11592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 list</a:t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855725" y="2175650"/>
            <a:ext cx="1317000" cy="3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Defaulter list</a:t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1406300" y="2175650"/>
            <a:ext cx="10800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Neardear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3887400" y="1398200"/>
            <a:ext cx="13692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2022600" y="2929500"/>
            <a:ext cx="13692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Contacts</a:t>
            </a:r>
            <a:endParaRPr/>
          </a:p>
        </p:txBody>
      </p:sp>
      <p:cxnSp>
        <p:nvCxnSpPr>
          <p:cNvPr id="251" name="Google Shape;251;p18"/>
          <p:cNvCxnSpPr>
            <a:stCxn id="233" idx="2"/>
            <a:endCxn id="249" idx="0"/>
          </p:cNvCxnSpPr>
          <p:nvPr/>
        </p:nvCxnSpPr>
        <p:spPr>
          <a:xfrm>
            <a:off x="4559850" y="1014950"/>
            <a:ext cx="123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8"/>
          <p:cNvCxnSpPr>
            <a:stCxn id="249" idx="2"/>
            <a:endCxn id="248" idx="0"/>
          </p:cNvCxnSpPr>
          <p:nvPr/>
        </p:nvCxnSpPr>
        <p:spPr>
          <a:xfrm flipH="1">
            <a:off x="1946400" y="1792400"/>
            <a:ext cx="26256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18"/>
          <p:cNvCxnSpPr>
            <a:stCxn id="249" idx="2"/>
            <a:endCxn id="245" idx="0"/>
          </p:cNvCxnSpPr>
          <p:nvPr/>
        </p:nvCxnSpPr>
        <p:spPr>
          <a:xfrm flipH="1">
            <a:off x="3391800" y="1792400"/>
            <a:ext cx="11802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8"/>
          <p:cNvCxnSpPr>
            <a:stCxn id="249" idx="2"/>
            <a:endCxn id="246" idx="0"/>
          </p:cNvCxnSpPr>
          <p:nvPr/>
        </p:nvCxnSpPr>
        <p:spPr>
          <a:xfrm>
            <a:off x="4572000" y="1792400"/>
            <a:ext cx="2712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8"/>
          <p:cNvCxnSpPr>
            <a:stCxn id="249" idx="2"/>
            <a:endCxn id="247" idx="0"/>
          </p:cNvCxnSpPr>
          <p:nvPr/>
        </p:nvCxnSpPr>
        <p:spPr>
          <a:xfrm>
            <a:off x="4572000" y="1792400"/>
            <a:ext cx="19422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8"/>
          <p:cNvCxnSpPr>
            <a:stCxn id="248" idx="2"/>
            <a:endCxn id="250" idx="0"/>
          </p:cNvCxnSpPr>
          <p:nvPr/>
        </p:nvCxnSpPr>
        <p:spPr>
          <a:xfrm>
            <a:off x="1946300" y="2569850"/>
            <a:ext cx="7608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8"/>
          <p:cNvCxnSpPr>
            <a:stCxn id="245" idx="2"/>
            <a:endCxn id="250" idx="0"/>
          </p:cNvCxnSpPr>
          <p:nvPr/>
        </p:nvCxnSpPr>
        <p:spPr>
          <a:xfrm flipH="1">
            <a:off x="2707150" y="2569838"/>
            <a:ext cx="6846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8"/>
          <p:cNvCxnSpPr>
            <a:stCxn id="246" idx="2"/>
            <a:endCxn id="234" idx="0"/>
          </p:cNvCxnSpPr>
          <p:nvPr/>
        </p:nvCxnSpPr>
        <p:spPr>
          <a:xfrm>
            <a:off x="4843225" y="2569850"/>
            <a:ext cx="444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8"/>
          <p:cNvCxnSpPr>
            <a:stCxn id="247" idx="2"/>
            <a:endCxn id="235" idx="0"/>
          </p:cNvCxnSpPr>
          <p:nvPr/>
        </p:nvCxnSpPr>
        <p:spPr>
          <a:xfrm>
            <a:off x="6514225" y="2558750"/>
            <a:ext cx="60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8"/>
          <p:cNvCxnSpPr>
            <a:stCxn id="234" idx="2"/>
            <a:endCxn id="236" idx="0"/>
          </p:cNvCxnSpPr>
          <p:nvPr/>
        </p:nvCxnSpPr>
        <p:spPr>
          <a:xfrm>
            <a:off x="4887475" y="3401700"/>
            <a:ext cx="4347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8"/>
          <p:cNvCxnSpPr>
            <a:stCxn id="235" idx="2"/>
            <a:endCxn id="236" idx="0"/>
          </p:cNvCxnSpPr>
          <p:nvPr/>
        </p:nvCxnSpPr>
        <p:spPr>
          <a:xfrm flipH="1">
            <a:off x="5322175" y="3355625"/>
            <a:ext cx="11979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8"/>
          <p:cNvCxnSpPr>
            <a:stCxn id="236" idx="2"/>
            <a:endCxn id="237" idx="0"/>
          </p:cNvCxnSpPr>
          <p:nvPr/>
        </p:nvCxnSpPr>
        <p:spPr>
          <a:xfrm>
            <a:off x="5322200" y="4233550"/>
            <a:ext cx="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8"/>
          <p:cNvCxnSpPr>
            <a:stCxn id="237" idx="3"/>
            <a:endCxn id="238" idx="2"/>
          </p:cNvCxnSpPr>
          <p:nvPr/>
        </p:nvCxnSpPr>
        <p:spPr>
          <a:xfrm>
            <a:off x="5774750" y="4885850"/>
            <a:ext cx="2532900" cy="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8"/>
          <p:cNvCxnSpPr>
            <a:stCxn id="237" idx="1"/>
            <a:endCxn id="239" idx="2"/>
          </p:cNvCxnSpPr>
          <p:nvPr/>
        </p:nvCxnSpPr>
        <p:spPr>
          <a:xfrm flipH="1">
            <a:off x="699050" y="4885850"/>
            <a:ext cx="41706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8"/>
          <p:cNvCxnSpPr>
            <a:stCxn id="239" idx="0"/>
            <a:endCxn id="240" idx="4"/>
          </p:cNvCxnSpPr>
          <p:nvPr/>
        </p:nvCxnSpPr>
        <p:spPr>
          <a:xfrm rot="10800000">
            <a:off x="699100" y="1987400"/>
            <a:ext cx="0" cy="19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8"/>
          <p:cNvCxnSpPr>
            <a:stCxn id="238" idx="0"/>
            <a:endCxn id="241" idx="4"/>
          </p:cNvCxnSpPr>
          <p:nvPr/>
        </p:nvCxnSpPr>
        <p:spPr>
          <a:xfrm rot="10800000">
            <a:off x="8307650" y="1859050"/>
            <a:ext cx="0" cy="22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8"/>
          <p:cNvCxnSpPr>
            <a:stCxn id="240" idx="0"/>
            <a:endCxn id="233" idx="1"/>
          </p:cNvCxnSpPr>
          <p:nvPr/>
        </p:nvCxnSpPr>
        <p:spPr>
          <a:xfrm flipH="1" rot="10800000">
            <a:off x="699100" y="599925"/>
            <a:ext cx="2645700" cy="73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18"/>
          <p:cNvCxnSpPr>
            <a:stCxn id="241" idx="0"/>
            <a:endCxn id="233" idx="3"/>
          </p:cNvCxnSpPr>
          <p:nvPr/>
        </p:nvCxnSpPr>
        <p:spPr>
          <a:xfrm rot="10800000">
            <a:off x="5775050" y="599925"/>
            <a:ext cx="2532600" cy="60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18"/>
          <p:cNvCxnSpPr>
            <a:stCxn id="250" idx="2"/>
          </p:cNvCxnSpPr>
          <p:nvPr/>
        </p:nvCxnSpPr>
        <p:spPr>
          <a:xfrm>
            <a:off x="2707200" y="3401700"/>
            <a:ext cx="11400" cy="27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18"/>
          <p:cNvCxnSpPr/>
          <p:nvPr/>
        </p:nvCxnSpPr>
        <p:spPr>
          <a:xfrm rot="10800000">
            <a:off x="1174125" y="3675750"/>
            <a:ext cx="154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8"/>
          <p:cNvCxnSpPr/>
          <p:nvPr/>
        </p:nvCxnSpPr>
        <p:spPr>
          <a:xfrm flipH="1" rot="10800000">
            <a:off x="1161425" y="2080350"/>
            <a:ext cx="24000" cy="159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8"/>
          <p:cNvCxnSpPr>
            <a:endCxn id="233" idx="1"/>
          </p:cNvCxnSpPr>
          <p:nvPr/>
        </p:nvCxnSpPr>
        <p:spPr>
          <a:xfrm flipH="1" rot="10800000">
            <a:off x="1174200" y="600050"/>
            <a:ext cx="2170500" cy="148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/>
          <p:nvPr/>
        </p:nvSpPr>
        <p:spPr>
          <a:xfrm>
            <a:off x="2898500" y="293800"/>
            <a:ext cx="3420600" cy="5232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Total Credit Score</a:t>
            </a:r>
            <a:endParaRPr sz="1900"/>
          </a:p>
        </p:txBody>
      </p:sp>
      <p:sp>
        <p:nvSpPr>
          <p:cNvPr id="278" name="Google Shape;278;p19"/>
          <p:cNvSpPr/>
          <p:nvPr/>
        </p:nvSpPr>
        <p:spPr>
          <a:xfrm>
            <a:off x="178700" y="2735325"/>
            <a:ext cx="1927200" cy="408300"/>
          </a:xfrm>
          <a:prstGeom prst="rect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600"/>
              <a:t>Credit Score</a:t>
            </a:r>
            <a:endParaRPr sz="1600"/>
          </a:p>
        </p:txBody>
      </p:sp>
      <p:sp>
        <p:nvSpPr>
          <p:cNvPr id="279" name="Google Shape;279;p19"/>
          <p:cNvSpPr/>
          <p:nvPr/>
        </p:nvSpPr>
        <p:spPr>
          <a:xfrm>
            <a:off x="7216850" y="2735325"/>
            <a:ext cx="1806600" cy="408300"/>
          </a:xfrm>
          <a:prstGeom prst="rect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 sz="1700"/>
              <a:t> Credit Limit</a:t>
            </a:r>
            <a:endParaRPr sz="1700"/>
          </a:p>
        </p:txBody>
      </p:sp>
      <p:sp>
        <p:nvSpPr>
          <p:cNvPr id="280" name="Google Shape;280;p19"/>
          <p:cNvSpPr/>
          <p:nvPr/>
        </p:nvSpPr>
        <p:spPr>
          <a:xfrm>
            <a:off x="3027600" y="1665450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  to 80</a:t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3027450" y="2242640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 to 85</a:t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3027600" y="2819825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 to 90</a:t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3027600" y="3397013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 to 95</a:t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3027600" y="3974200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 to 100</a:t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4951850" y="1674025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A</a:t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4951850" y="2241704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Limit 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4951850" y="2809400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Limit 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4951850" y="3387703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Limit 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4951850" y="3966000"/>
            <a:ext cx="1238100" cy="408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Limit 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90" name="Google Shape;290;p19"/>
          <p:cNvCxnSpPr>
            <a:stCxn id="278" idx="3"/>
            <a:endCxn id="280" idx="1"/>
          </p:cNvCxnSpPr>
          <p:nvPr/>
        </p:nvCxnSpPr>
        <p:spPr>
          <a:xfrm flipH="1" rot="10800000">
            <a:off x="2105900" y="1869675"/>
            <a:ext cx="921600" cy="10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19"/>
          <p:cNvCxnSpPr>
            <a:stCxn id="278" idx="3"/>
            <a:endCxn id="281" idx="1"/>
          </p:cNvCxnSpPr>
          <p:nvPr/>
        </p:nvCxnSpPr>
        <p:spPr>
          <a:xfrm flipH="1" rot="10800000">
            <a:off x="2105900" y="2446875"/>
            <a:ext cx="92160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19"/>
          <p:cNvCxnSpPr>
            <a:stCxn id="278" idx="3"/>
            <a:endCxn id="282" idx="1"/>
          </p:cNvCxnSpPr>
          <p:nvPr/>
        </p:nvCxnSpPr>
        <p:spPr>
          <a:xfrm>
            <a:off x="2105900" y="2939475"/>
            <a:ext cx="921600" cy="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9"/>
          <p:cNvCxnSpPr>
            <a:stCxn id="278" idx="3"/>
            <a:endCxn id="283" idx="1"/>
          </p:cNvCxnSpPr>
          <p:nvPr/>
        </p:nvCxnSpPr>
        <p:spPr>
          <a:xfrm>
            <a:off x="2105900" y="2939475"/>
            <a:ext cx="9216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9"/>
          <p:cNvCxnSpPr>
            <a:stCxn id="278" idx="3"/>
            <a:endCxn id="284" idx="1"/>
          </p:cNvCxnSpPr>
          <p:nvPr/>
        </p:nvCxnSpPr>
        <p:spPr>
          <a:xfrm>
            <a:off x="2105900" y="2939475"/>
            <a:ext cx="921600" cy="12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9"/>
          <p:cNvCxnSpPr>
            <a:stCxn id="280" idx="3"/>
            <a:endCxn id="285" idx="1"/>
          </p:cNvCxnSpPr>
          <p:nvPr/>
        </p:nvCxnSpPr>
        <p:spPr>
          <a:xfrm>
            <a:off x="4265700" y="1869600"/>
            <a:ext cx="686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19"/>
          <p:cNvCxnSpPr>
            <a:stCxn id="281" idx="3"/>
            <a:endCxn id="286" idx="1"/>
          </p:cNvCxnSpPr>
          <p:nvPr/>
        </p:nvCxnSpPr>
        <p:spPr>
          <a:xfrm flipH="1" rot="10800000">
            <a:off x="4265550" y="2445890"/>
            <a:ext cx="686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9"/>
          <p:cNvCxnSpPr>
            <a:endCxn id="287" idx="1"/>
          </p:cNvCxnSpPr>
          <p:nvPr/>
        </p:nvCxnSpPr>
        <p:spPr>
          <a:xfrm flipH="1" rot="10800000">
            <a:off x="4265750" y="3013550"/>
            <a:ext cx="686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19"/>
          <p:cNvCxnSpPr>
            <a:endCxn id="288" idx="1"/>
          </p:cNvCxnSpPr>
          <p:nvPr/>
        </p:nvCxnSpPr>
        <p:spPr>
          <a:xfrm flipH="1" rot="10800000">
            <a:off x="4265750" y="3591853"/>
            <a:ext cx="686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19"/>
          <p:cNvCxnSpPr>
            <a:stCxn id="284" idx="3"/>
            <a:endCxn id="289" idx="1"/>
          </p:cNvCxnSpPr>
          <p:nvPr/>
        </p:nvCxnSpPr>
        <p:spPr>
          <a:xfrm flipH="1" rot="10800000">
            <a:off x="4265700" y="4170250"/>
            <a:ext cx="686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9"/>
          <p:cNvCxnSpPr>
            <a:stCxn id="285" idx="3"/>
            <a:endCxn id="279" idx="1"/>
          </p:cNvCxnSpPr>
          <p:nvPr/>
        </p:nvCxnSpPr>
        <p:spPr>
          <a:xfrm>
            <a:off x="6189950" y="1878175"/>
            <a:ext cx="1026900" cy="10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>
            <a:stCxn id="286" idx="3"/>
            <a:endCxn id="279" idx="1"/>
          </p:cNvCxnSpPr>
          <p:nvPr/>
        </p:nvCxnSpPr>
        <p:spPr>
          <a:xfrm>
            <a:off x="6189950" y="2445854"/>
            <a:ext cx="1026900" cy="4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>
            <a:stCxn id="287" idx="3"/>
            <a:endCxn id="279" idx="1"/>
          </p:cNvCxnSpPr>
          <p:nvPr/>
        </p:nvCxnSpPr>
        <p:spPr>
          <a:xfrm flipH="1" rot="10800000">
            <a:off x="6189950" y="2939450"/>
            <a:ext cx="1026900" cy="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9"/>
          <p:cNvCxnSpPr>
            <a:stCxn id="288" idx="3"/>
            <a:endCxn id="279" idx="1"/>
          </p:cNvCxnSpPr>
          <p:nvPr/>
        </p:nvCxnSpPr>
        <p:spPr>
          <a:xfrm flipH="1" rot="10800000">
            <a:off x="6189950" y="2939353"/>
            <a:ext cx="1026900" cy="65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9"/>
          <p:cNvCxnSpPr>
            <a:stCxn id="289" idx="3"/>
            <a:endCxn id="279" idx="1"/>
          </p:cNvCxnSpPr>
          <p:nvPr/>
        </p:nvCxnSpPr>
        <p:spPr>
          <a:xfrm flipH="1" rot="10800000">
            <a:off x="6189950" y="2939550"/>
            <a:ext cx="1026900" cy="123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9"/>
          <p:cNvCxnSpPr>
            <a:stCxn id="277" idx="1"/>
            <a:endCxn id="278" idx="0"/>
          </p:cNvCxnSpPr>
          <p:nvPr/>
        </p:nvCxnSpPr>
        <p:spPr>
          <a:xfrm flipH="1">
            <a:off x="1142300" y="555400"/>
            <a:ext cx="1756200" cy="21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9"/>
          <p:cNvCxnSpPr>
            <a:stCxn id="277" idx="3"/>
            <a:endCxn id="279" idx="0"/>
          </p:cNvCxnSpPr>
          <p:nvPr/>
        </p:nvCxnSpPr>
        <p:spPr>
          <a:xfrm>
            <a:off x="6319100" y="555400"/>
            <a:ext cx="1801200" cy="21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