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7"/>
  </p:notesMasterIdLst>
  <p:sldIdLst>
    <p:sldId id="258" r:id="rId2"/>
    <p:sldId id="307" r:id="rId3"/>
    <p:sldId id="257" r:id="rId4"/>
    <p:sldId id="262" r:id="rId5"/>
    <p:sldId id="263" r:id="rId6"/>
    <p:sldId id="264" r:id="rId7"/>
    <p:sldId id="265" r:id="rId8"/>
    <p:sldId id="266" r:id="rId9"/>
    <p:sldId id="278" r:id="rId10"/>
    <p:sldId id="279" r:id="rId11"/>
    <p:sldId id="280" r:id="rId12"/>
    <p:sldId id="281" r:id="rId13"/>
    <p:sldId id="282" r:id="rId14"/>
    <p:sldId id="283" r:id="rId15"/>
    <p:sldId id="269" r:id="rId16"/>
    <p:sldId id="268" r:id="rId17"/>
    <p:sldId id="284" r:id="rId18"/>
    <p:sldId id="270" r:id="rId19"/>
    <p:sldId id="272" r:id="rId20"/>
    <p:sldId id="271" r:id="rId21"/>
    <p:sldId id="273" r:id="rId22"/>
    <p:sldId id="277" r:id="rId23"/>
    <p:sldId id="285" r:id="rId24"/>
    <p:sldId id="286" r:id="rId25"/>
    <p:sldId id="276" r:id="rId26"/>
    <p:sldId id="287" r:id="rId27"/>
    <p:sldId id="288" r:id="rId28"/>
    <p:sldId id="289" r:id="rId29"/>
    <p:sldId id="290" r:id="rId30"/>
    <p:sldId id="291" r:id="rId31"/>
    <p:sldId id="292" r:id="rId32"/>
    <p:sldId id="293" r:id="rId33"/>
    <p:sldId id="294" r:id="rId34"/>
    <p:sldId id="305" r:id="rId35"/>
    <p:sldId id="306" r:id="rId36"/>
    <p:sldId id="295" r:id="rId37"/>
    <p:sldId id="296" r:id="rId38"/>
    <p:sldId id="297" r:id="rId39"/>
    <p:sldId id="300" r:id="rId40"/>
    <p:sldId id="298" r:id="rId41"/>
    <p:sldId id="299" r:id="rId42"/>
    <p:sldId id="303" r:id="rId43"/>
    <p:sldId id="301" r:id="rId44"/>
    <p:sldId id="302" r:id="rId45"/>
    <p:sldId id="30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4000" autoAdjust="0"/>
  </p:normalViewPr>
  <p:slideViewPr>
    <p:cSldViewPr>
      <p:cViewPr varScale="1">
        <p:scale>
          <a:sx n="78" d="100"/>
          <a:sy n="78" d="100"/>
        </p:scale>
        <p:origin x="-1570"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30EAAA-76A6-44FB-BACD-0D1071FB8811}" type="datetimeFigureOut">
              <a:rPr lang="en-US" smtClean="0"/>
              <a:pPr/>
              <a:t>26-Oct-21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02E10C-5EC7-4C7F-ACCE-678284AE7B9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This dataset is used to predict whether a patient is likely to get stroke based on the input parameters like gender, age, various diseases, and smoking status. Each row in the data provides </a:t>
            </a:r>
            <a:r>
              <a:rPr lang="en-US" sz="1200" b="0" i="0" kern="1200" dirty="0" err="1" smtClean="0">
                <a:solidFill>
                  <a:schemeClr val="tx1"/>
                </a:solidFill>
                <a:latin typeface="+mn-lt"/>
                <a:ea typeface="+mn-ea"/>
                <a:cs typeface="+mn-cs"/>
              </a:rPr>
              <a:t>relavant</a:t>
            </a:r>
            <a:r>
              <a:rPr lang="en-US" sz="1200" b="0" i="0" kern="1200" dirty="0" smtClean="0">
                <a:solidFill>
                  <a:schemeClr val="tx1"/>
                </a:solidFill>
                <a:latin typeface="+mn-lt"/>
                <a:ea typeface="+mn-ea"/>
                <a:cs typeface="+mn-cs"/>
              </a:rPr>
              <a:t> information about the patient.</a:t>
            </a:r>
            <a:endParaRPr lang="en-US" dirty="0"/>
          </a:p>
        </p:txBody>
      </p:sp>
      <p:sp>
        <p:nvSpPr>
          <p:cNvPr id="4" name="Slide Number Placeholder 3"/>
          <p:cNvSpPr>
            <a:spLocks noGrp="1"/>
          </p:cNvSpPr>
          <p:nvPr>
            <p:ph type="sldNum" sz="quarter" idx="10"/>
          </p:nvPr>
        </p:nvSpPr>
        <p:spPr/>
        <p:txBody>
          <a:bodyPr/>
          <a:lstStyle/>
          <a:p>
            <a:fld id="{AE02E10C-5EC7-4C7F-ACCE-678284AE7B9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5.4%</a:t>
            </a:r>
            <a:r>
              <a:rPr lang="en-US" baseline="0" dirty="0" smtClean="0"/>
              <a:t> of the people have a heart disease. 17% of people who have hear disease have had a stroke, as compared to 4% of people who do not have heart disease</a:t>
            </a:r>
            <a:endParaRPr lang="en-US" dirty="0"/>
          </a:p>
        </p:txBody>
      </p:sp>
      <p:sp>
        <p:nvSpPr>
          <p:cNvPr id="4" name="Slide Number Placeholder 3"/>
          <p:cNvSpPr>
            <a:spLocks noGrp="1"/>
          </p:cNvSpPr>
          <p:nvPr>
            <p:ph type="sldNum" sz="quarter" idx="10"/>
          </p:nvPr>
        </p:nvSpPr>
        <p:spPr/>
        <p:txBody>
          <a:bodyPr/>
          <a:lstStyle/>
          <a:p>
            <a:fld id="{AE02E10C-5EC7-4C7F-ACCE-678284AE7B9F}"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65% of the people were married. 6%</a:t>
            </a:r>
            <a:r>
              <a:rPr lang="en-US" baseline="0" dirty="0" smtClean="0"/>
              <a:t> of people who had married had had a stroke, while only 1% of people otherwise.  Although this seems like a significant difference, One thing to note here is that as we’ll see later, younger people have very less chance of stroke, as compared to older ones. Also, younger people are less likely to be married (we have </a:t>
            </a:r>
            <a:r>
              <a:rPr lang="en-US" baseline="0" dirty="0" err="1" smtClean="0"/>
              <a:t>childeren</a:t>
            </a:r>
            <a:r>
              <a:rPr lang="en-US" baseline="0" dirty="0" smtClean="0"/>
              <a:t> also in our dataset, and they would of course, never have married)</a:t>
            </a:r>
            <a:endParaRPr lang="en-US" dirty="0"/>
          </a:p>
        </p:txBody>
      </p:sp>
      <p:sp>
        <p:nvSpPr>
          <p:cNvPr id="4" name="Slide Number Placeholder 3"/>
          <p:cNvSpPr>
            <a:spLocks noGrp="1"/>
          </p:cNvSpPr>
          <p:nvPr>
            <p:ph type="sldNum" sz="quarter" idx="10"/>
          </p:nvPr>
        </p:nvSpPr>
        <p:spPr/>
        <p:txBody>
          <a:bodyPr/>
          <a:lstStyle/>
          <a:p>
            <a:fld id="{AE02E10C-5EC7-4C7F-ACCE-678284AE7B9F}"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have around 49% people from rural background, while 51% from urban </a:t>
            </a:r>
            <a:r>
              <a:rPr lang="en-US" baseline="0" dirty="0" err="1" smtClean="0"/>
              <a:t>residance</a:t>
            </a:r>
            <a:r>
              <a:rPr lang="en-US" baseline="0" dirty="0" smtClean="0"/>
              <a:t> type. 4.5% people from the rural area had had stroke as compared  to 5.2% of people from urban background.</a:t>
            </a:r>
            <a:endParaRPr lang="en-US" dirty="0"/>
          </a:p>
        </p:txBody>
      </p:sp>
      <p:sp>
        <p:nvSpPr>
          <p:cNvPr id="4" name="Slide Number Placeholder 3"/>
          <p:cNvSpPr>
            <a:spLocks noGrp="1"/>
          </p:cNvSpPr>
          <p:nvPr>
            <p:ph type="sldNum" sz="quarter" idx="10"/>
          </p:nvPr>
        </p:nvSpPr>
        <p:spPr/>
        <p:txBody>
          <a:bodyPr/>
          <a:lstStyle/>
          <a:p>
            <a:fld id="{AE02E10C-5EC7-4C7F-ACCE-678284AE7B9F}"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Creating bins out of age class</a:t>
            </a:r>
            <a:endParaRPr lang="en-US" dirty="0"/>
          </a:p>
        </p:txBody>
      </p:sp>
      <p:sp>
        <p:nvSpPr>
          <p:cNvPr id="4" name="Slide Number Placeholder 3"/>
          <p:cNvSpPr>
            <a:spLocks noGrp="1"/>
          </p:cNvSpPr>
          <p:nvPr>
            <p:ph type="sldNum" sz="quarter" idx="10"/>
          </p:nvPr>
        </p:nvSpPr>
        <p:spPr/>
        <p:txBody>
          <a:bodyPr/>
          <a:lstStyle/>
          <a:p>
            <a:fld id="{AE02E10C-5EC7-4C7F-ACCE-678284AE7B9F}"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model is overall significant, and all the variables are also significant.</a:t>
            </a:r>
          </a:p>
          <a:p>
            <a:r>
              <a:rPr lang="en-US" dirty="0" smtClean="0"/>
              <a:t>Everything</a:t>
            </a:r>
            <a:r>
              <a:rPr lang="en-US" baseline="0" dirty="0" smtClean="0"/>
              <a:t> looks fine here, but…</a:t>
            </a:r>
            <a:endParaRPr lang="en-US" dirty="0"/>
          </a:p>
        </p:txBody>
      </p:sp>
      <p:sp>
        <p:nvSpPr>
          <p:cNvPr id="4" name="Slide Number Placeholder 3"/>
          <p:cNvSpPr>
            <a:spLocks noGrp="1"/>
          </p:cNvSpPr>
          <p:nvPr>
            <p:ph type="sldNum" sz="quarter" idx="10"/>
          </p:nvPr>
        </p:nvSpPr>
        <p:spPr/>
        <p:txBody>
          <a:bodyPr/>
          <a:lstStyle/>
          <a:p>
            <a:fld id="{AE02E10C-5EC7-4C7F-ACCE-678284AE7B9F}" type="slidenum">
              <a:rPr lang="en-US" smtClean="0"/>
              <a:pPr/>
              <a:t>27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both training,</a:t>
            </a:r>
            <a:r>
              <a:rPr lang="en-US" baseline="0" dirty="0" smtClean="0"/>
              <a:t> and testing data, it’s predicting 0 in all the cases. Note that we are using 0.5 as the cut off probability.  </a:t>
            </a:r>
            <a:r>
              <a:rPr lang="en-US" baseline="0" dirty="0" err="1" smtClean="0"/>
              <a:t>Specifictiy</a:t>
            </a:r>
            <a:r>
              <a:rPr lang="en-US" baseline="0" dirty="0" smtClean="0"/>
              <a:t> is literally 0. I experimented with the cutoff </a:t>
            </a:r>
            <a:r>
              <a:rPr lang="en-US" baseline="0" dirty="0" err="1" smtClean="0"/>
              <a:t>probabilitties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E02E10C-5EC7-4C7F-ACCE-678284AE7B9F}" type="slidenum">
              <a:rPr lang="en-US" smtClean="0"/>
              <a:pPr/>
              <a:t>28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time, more</a:t>
            </a:r>
            <a:r>
              <a:rPr lang="en-US" baseline="0" dirty="0" smtClean="0"/>
              <a:t> </a:t>
            </a:r>
            <a:r>
              <a:rPr lang="en-US" baseline="0" dirty="0" err="1" smtClean="0"/>
              <a:t>variabled</a:t>
            </a:r>
            <a:r>
              <a:rPr lang="en-US" baseline="0" dirty="0" smtClean="0"/>
              <a:t> have been included in the model</a:t>
            </a:r>
            <a:endParaRPr lang="en-US" dirty="0"/>
          </a:p>
        </p:txBody>
      </p:sp>
      <p:sp>
        <p:nvSpPr>
          <p:cNvPr id="4" name="Slide Number Placeholder 3"/>
          <p:cNvSpPr>
            <a:spLocks noGrp="1"/>
          </p:cNvSpPr>
          <p:nvPr>
            <p:ph type="sldNum" sz="quarter" idx="10"/>
          </p:nvPr>
        </p:nvSpPr>
        <p:spPr/>
        <p:txBody>
          <a:bodyPr/>
          <a:lstStyle/>
          <a:p>
            <a:fld id="{AE02E10C-5EC7-4C7F-ACCE-678284AE7B9F}" type="slidenum">
              <a:rPr lang="en-US" smtClean="0"/>
              <a:pPr/>
              <a:t>30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a:t>
            </a:r>
            <a:r>
              <a:rPr lang="en-US" baseline="0" dirty="0" smtClean="0"/>
              <a:t> the metrics have improved</a:t>
            </a:r>
            <a:endParaRPr lang="en-US" dirty="0"/>
          </a:p>
        </p:txBody>
      </p:sp>
      <p:sp>
        <p:nvSpPr>
          <p:cNvPr id="4" name="Slide Number Placeholder 3"/>
          <p:cNvSpPr>
            <a:spLocks noGrp="1"/>
          </p:cNvSpPr>
          <p:nvPr>
            <p:ph type="sldNum" sz="quarter" idx="10"/>
          </p:nvPr>
        </p:nvSpPr>
        <p:spPr/>
        <p:txBody>
          <a:bodyPr/>
          <a:lstStyle/>
          <a:p>
            <a:fld id="{AE02E10C-5EC7-4C7F-ACCE-678284AE7B9F}" type="slidenum">
              <a:rPr lang="en-US" smtClean="0"/>
              <a:pPr/>
              <a:t>32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had also experimented with different</a:t>
            </a:r>
            <a:r>
              <a:rPr lang="en-US" baseline="0" dirty="0" smtClean="0"/>
              <a:t> cut off values of probabilities, specificity, accuracy, precision were all best at around 0.5 cut off and decreased as we decreased the cutoff values, while sensitivity with decrease in cutoff values. </a:t>
            </a:r>
            <a:r>
              <a:rPr lang="en-US" baseline="0" dirty="0" err="1" smtClean="0"/>
              <a:t>F_score</a:t>
            </a:r>
            <a:r>
              <a:rPr lang="en-US" baseline="0" dirty="0" smtClean="0"/>
              <a:t> was best cutoff 0.2 but was still around 0.54 only.</a:t>
            </a:r>
            <a:endParaRPr lang="en-US" dirty="0"/>
          </a:p>
        </p:txBody>
      </p:sp>
      <p:sp>
        <p:nvSpPr>
          <p:cNvPr id="4" name="Slide Number Placeholder 3"/>
          <p:cNvSpPr>
            <a:spLocks noGrp="1"/>
          </p:cNvSpPr>
          <p:nvPr>
            <p:ph type="sldNum" sz="quarter" idx="10"/>
          </p:nvPr>
        </p:nvSpPr>
        <p:spPr/>
        <p:txBody>
          <a:bodyPr/>
          <a:lstStyle/>
          <a:p>
            <a:fld id="{AE02E10C-5EC7-4C7F-ACCE-678284AE7B9F}" type="slidenum">
              <a:rPr lang="en-US" smtClean="0"/>
              <a:pPr/>
              <a:t>33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compared to the logistic</a:t>
            </a:r>
            <a:r>
              <a:rPr lang="en-US" baseline="0" dirty="0" smtClean="0"/>
              <a:t> regression model with cut-off 0.5, recall/sensitivity, precision and accuracy has increased, but so has FPR.</a:t>
            </a:r>
            <a:endParaRPr lang="en-US" dirty="0"/>
          </a:p>
        </p:txBody>
      </p:sp>
      <p:sp>
        <p:nvSpPr>
          <p:cNvPr id="4" name="Slide Number Placeholder 3"/>
          <p:cNvSpPr>
            <a:spLocks noGrp="1"/>
          </p:cNvSpPr>
          <p:nvPr>
            <p:ph type="sldNum" sz="quarter" idx="10"/>
          </p:nvPr>
        </p:nvSpPr>
        <p:spPr/>
        <p:txBody>
          <a:bodyPr/>
          <a:lstStyle/>
          <a:p>
            <a:fld id="{AE02E10C-5EC7-4C7F-ACCE-678284AE7B9F}" type="slidenum">
              <a:rPr lang="en-US" smtClean="0"/>
              <a:pPr/>
              <a:t>38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E02E10C-5EC7-4C7F-ACCE-678284AE7B9F}"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Specificity has reduced a</a:t>
            </a:r>
            <a:r>
              <a:rPr lang="en-US" baseline="0" dirty="0" smtClean="0"/>
              <a:t> little, but </a:t>
            </a:r>
            <a:r>
              <a:rPr lang="en-US" baseline="0" dirty="0" err="1" smtClean="0"/>
              <a:t>f_score</a:t>
            </a:r>
            <a:r>
              <a:rPr lang="en-US" baseline="0" dirty="0" smtClean="0"/>
              <a:t> has increased significantly. Performs good enough on the test data. I tried to create a pruned tree, but for that accuracy was dropping to 0.3</a:t>
            </a:r>
            <a:endParaRPr lang="en-US" dirty="0"/>
          </a:p>
        </p:txBody>
      </p:sp>
      <p:sp>
        <p:nvSpPr>
          <p:cNvPr id="4" name="Slide Number Placeholder 3"/>
          <p:cNvSpPr>
            <a:spLocks noGrp="1"/>
          </p:cNvSpPr>
          <p:nvPr>
            <p:ph type="sldNum" sz="quarter" idx="10"/>
          </p:nvPr>
        </p:nvSpPr>
        <p:spPr/>
        <p:txBody>
          <a:bodyPr/>
          <a:lstStyle/>
          <a:p>
            <a:fld id="{AE02E10C-5EC7-4C7F-ACCE-678284AE7B9F}" type="slidenum">
              <a:rPr lang="en-US" smtClean="0"/>
              <a:pPr/>
              <a:t>41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Drop the id column</a:t>
            </a:r>
          </a:p>
          <a:p>
            <a:pPr marL="228600" indent="-228600">
              <a:buAutoNum type="arabicPeriod"/>
            </a:pPr>
            <a:r>
              <a:rPr lang="en-US" dirty="0" err="1" smtClean="0"/>
              <a:t>Bmi</a:t>
            </a:r>
            <a:r>
              <a:rPr lang="en-US" baseline="0" dirty="0" smtClean="0"/>
              <a:t> is being read as character due to NA’s. change these NA’s as NA of R, then convert the column to </a:t>
            </a:r>
            <a:r>
              <a:rPr lang="en-US" baseline="0" dirty="0" err="1" smtClean="0"/>
              <a:t>numberic</a:t>
            </a:r>
            <a:endParaRPr lang="en-US" baseline="0" dirty="0" smtClean="0"/>
          </a:p>
          <a:p>
            <a:pPr marL="228600" indent="-228600">
              <a:buAutoNum type="arabicPeriod"/>
            </a:pPr>
            <a:r>
              <a:rPr lang="en-US" baseline="0" dirty="0" smtClean="0"/>
              <a:t>Change the fields </a:t>
            </a:r>
            <a:r>
              <a:rPr lang="en-US" baseline="0" dirty="0" err="1" smtClean="0"/>
              <a:t>chr</a:t>
            </a:r>
            <a:r>
              <a:rPr lang="en-US" baseline="0" dirty="0" smtClean="0"/>
              <a:t> to factors</a:t>
            </a:r>
          </a:p>
          <a:p>
            <a:pPr marL="228600" indent="-228600">
              <a:buAutoNum type="arabicPeriod"/>
            </a:pPr>
            <a:r>
              <a:rPr lang="en-US" baseline="0" dirty="0" smtClean="0"/>
              <a:t>Change hypertension, </a:t>
            </a:r>
            <a:r>
              <a:rPr lang="en-US" baseline="0" dirty="0" err="1" smtClean="0"/>
              <a:t>heart_disease</a:t>
            </a:r>
            <a:r>
              <a:rPr lang="en-US" baseline="0" dirty="0" smtClean="0"/>
              <a:t>, stroke to </a:t>
            </a:r>
            <a:r>
              <a:rPr lang="en-US" baseline="0" dirty="0" smtClean="0"/>
              <a:t>factors</a:t>
            </a:r>
            <a:endParaRPr lang="en-US" baseline="0" dirty="0" smtClean="0"/>
          </a:p>
          <a:p>
            <a:pPr marL="228600" indent="-228600">
              <a:buNone/>
            </a:pPr>
            <a:endParaRPr lang="en-US" dirty="0"/>
          </a:p>
        </p:txBody>
      </p:sp>
      <p:sp>
        <p:nvSpPr>
          <p:cNvPr id="4" name="Slide Number Placeholder 3"/>
          <p:cNvSpPr>
            <a:spLocks noGrp="1"/>
          </p:cNvSpPr>
          <p:nvPr>
            <p:ph type="sldNum" sz="quarter" idx="10"/>
          </p:nvPr>
        </p:nvSpPr>
        <p:spPr/>
        <p:txBody>
          <a:bodyPr/>
          <a:lstStyle/>
          <a:p>
            <a:fld id="{AE02E10C-5EC7-4C7F-ACCE-678284AE7B9F}"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have 201  </a:t>
            </a:r>
            <a:r>
              <a:rPr lang="en-US" dirty="0" err="1" smtClean="0"/>
              <a:t>na’s</a:t>
            </a:r>
            <a:r>
              <a:rPr lang="en-US" dirty="0" smtClean="0"/>
              <a:t> in </a:t>
            </a:r>
            <a:r>
              <a:rPr lang="en-US" dirty="0" err="1" smtClean="0"/>
              <a:t>bmi</a:t>
            </a:r>
            <a:r>
              <a:rPr lang="en-US" dirty="0" smtClean="0"/>
              <a:t>.</a:t>
            </a:r>
            <a:r>
              <a:rPr lang="en-US" baseline="0" dirty="0" smtClean="0"/>
              <a:t> And none in other columns. Although </a:t>
            </a:r>
            <a:r>
              <a:rPr lang="en-US" baseline="0" dirty="0" err="1" smtClean="0"/>
              <a:t>smoking_status</a:t>
            </a:r>
            <a:r>
              <a:rPr lang="en-US" baseline="0" dirty="0" smtClean="0"/>
              <a:t> has ‘unknown’ level, which is same as NA, but we can consider it to be another level. </a:t>
            </a:r>
          </a:p>
          <a:p>
            <a:endParaRPr lang="en-US" dirty="0"/>
          </a:p>
        </p:txBody>
      </p:sp>
      <p:sp>
        <p:nvSpPr>
          <p:cNvPr id="4" name="Slide Number Placeholder 3"/>
          <p:cNvSpPr>
            <a:spLocks noGrp="1"/>
          </p:cNvSpPr>
          <p:nvPr>
            <p:ph type="sldNum" sz="quarter" idx="10"/>
          </p:nvPr>
        </p:nvSpPr>
        <p:spPr/>
        <p:txBody>
          <a:bodyPr/>
          <a:lstStyle/>
          <a:p>
            <a:fld id="{AE02E10C-5EC7-4C7F-ACCE-678284AE7B9F}"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have a dataset</a:t>
            </a:r>
            <a:r>
              <a:rPr lang="en-US" baseline="0" dirty="0" smtClean="0"/>
              <a:t> of 5110 rows. It seems like a convenient option to just drop the 201 rows having </a:t>
            </a:r>
            <a:r>
              <a:rPr lang="en-US" baseline="0" dirty="0" err="1" smtClean="0"/>
              <a:t>bmi</a:t>
            </a:r>
            <a:r>
              <a:rPr lang="en-US" baseline="0" dirty="0" smtClean="0"/>
              <a:t> as NA’s. But on further analysis, what I’ve found is in the whole data, 5% of the patients have had a stroke, but out of the patients with unknown </a:t>
            </a:r>
            <a:r>
              <a:rPr lang="en-US" baseline="0" dirty="0" err="1" smtClean="0"/>
              <a:t>bmi</a:t>
            </a:r>
            <a:r>
              <a:rPr lang="en-US" baseline="0" dirty="0" smtClean="0"/>
              <a:t>, 20% of them have had a stroke attack. This might mean that this </a:t>
            </a:r>
            <a:r>
              <a:rPr lang="en-US" baseline="0" dirty="0" err="1" smtClean="0"/>
              <a:t>missingness</a:t>
            </a:r>
            <a:r>
              <a:rPr lang="en-US" baseline="0" dirty="0" smtClean="0"/>
              <a:t> is Not Completely At Random. I will try two approach to handle this </a:t>
            </a:r>
            <a:r>
              <a:rPr lang="en-US" baseline="0" dirty="0" err="1" smtClean="0"/>
              <a:t>missingness</a:t>
            </a:r>
            <a:r>
              <a:rPr lang="en-US" baseline="0" dirty="0" smtClean="0"/>
              <a:t> -&gt; 1, Imputation using MICE, 2. Create classes of the </a:t>
            </a:r>
            <a:r>
              <a:rPr lang="en-US" baseline="0" dirty="0" err="1" smtClean="0"/>
              <a:t>bmi</a:t>
            </a:r>
            <a:r>
              <a:rPr lang="en-US" baseline="0" dirty="0" smtClean="0"/>
              <a:t>, and make it into a factor, with NA’s being one of the level.</a:t>
            </a:r>
            <a:endParaRPr lang="en-US" dirty="0"/>
          </a:p>
        </p:txBody>
      </p:sp>
      <p:sp>
        <p:nvSpPr>
          <p:cNvPr id="4" name="Slide Number Placeholder 3"/>
          <p:cNvSpPr>
            <a:spLocks noGrp="1"/>
          </p:cNvSpPr>
          <p:nvPr>
            <p:ph type="sldNum" sz="quarter" idx="10"/>
          </p:nvPr>
        </p:nvSpPr>
        <p:spPr/>
        <p:txBody>
          <a:bodyPr/>
          <a:lstStyle/>
          <a:p>
            <a:fld id="{AE02E10C-5EC7-4C7F-ACCE-678284AE7B9F}"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I am not removing this variable as of now./// Removing it</a:t>
            </a:r>
            <a:endParaRPr lang="en-US" dirty="0"/>
          </a:p>
        </p:txBody>
      </p:sp>
      <p:sp>
        <p:nvSpPr>
          <p:cNvPr id="4" name="Slide Number Placeholder 3"/>
          <p:cNvSpPr>
            <a:spLocks noGrp="1"/>
          </p:cNvSpPr>
          <p:nvPr>
            <p:ph type="sldNum" sz="quarter" idx="10"/>
          </p:nvPr>
        </p:nvSpPr>
        <p:spPr/>
        <p:txBody>
          <a:bodyPr/>
          <a:lstStyle/>
          <a:p>
            <a:fld id="{AE02E10C-5EC7-4C7F-ACCE-678284AE7B9F}"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indicates</a:t>
            </a:r>
            <a:r>
              <a:rPr lang="en-US" baseline="0" dirty="0" smtClean="0"/>
              <a:t> we might need to over/under sample</a:t>
            </a:r>
          </a:p>
          <a:p>
            <a:endParaRPr lang="en-US" dirty="0"/>
          </a:p>
        </p:txBody>
      </p:sp>
      <p:sp>
        <p:nvSpPr>
          <p:cNvPr id="4" name="Slide Number Placeholder 3"/>
          <p:cNvSpPr>
            <a:spLocks noGrp="1"/>
          </p:cNvSpPr>
          <p:nvPr>
            <p:ph type="sldNum" sz="quarter" idx="10"/>
          </p:nvPr>
        </p:nvSpPr>
        <p:spPr/>
        <p:txBody>
          <a:bodyPr/>
          <a:lstStyle/>
          <a:p>
            <a:fld id="{AE02E10C-5EC7-4C7F-ACCE-678284AE7B9F}"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around 60%</a:t>
            </a:r>
            <a:r>
              <a:rPr lang="en-US" baseline="0" dirty="0" smtClean="0"/>
              <a:t> of the samples are of females, while around 40% were males. There was only one sample in the category Other. Also, 4.7% of all females had stroke, while 5.1% of males. This difference does not seem significant. Doing a chi-square test of independence b/w gender and stroke gives a p value of 0.5163, meaning that we can assume stroke to be independent of gender. For this, I had removed the ‘Other’ </a:t>
            </a:r>
            <a:r>
              <a:rPr lang="en-US" baseline="0" dirty="0" err="1" smtClean="0"/>
              <a:t>datapoint</a:t>
            </a:r>
            <a:endParaRPr lang="en-US" dirty="0"/>
          </a:p>
        </p:txBody>
      </p:sp>
      <p:sp>
        <p:nvSpPr>
          <p:cNvPr id="4" name="Slide Number Placeholder 3"/>
          <p:cNvSpPr>
            <a:spLocks noGrp="1"/>
          </p:cNvSpPr>
          <p:nvPr>
            <p:ph type="sldNum" sz="quarter" idx="10"/>
          </p:nvPr>
        </p:nvSpPr>
        <p:spPr/>
        <p:txBody>
          <a:bodyPr/>
          <a:lstStyle/>
          <a:p>
            <a:fld id="{AE02E10C-5EC7-4C7F-ACCE-678284AE7B9F}"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Around 10% of the people have</a:t>
            </a:r>
            <a:r>
              <a:rPr lang="en-US" baseline="0" dirty="0" smtClean="0"/>
              <a:t> hypertension. Also, only 4% of people who do not have hypertension had stroke, as compared to 13% of the people who were tested positive for hypertension.  As we can see, stroke may not be independent of hypertension</a:t>
            </a:r>
            <a:endParaRPr lang="en-US" dirty="0"/>
          </a:p>
        </p:txBody>
      </p:sp>
      <p:sp>
        <p:nvSpPr>
          <p:cNvPr id="4" name="Slide Number Placeholder 3"/>
          <p:cNvSpPr>
            <a:spLocks noGrp="1"/>
          </p:cNvSpPr>
          <p:nvPr>
            <p:ph type="sldNum" sz="quarter" idx="10"/>
          </p:nvPr>
        </p:nvSpPr>
        <p:spPr/>
        <p:txBody>
          <a:bodyPr/>
          <a:lstStyle/>
          <a:p>
            <a:fld id="{AE02E10C-5EC7-4C7F-ACCE-678284AE7B9F}"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F83974D-2854-4524-A0FF-7625462D544B}" type="datetimeFigureOut">
              <a:rPr lang="en-US" smtClean="0"/>
              <a:pPr/>
              <a:t>26-Oct-21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2E35C51-3863-4990-92CC-D70977C75B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83974D-2854-4524-A0FF-7625462D544B}" type="datetimeFigureOut">
              <a:rPr lang="en-US" smtClean="0"/>
              <a:pPr/>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35C51-3863-4990-92CC-D70977C75B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83974D-2854-4524-A0FF-7625462D544B}" type="datetimeFigureOut">
              <a:rPr lang="en-US" smtClean="0"/>
              <a:pPr/>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35C51-3863-4990-92CC-D70977C75B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83974D-2854-4524-A0FF-7625462D544B}" type="datetimeFigureOut">
              <a:rPr lang="en-US" smtClean="0"/>
              <a:pPr/>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35C51-3863-4990-92CC-D70977C75B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F83974D-2854-4524-A0FF-7625462D544B}" type="datetimeFigureOut">
              <a:rPr lang="en-US" smtClean="0"/>
              <a:pPr/>
              <a:t>26-Oct-21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35C51-3863-4990-92CC-D70977C75B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F83974D-2854-4524-A0FF-7625462D544B}" type="datetimeFigureOut">
              <a:rPr lang="en-US" smtClean="0"/>
              <a:pPr/>
              <a:t>26-Oct-21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35C51-3863-4990-92CC-D70977C75B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F83974D-2854-4524-A0FF-7625462D544B}" type="datetimeFigureOut">
              <a:rPr lang="en-US" smtClean="0"/>
              <a:pPr/>
              <a:t>26-Oct-21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35C51-3863-4990-92CC-D70977C75B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F83974D-2854-4524-A0FF-7625462D544B}" type="datetimeFigureOut">
              <a:rPr lang="en-US" smtClean="0"/>
              <a:pPr/>
              <a:t>26-Oct-21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35C51-3863-4990-92CC-D70977C75B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83974D-2854-4524-A0FF-7625462D544B}" type="datetimeFigureOut">
              <a:rPr lang="en-US" smtClean="0"/>
              <a:pPr/>
              <a:t>26-Oct-21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35C51-3863-4990-92CC-D70977C75B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F83974D-2854-4524-A0FF-7625462D544B}" type="datetimeFigureOut">
              <a:rPr lang="en-US" smtClean="0"/>
              <a:pPr/>
              <a:t>26-Oct-21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35C51-3863-4990-92CC-D70977C75B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F83974D-2854-4524-A0FF-7625462D544B}" type="datetimeFigureOut">
              <a:rPr lang="en-US" smtClean="0"/>
              <a:pPr/>
              <a:t>26-Oct-21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2E35C51-3863-4990-92CC-D70977C75BF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F83974D-2854-4524-A0FF-7625462D544B}" type="datetimeFigureOut">
              <a:rPr lang="en-US" smtClean="0"/>
              <a:pPr/>
              <a:t>26-Oct-21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2E35C51-3863-4990-92CC-D70977C75BF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33400" y="1371600"/>
            <a:ext cx="7851648" cy="1828800"/>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Stroke</a:t>
            </a:r>
            <a:r>
              <a:rPr kumimoji="0" lang="en-US" sz="5000" b="0" i="0" u="none" strike="noStrike" kern="1200" cap="none" spc="0" normalizeH="0" noProof="0" dirty="0" smtClean="0">
                <a:ln>
                  <a:noFill/>
                </a:ln>
                <a:solidFill>
                  <a:schemeClr val="tx2"/>
                </a:solidFill>
                <a:effectLst/>
                <a:uLnTx/>
                <a:uFillTx/>
                <a:latin typeface="+mj-lt"/>
                <a:ea typeface="+mj-ea"/>
                <a:cs typeface="+mj-cs"/>
              </a:rPr>
              <a:t> Prediction</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Subtitle 2"/>
          <p:cNvSpPr txBox="1">
            <a:spLocks/>
          </p:cNvSpPr>
          <p:nvPr/>
        </p:nvSpPr>
        <p:spPr>
          <a:xfrm>
            <a:off x="533400" y="3228536"/>
            <a:ext cx="7854696" cy="1752600"/>
          </a:xfrm>
          <a:prstGeom prst="rect">
            <a:avLst/>
          </a:prstGeom>
        </p:spPr>
        <p:txBody>
          <a:bodyPr vert="horz">
            <a:normAutofit/>
          </a:bodyPr>
          <a:lstStyle/>
          <a:p>
            <a:pPr marL="274320" marR="0" lvl="0" indent="-274320" algn="ctr"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Shraddha</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P Jain</a:t>
            </a:r>
          </a:p>
          <a:p>
            <a:pPr marL="274320" marR="0" lvl="0" indent="-274320" algn="ctr"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20-PBD-002</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04088"/>
          </a:xfrm>
        </p:spPr>
        <p:txBody>
          <a:bodyPr>
            <a:normAutofit fontScale="90000"/>
          </a:bodyPr>
          <a:lstStyle/>
          <a:p>
            <a:r>
              <a:rPr lang="en-US" dirty="0" smtClean="0"/>
              <a:t>Gender</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0" y="2057400"/>
            <a:ext cx="4506266" cy="4389437"/>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4572000" y="2057400"/>
            <a:ext cx="4413413" cy="3948656"/>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3886200" y="685800"/>
            <a:ext cx="4957763" cy="10670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80288"/>
          </a:xfrm>
        </p:spPr>
        <p:txBody>
          <a:bodyPr>
            <a:normAutofit fontScale="90000"/>
          </a:bodyPr>
          <a:lstStyle/>
          <a:p>
            <a:r>
              <a:rPr lang="en-US" dirty="0" smtClean="0"/>
              <a:t>Hypertension</a:t>
            </a:r>
            <a:endParaRPr lang="en-US" dirty="0"/>
          </a:p>
        </p:txBody>
      </p:sp>
      <p:pic>
        <p:nvPicPr>
          <p:cNvPr id="3074" name="Picture 2"/>
          <p:cNvPicPr>
            <a:picLocks noGrp="1" noChangeAspect="1" noChangeArrowheads="1"/>
          </p:cNvPicPr>
          <p:nvPr>
            <p:ph idx="1"/>
          </p:nvPr>
        </p:nvPicPr>
        <p:blipFill>
          <a:blip r:embed="rId3"/>
          <a:srcRect/>
          <a:stretch>
            <a:fillRect/>
          </a:stretch>
        </p:blipFill>
        <p:spPr bwMode="auto">
          <a:xfrm>
            <a:off x="152400" y="2057400"/>
            <a:ext cx="3276600" cy="4389437"/>
          </a:xfrm>
          <a:prstGeom prst="rect">
            <a:avLst/>
          </a:prstGeom>
          <a:noFill/>
          <a:ln w="9525">
            <a:noFill/>
            <a:miter lim="800000"/>
            <a:headEnd/>
            <a:tailEnd/>
          </a:ln>
          <a:effectLst/>
        </p:spPr>
      </p:pic>
      <p:pic>
        <p:nvPicPr>
          <p:cNvPr id="5" name="Picture 3"/>
          <p:cNvPicPr>
            <a:picLocks noChangeAspect="1" noChangeArrowheads="1"/>
          </p:cNvPicPr>
          <p:nvPr/>
        </p:nvPicPr>
        <p:blipFill>
          <a:blip r:embed="rId4"/>
          <a:srcRect/>
          <a:stretch>
            <a:fillRect/>
          </a:stretch>
        </p:blipFill>
        <p:spPr bwMode="auto">
          <a:xfrm>
            <a:off x="4876800" y="1752600"/>
            <a:ext cx="3493753" cy="46482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a:srcRect/>
          <a:stretch>
            <a:fillRect/>
          </a:stretch>
        </p:blipFill>
        <p:spPr bwMode="auto">
          <a:xfrm>
            <a:off x="4038600" y="533400"/>
            <a:ext cx="4800600" cy="10182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856488"/>
          </a:xfrm>
        </p:spPr>
        <p:txBody>
          <a:bodyPr/>
          <a:lstStyle/>
          <a:p>
            <a:r>
              <a:rPr lang="en-US" dirty="0" smtClean="0"/>
              <a:t>Heart Disease</a:t>
            </a:r>
            <a:endParaRPr lang="en-US" dirty="0"/>
          </a:p>
        </p:txBody>
      </p:sp>
      <p:pic>
        <p:nvPicPr>
          <p:cNvPr id="4098" name="Picture 2"/>
          <p:cNvPicPr>
            <a:picLocks noChangeAspect="1" noChangeArrowheads="1"/>
          </p:cNvPicPr>
          <p:nvPr/>
        </p:nvPicPr>
        <p:blipFill>
          <a:blip r:embed="rId3"/>
          <a:srcRect/>
          <a:stretch>
            <a:fillRect/>
          </a:stretch>
        </p:blipFill>
        <p:spPr bwMode="auto">
          <a:xfrm>
            <a:off x="304801" y="2133600"/>
            <a:ext cx="3657600" cy="4362189"/>
          </a:xfrm>
          <a:prstGeom prst="rect">
            <a:avLst/>
          </a:prstGeom>
          <a:noFill/>
          <a:ln w="9525">
            <a:noFill/>
            <a:miter lim="800000"/>
            <a:headEnd/>
            <a:tailEnd/>
          </a:ln>
          <a:effectLst/>
        </p:spPr>
      </p:pic>
      <p:pic>
        <p:nvPicPr>
          <p:cNvPr id="5" name="Picture 4"/>
          <p:cNvPicPr>
            <a:picLocks noChangeAspect="1" noChangeArrowheads="1"/>
          </p:cNvPicPr>
          <p:nvPr/>
        </p:nvPicPr>
        <p:blipFill>
          <a:blip r:embed="rId4"/>
          <a:srcRect/>
          <a:stretch>
            <a:fillRect/>
          </a:stretch>
        </p:blipFill>
        <p:spPr bwMode="auto">
          <a:xfrm>
            <a:off x="4572000" y="2057400"/>
            <a:ext cx="4424404" cy="4474862"/>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a:srcRect/>
          <a:stretch>
            <a:fillRect/>
          </a:stretch>
        </p:blipFill>
        <p:spPr bwMode="auto">
          <a:xfrm>
            <a:off x="4191000" y="914400"/>
            <a:ext cx="4186238" cy="8625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04088"/>
          </a:xfrm>
        </p:spPr>
        <p:txBody>
          <a:bodyPr>
            <a:normAutofit fontScale="90000"/>
          </a:bodyPr>
          <a:lstStyle/>
          <a:p>
            <a:r>
              <a:rPr lang="en-US" dirty="0" err="1" smtClean="0"/>
              <a:t>Ever_married</a:t>
            </a:r>
            <a:endParaRPr lang="en-US" dirty="0"/>
          </a:p>
        </p:txBody>
      </p:sp>
      <p:pic>
        <p:nvPicPr>
          <p:cNvPr id="5122" name="Picture 2"/>
          <p:cNvPicPr>
            <a:picLocks noGrp="1" noChangeAspect="1" noChangeArrowheads="1"/>
          </p:cNvPicPr>
          <p:nvPr>
            <p:ph idx="1"/>
          </p:nvPr>
        </p:nvPicPr>
        <p:blipFill>
          <a:blip r:embed="rId3"/>
          <a:srcRect/>
          <a:stretch>
            <a:fillRect/>
          </a:stretch>
        </p:blipFill>
        <p:spPr bwMode="auto">
          <a:xfrm>
            <a:off x="533401" y="1905000"/>
            <a:ext cx="3200400" cy="4389437"/>
          </a:xfrm>
          <a:prstGeom prst="rect">
            <a:avLst/>
          </a:prstGeom>
          <a:noFill/>
          <a:ln w="9525">
            <a:noFill/>
            <a:miter lim="800000"/>
            <a:headEnd/>
            <a:tailEnd/>
          </a:ln>
          <a:effectLst/>
        </p:spPr>
      </p:pic>
      <p:pic>
        <p:nvPicPr>
          <p:cNvPr id="5" name="Picture 2"/>
          <p:cNvPicPr>
            <a:picLocks noChangeAspect="1" noChangeArrowheads="1"/>
          </p:cNvPicPr>
          <p:nvPr/>
        </p:nvPicPr>
        <p:blipFill>
          <a:blip r:embed="rId4"/>
          <a:srcRect/>
          <a:stretch>
            <a:fillRect/>
          </a:stretch>
        </p:blipFill>
        <p:spPr bwMode="auto">
          <a:xfrm>
            <a:off x="4800600" y="1676400"/>
            <a:ext cx="3124199" cy="4465366"/>
          </a:xfrm>
          <a:prstGeom prst="rect">
            <a:avLst/>
          </a:prstGeom>
          <a:noFill/>
          <a:ln w="9525">
            <a:noFill/>
            <a:miter lim="800000"/>
            <a:headEnd/>
            <a:tailEnd/>
          </a:ln>
          <a:effectLst/>
        </p:spPr>
      </p:pic>
      <p:pic>
        <p:nvPicPr>
          <p:cNvPr id="5123" name="Picture 3"/>
          <p:cNvPicPr>
            <a:picLocks noChangeAspect="1" noChangeArrowheads="1"/>
          </p:cNvPicPr>
          <p:nvPr/>
        </p:nvPicPr>
        <p:blipFill>
          <a:blip r:embed="rId5"/>
          <a:srcRect/>
          <a:stretch>
            <a:fillRect/>
          </a:stretch>
        </p:blipFill>
        <p:spPr bwMode="auto">
          <a:xfrm>
            <a:off x="3886200" y="609600"/>
            <a:ext cx="4491038" cy="8431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80288"/>
          </a:xfrm>
        </p:spPr>
        <p:txBody>
          <a:bodyPr>
            <a:normAutofit fontScale="90000"/>
          </a:bodyPr>
          <a:lstStyle/>
          <a:p>
            <a:r>
              <a:rPr lang="en-US" dirty="0" smtClean="0"/>
              <a:t>Residence Type</a:t>
            </a:r>
            <a:endParaRPr lang="en-US" dirty="0"/>
          </a:p>
        </p:txBody>
      </p:sp>
      <p:pic>
        <p:nvPicPr>
          <p:cNvPr id="6146" name="Picture 2"/>
          <p:cNvPicPr>
            <a:picLocks noChangeAspect="1" noChangeArrowheads="1"/>
          </p:cNvPicPr>
          <p:nvPr/>
        </p:nvPicPr>
        <p:blipFill>
          <a:blip r:embed="rId3"/>
          <a:srcRect/>
          <a:stretch>
            <a:fillRect/>
          </a:stretch>
        </p:blipFill>
        <p:spPr bwMode="auto">
          <a:xfrm>
            <a:off x="304800" y="2286000"/>
            <a:ext cx="3569040" cy="38100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4572000" y="2126571"/>
            <a:ext cx="3893427" cy="3713842"/>
          </a:xfrm>
          <a:prstGeom prst="rect">
            <a:avLst/>
          </a:prstGeom>
          <a:noFill/>
          <a:ln w="9525">
            <a:noFill/>
            <a:miter lim="800000"/>
            <a:headEnd/>
            <a:tailEnd/>
          </a:ln>
          <a:effectLst/>
        </p:spPr>
      </p:pic>
      <p:pic>
        <p:nvPicPr>
          <p:cNvPr id="6148" name="Picture 4"/>
          <p:cNvPicPr>
            <a:picLocks noChangeAspect="1" noChangeArrowheads="1"/>
          </p:cNvPicPr>
          <p:nvPr/>
        </p:nvPicPr>
        <p:blipFill>
          <a:blip r:embed="rId5"/>
          <a:srcRect/>
          <a:stretch>
            <a:fillRect/>
          </a:stretch>
        </p:blipFill>
        <p:spPr bwMode="auto">
          <a:xfrm>
            <a:off x="4267200" y="762000"/>
            <a:ext cx="4372851" cy="83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srcRect/>
          <a:stretch>
            <a:fillRect/>
          </a:stretch>
        </p:blipFill>
        <p:spPr bwMode="auto">
          <a:xfrm>
            <a:off x="4343400" y="2209800"/>
            <a:ext cx="4552770" cy="4249738"/>
          </a:xfrm>
          <a:prstGeom prst="rect">
            <a:avLst/>
          </a:prstGeom>
          <a:noFill/>
          <a:ln w="9525">
            <a:noFill/>
            <a:miter lim="800000"/>
            <a:headEnd/>
            <a:tailEnd/>
          </a:ln>
          <a:effectLst/>
        </p:spPr>
      </p:pic>
      <p:sp>
        <p:nvSpPr>
          <p:cNvPr id="4" name="Title 1"/>
          <p:cNvSpPr>
            <a:spLocks noGrp="1"/>
          </p:cNvSpPr>
          <p:nvPr>
            <p:ph type="title"/>
          </p:nvPr>
        </p:nvSpPr>
        <p:spPr>
          <a:xfrm>
            <a:off x="457200" y="762000"/>
            <a:ext cx="8229600" cy="780288"/>
          </a:xfrm>
        </p:spPr>
        <p:txBody>
          <a:bodyPr>
            <a:normAutofit fontScale="90000"/>
          </a:bodyPr>
          <a:lstStyle/>
          <a:p>
            <a:r>
              <a:rPr lang="en-US" dirty="0" smtClean="0"/>
              <a:t>Work Type</a:t>
            </a:r>
            <a:endParaRPr lang="en-US" dirty="0"/>
          </a:p>
        </p:txBody>
      </p:sp>
      <p:pic>
        <p:nvPicPr>
          <p:cNvPr id="7170" name="Picture 2"/>
          <p:cNvPicPr>
            <a:picLocks noChangeAspect="1" noChangeArrowheads="1"/>
          </p:cNvPicPr>
          <p:nvPr/>
        </p:nvPicPr>
        <p:blipFill>
          <a:blip r:embed="rId3"/>
          <a:srcRect/>
          <a:stretch>
            <a:fillRect/>
          </a:stretch>
        </p:blipFill>
        <p:spPr bwMode="auto">
          <a:xfrm>
            <a:off x="211422" y="2286000"/>
            <a:ext cx="401524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4648200" y="1570037"/>
            <a:ext cx="4495800" cy="5287963"/>
          </a:xfrm>
          <a:prstGeom prst="rect">
            <a:avLst/>
          </a:prstGeom>
          <a:noFill/>
          <a:ln w="9525">
            <a:noFill/>
            <a:miter lim="800000"/>
            <a:headEnd/>
            <a:tailEnd/>
          </a:ln>
          <a:effectLst/>
        </p:spPr>
      </p:pic>
      <p:pic>
        <p:nvPicPr>
          <p:cNvPr id="8194" name="Picture 2"/>
          <p:cNvPicPr>
            <a:picLocks noChangeAspect="1" noChangeArrowheads="1"/>
          </p:cNvPicPr>
          <p:nvPr/>
        </p:nvPicPr>
        <p:blipFill>
          <a:blip r:embed="rId3"/>
          <a:srcRect/>
          <a:stretch>
            <a:fillRect/>
          </a:stretch>
        </p:blipFill>
        <p:spPr bwMode="auto">
          <a:xfrm>
            <a:off x="304800" y="2057400"/>
            <a:ext cx="4332638" cy="3638550"/>
          </a:xfrm>
          <a:prstGeom prst="rect">
            <a:avLst/>
          </a:prstGeom>
          <a:noFill/>
          <a:ln w="9525">
            <a:noFill/>
            <a:miter lim="800000"/>
            <a:headEnd/>
            <a:tailEnd/>
          </a:ln>
          <a:effectLst/>
        </p:spPr>
      </p:pic>
      <p:sp>
        <p:nvSpPr>
          <p:cNvPr id="5" name="Title 1"/>
          <p:cNvSpPr>
            <a:spLocks noGrp="1"/>
          </p:cNvSpPr>
          <p:nvPr>
            <p:ph type="title"/>
          </p:nvPr>
        </p:nvSpPr>
        <p:spPr>
          <a:xfrm>
            <a:off x="457200" y="762000"/>
            <a:ext cx="8229600" cy="780288"/>
          </a:xfrm>
        </p:spPr>
        <p:txBody>
          <a:bodyPr>
            <a:normAutofit fontScale="90000"/>
          </a:bodyPr>
          <a:lstStyle/>
          <a:p>
            <a:r>
              <a:rPr lang="en-US" dirty="0" smtClean="0"/>
              <a:t>Smoking Status</a:t>
            </a:r>
            <a:endParaRPr lang="en-US" dirty="0"/>
          </a:p>
        </p:txBody>
      </p:sp>
      <p:pic>
        <p:nvPicPr>
          <p:cNvPr id="8195" name="Picture 3"/>
          <p:cNvPicPr>
            <a:picLocks noChangeAspect="1" noChangeArrowheads="1"/>
          </p:cNvPicPr>
          <p:nvPr/>
        </p:nvPicPr>
        <p:blipFill>
          <a:blip r:embed="rId4"/>
          <a:srcRect/>
          <a:stretch>
            <a:fillRect/>
          </a:stretch>
        </p:blipFill>
        <p:spPr bwMode="auto">
          <a:xfrm>
            <a:off x="4419600" y="685800"/>
            <a:ext cx="4129088" cy="8194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04088"/>
          </a:xfrm>
        </p:spPr>
        <p:txBody>
          <a:bodyPr>
            <a:normAutofit fontScale="90000"/>
          </a:bodyPr>
          <a:lstStyle/>
          <a:p>
            <a:r>
              <a:rPr lang="en-US" dirty="0" smtClean="0"/>
              <a:t>Age</a:t>
            </a:r>
            <a:endParaRPr lang="en-US" dirty="0"/>
          </a:p>
        </p:txBody>
      </p:sp>
      <p:pic>
        <p:nvPicPr>
          <p:cNvPr id="4" name="Picture 3"/>
          <p:cNvPicPr>
            <a:picLocks noChangeAspect="1" noChangeArrowheads="1"/>
          </p:cNvPicPr>
          <p:nvPr/>
        </p:nvPicPr>
        <p:blipFill>
          <a:blip r:embed="rId2"/>
          <a:srcRect/>
          <a:stretch>
            <a:fillRect/>
          </a:stretch>
        </p:blipFill>
        <p:spPr bwMode="auto">
          <a:xfrm>
            <a:off x="685800" y="1676400"/>
            <a:ext cx="7391400"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2"/>
          <a:srcRect/>
          <a:stretch>
            <a:fillRect/>
          </a:stretch>
        </p:blipFill>
        <p:spPr bwMode="auto">
          <a:xfrm>
            <a:off x="457200" y="1524000"/>
            <a:ext cx="8422757"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srcRect/>
          <a:stretch>
            <a:fillRect/>
          </a:stretch>
        </p:blipFill>
        <p:spPr bwMode="auto">
          <a:xfrm>
            <a:off x="1295400" y="1447800"/>
            <a:ext cx="5205222"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According to the World Health Organization (WHO) stroke is the 2nd leading cause of death globally, responsible for approximately 11% of total deaths</a:t>
            </a:r>
            <a:r>
              <a:rPr lang="en-US" dirty="0" smtClean="0"/>
              <a:t>.</a:t>
            </a:r>
          </a:p>
          <a:p>
            <a:r>
              <a:rPr lang="en-US" dirty="0" smtClean="0"/>
              <a:t>The objective of this </a:t>
            </a:r>
            <a:r>
              <a:rPr lang="en-US" dirty="0" err="1" smtClean="0"/>
              <a:t>modelling</a:t>
            </a:r>
            <a:r>
              <a:rPr lang="en-US" dirty="0" smtClean="0"/>
              <a:t> is to </a:t>
            </a:r>
            <a:r>
              <a:rPr lang="en-US" dirty="0" smtClean="0"/>
              <a:t>predict whether a patient is likely to get stroke based on the input parameters like gender, age, various diseases, and smoking </a:t>
            </a:r>
            <a:r>
              <a:rPr lang="en-US" dirty="0" smtClean="0"/>
              <a:t>status, etc.</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524000" y="1905000"/>
            <a:ext cx="4876800" cy="4686060"/>
          </a:xfrm>
          <a:prstGeom prst="rect">
            <a:avLst/>
          </a:prstGeom>
          <a:noFill/>
          <a:ln w="9525">
            <a:noFill/>
            <a:miter lim="800000"/>
            <a:headEnd/>
            <a:tailEnd/>
          </a:ln>
          <a:effectLst/>
        </p:spPr>
      </p:pic>
      <p:sp>
        <p:nvSpPr>
          <p:cNvPr id="3" name="Title 1"/>
          <p:cNvSpPr>
            <a:spLocks noGrp="1"/>
          </p:cNvSpPr>
          <p:nvPr>
            <p:ph type="title"/>
          </p:nvPr>
        </p:nvSpPr>
        <p:spPr>
          <a:xfrm>
            <a:off x="457200" y="762000"/>
            <a:ext cx="8229600" cy="780288"/>
          </a:xfrm>
        </p:spPr>
        <p:txBody>
          <a:bodyPr>
            <a:normAutofit fontScale="90000"/>
          </a:bodyPr>
          <a:lstStyle/>
          <a:p>
            <a:r>
              <a:rPr lang="en-US" dirty="0" smtClean="0"/>
              <a:t>Glucose levels binned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5029200" y="1676400"/>
            <a:ext cx="4114800" cy="4756707"/>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304800" y="2133600"/>
            <a:ext cx="4419599" cy="3886200"/>
          </a:xfrm>
          <a:prstGeom prst="rect">
            <a:avLst/>
          </a:prstGeom>
          <a:noFill/>
          <a:ln w="9525">
            <a:noFill/>
            <a:miter lim="800000"/>
            <a:headEnd/>
            <a:tailEnd/>
          </a:ln>
          <a:effectLst/>
        </p:spPr>
      </p:pic>
      <p:sp>
        <p:nvSpPr>
          <p:cNvPr id="4" name="Title 1"/>
          <p:cNvSpPr>
            <a:spLocks noGrp="1"/>
          </p:cNvSpPr>
          <p:nvPr>
            <p:ph type="title"/>
          </p:nvPr>
        </p:nvSpPr>
        <p:spPr>
          <a:xfrm>
            <a:off x="457200" y="762000"/>
            <a:ext cx="8229600" cy="780288"/>
          </a:xfrm>
        </p:spPr>
        <p:txBody>
          <a:bodyPr>
            <a:normAutofit fontScale="90000"/>
          </a:bodyPr>
          <a:lstStyle/>
          <a:p>
            <a:r>
              <a:rPr lang="en-US" dirty="0" smtClean="0"/>
              <a:t>BMI binned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Hypertension, </a:t>
            </a:r>
            <a:r>
              <a:rPr lang="en-US" dirty="0" err="1" smtClean="0"/>
              <a:t>heartdisease</a:t>
            </a:r>
            <a:r>
              <a:rPr lang="en-US" dirty="0" smtClean="0"/>
              <a:t>, and </a:t>
            </a:r>
            <a:r>
              <a:rPr lang="en-US" dirty="0" err="1" smtClean="0"/>
              <a:t>ever_married</a:t>
            </a:r>
            <a:r>
              <a:rPr lang="en-US" dirty="0" smtClean="0"/>
              <a:t>, </a:t>
            </a:r>
            <a:r>
              <a:rPr lang="en-US" dirty="0" err="1" smtClean="0"/>
              <a:t>worktype</a:t>
            </a:r>
            <a:r>
              <a:rPr lang="en-US" dirty="0" smtClean="0"/>
              <a:t>, age, glucose level, </a:t>
            </a:r>
            <a:r>
              <a:rPr lang="en-US" dirty="0" err="1" smtClean="0"/>
              <a:t>bmi,smoking</a:t>
            </a:r>
            <a:r>
              <a:rPr lang="en-US" dirty="0" smtClean="0"/>
              <a:t> </a:t>
            </a:r>
            <a:r>
              <a:rPr lang="en-US" dirty="0" smtClean="0"/>
              <a:t>status might be important variables for predicting</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Multicollinearity</a:t>
            </a:r>
            <a:r>
              <a:rPr lang="en-US" dirty="0" smtClean="0"/>
              <a:t> and VIF</a:t>
            </a:r>
            <a:endParaRPr lang="en-US" dirty="0"/>
          </a:p>
        </p:txBody>
      </p:sp>
      <p:sp>
        <p:nvSpPr>
          <p:cNvPr id="3" name="Content Placeholder 2"/>
          <p:cNvSpPr>
            <a:spLocks noGrp="1"/>
          </p:cNvSpPr>
          <p:nvPr>
            <p:ph idx="1"/>
          </p:nvPr>
        </p:nvSpPr>
        <p:spPr/>
        <p:txBody>
          <a:bodyPr/>
          <a:lstStyle/>
          <a:p>
            <a:r>
              <a:rPr lang="en-US" dirty="0" smtClean="0"/>
              <a:t>Checked for </a:t>
            </a:r>
            <a:r>
              <a:rPr lang="en-US" dirty="0" err="1" smtClean="0"/>
              <a:t>multicollinearity</a:t>
            </a:r>
            <a:r>
              <a:rPr lang="en-US" dirty="0" smtClean="0"/>
              <a:t> of </a:t>
            </a:r>
            <a:r>
              <a:rPr lang="en-US" dirty="0" err="1" smtClean="0"/>
              <a:t>bmi</a:t>
            </a:r>
            <a:r>
              <a:rPr lang="en-US" dirty="0" smtClean="0"/>
              <a:t> on age, </a:t>
            </a:r>
            <a:r>
              <a:rPr lang="en-US" dirty="0" err="1" smtClean="0"/>
              <a:t>worktype</a:t>
            </a:r>
            <a:r>
              <a:rPr lang="en-US" dirty="0" smtClean="0"/>
              <a:t>, residence type, heart disease, hypertension, and glucose level. No severe </a:t>
            </a:r>
            <a:r>
              <a:rPr lang="en-US" dirty="0" err="1" smtClean="0"/>
              <a:t>multicollinearity</a:t>
            </a:r>
            <a:r>
              <a:rPr lang="en-US" dirty="0" smtClean="0"/>
              <a:t> was found</a:t>
            </a:r>
          </a:p>
          <a:p>
            <a:endParaRPr lang="en-US" dirty="0"/>
          </a:p>
        </p:txBody>
      </p:sp>
      <p:pic>
        <p:nvPicPr>
          <p:cNvPr id="9218" name="Picture 2"/>
          <p:cNvPicPr>
            <a:picLocks noChangeAspect="1" noChangeArrowheads="1"/>
          </p:cNvPicPr>
          <p:nvPr/>
        </p:nvPicPr>
        <p:blipFill>
          <a:blip r:embed="rId2"/>
          <a:srcRect/>
          <a:stretch>
            <a:fillRect/>
          </a:stretch>
        </p:blipFill>
        <p:spPr bwMode="auto">
          <a:xfrm>
            <a:off x="1143000" y="3505200"/>
            <a:ext cx="6002337"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Similarly, checking for </a:t>
            </a:r>
            <a:r>
              <a:rPr lang="en-US" dirty="0" err="1" smtClean="0"/>
              <a:t>multicollinearity</a:t>
            </a:r>
            <a:r>
              <a:rPr lang="en-US" dirty="0" smtClean="0"/>
              <a:t> between glucose and other variables, no severe </a:t>
            </a:r>
            <a:r>
              <a:rPr lang="en-US" dirty="0" err="1" smtClean="0"/>
              <a:t>multicollinearity</a:t>
            </a:r>
            <a:r>
              <a:rPr lang="en-US" dirty="0" smtClean="0"/>
              <a:t> was found</a:t>
            </a:r>
          </a:p>
          <a:p>
            <a:r>
              <a:rPr lang="en-US" dirty="0" smtClean="0"/>
              <a:t>Same can be said for hypertension, and age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Modelling</a:t>
            </a:r>
            <a:r>
              <a:rPr lang="en-US" dirty="0" smtClean="0"/>
              <a:t> - Preprocessing</a:t>
            </a:r>
            <a:endParaRPr lang="en-US" dirty="0"/>
          </a:p>
        </p:txBody>
      </p:sp>
      <p:sp>
        <p:nvSpPr>
          <p:cNvPr id="3" name="Content Placeholder 2"/>
          <p:cNvSpPr>
            <a:spLocks noGrp="1"/>
          </p:cNvSpPr>
          <p:nvPr>
            <p:ph idx="1"/>
          </p:nvPr>
        </p:nvSpPr>
        <p:spPr/>
        <p:txBody>
          <a:bodyPr/>
          <a:lstStyle/>
          <a:p>
            <a:r>
              <a:rPr lang="en-US" dirty="0" smtClean="0"/>
              <a:t>Encoding the dummy variables of </a:t>
            </a:r>
            <a:r>
              <a:rPr lang="en-US" dirty="0" err="1" smtClean="0"/>
              <a:t>worktype</a:t>
            </a:r>
            <a:r>
              <a:rPr lang="en-US" dirty="0" smtClean="0"/>
              <a:t>, smoking status, and gender</a:t>
            </a:r>
          </a:p>
          <a:p>
            <a:r>
              <a:rPr lang="en-US" dirty="0" smtClean="0"/>
              <a:t>There are some outliers in </a:t>
            </a:r>
            <a:r>
              <a:rPr lang="en-US" dirty="0" err="1" smtClean="0"/>
              <a:t>bmi</a:t>
            </a:r>
            <a:r>
              <a:rPr lang="en-US" dirty="0" smtClean="0"/>
              <a:t>, and average glucose status. Not removing any </a:t>
            </a:r>
            <a:r>
              <a:rPr lang="en-US" dirty="0" err="1" smtClean="0"/>
              <a:t>datapoint</a:t>
            </a:r>
            <a:r>
              <a:rPr lang="en-US" dirty="0" smtClean="0"/>
              <a:t> as of now</a:t>
            </a:r>
          </a:p>
          <a:p>
            <a:r>
              <a:rPr lang="en-US" dirty="0" smtClean="0"/>
              <a:t>Doing a train-test split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lstStyle/>
          <a:p>
            <a:r>
              <a:rPr lang="en-US" dirty="0" smtClean="0"/>
              <a:t>After encoding the variables, had 15 variables. On performing a logistic regression, although the model was significant overall, most of the variables used were insignificant.</a:t>
            </a:r>
          </a:p>
          <a:p>
            <a:r>
              <a:rPr lang="en-US" dirty="0" smtClean="0"/>
              <a:t>So, I did a stepwise logistic regression.</a:t>
            </a:r>
          </a:p>
          <a:p>
            <a:endParaRPr lang="en-US" dirty="0"/>
          </a:p>
        </p:txBody>
      </p:sp>
      <p:pic>
        <p:nvPicPr>
          <p:cNvPr id="10243" name="Picture 3"/>
          <p:cNvPicPr>
            <a:picLocks noChangeAspect="1" noChangeArrowheads="1"/>
          </p:cNvPicPr>
          <p:nvPr/>
        </p:nvPicPr>
        <p:blipFill>
          <a:blip r:embed="rId2"/>
          <a:srcRect/>
          <a:stretch>
            <a:fillRect/>
          </a:stretch>
        </p:blipFill>
        <p:spPr bwMode="auto">
          <a:xfrm>
            <a:off x="1295400" y="4191000"/>
            <a:ext cx="5943600" cy="2046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3"/>
          <a:srcRect/>
          <a:stretch>
            <a:fillRect/>
          </a:stretch>
        </p:blipFill>
        <p:spPr bwMode="auto">
          <a:xfrm>
            <a:off x="304800" y="1600200"/>
            <a:ext cx="8110538" cy="5008125"/>
          </a:xfrm>
          <a:prstGeom prst="rect">
            <a:avLst/>
          </a:prstGeom>
          <a:noFill/>
          <a:ln w="9525">
            <a:noFill/>
            <a:miter lim="800000"/>
            <a:headEnd/>
            <a:tailEnd/>
          </a:ln>
          <a:effectLst/>
        </p:spPr>
      </p:pic>
      <p:pic>
        <p:nvPicPr>
          <p:cNvPr id="11267" name="Picture 3"/>
          <p:cNvPicPr>
            <a:picLocks noChangeAspect="1" noChangeArrowheads="1"/>
          </p:cNvPicPr>
          <p:nvPr/>
        </p:nvPicPr>
        <p:blipFill>
          <a:blip r:embed="rId4"/>
          <a:srcRect/>
          <a:stretch>
            <a:fillRect/>
          </a:stretch>
        </p:blipFill>
        <p:spPr bwMode="auto">
          <a:xfrm>
            <a:off x="307631" y="762000"/>
            <a:ext cx="8150569" cy="638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ChangeAspect="1" noChangeArrowheads="1"/>
          </p:cNvPicPr>
          <p:nvPr/>
        </p:nvPicPr>
        <p:blipFill>
          <a:blip r:embed="rId3"/>
          <a:srcRect/>
          <a:stretch>
            <a:fillRect/>
          </a:stretch>
        </p:blipFill>
        <p:spPr bwMode="auto">
          <a:xfrm>
            <a:off x="381000" y="2286000"/>
            <a:ext cx="2657475" cy="1190625"/>
          </a:xfrm>
          <a:prstGeom prst="rect">
            <a:avLst/>
          </a:prstGeom>
          <a:noFill/>
          <a:ln w="9525">
            <a:noFill/>
            <a:miter lim="800000"/>
            <a:headEnd/>
            <a:tailEnd/>
          </a:ln>
          <a:effectLst/>
        </p:spPr>
      </p:pic>
      <p:pic>
        <p:nvPicPr>
          <p:cNvPr id="12291" name="Picture 3"/>
          <p:cNvPicPr>
            <a:picLocks noChangeAspect="1" noChangeArrowheads="1"/>
          </p:cNvPicPr>
          <p:nvPr/>
        </p:nvPicPr>
        <p:blipFill>
          <a:blip r:embed="rId4"/>
          <a:srcRect/>
          <a:stretch>
            <a:fillRect/>
          </a:stretch>
        </p:blipFill>
        <p:spPr bwMode="auto">
          <a:xfrm>
            <a:off x="381001" y="3886200"/>
            <a:ext cx="2895600" cy="1295400"/>
          </a:xfrm>
          <a:prstGeom prst="rect">
            <a:avLst/>
          </a:prstGeom>
          <a:noFill/>
          <a:ln w="9525">
            <a:noFill/>
            <a:miter lim="800000"/>
            <a:headEnd/>
            <a:tailEnd/>
          </a:ln>
          <a:effectLst/>
        </p:spPr>
      </p:pic>
      <p:pic>
        <p:nvPicPr>
          <p:cNvPr id="12292" name="Picture 4"/>
          <p:cNvPicPr>
            <a:picLocks noChangeAspect="1" noChangeArrowheads="1"/>
          </p:cNvPicPr>
          <p:nvPr/>
        </p:nvPicPr>
        <p:blipFill>
          <a:blip r:embed="rId5"/>
          <a:srcRect/>
          <a:stretch>
            <a:fillRect/>
          </a:stretch>
        </p:blipFill>
        <p:spPr bwMode="auto">
          <a:xfrm>
            <a:off x="3657600" y="1904999"/>
            <a:ext cx="4600152" cy="43434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28600" y="476028"/>
            <a:ext cx="8272462" cy="5940615"/>
            <a:chOff x="228600" y="476028"/>
            <a:chExt cx="8272462" cy="5940615"/>
          </a:xfrm>
        </p:grpSpPr>
        <p:pic>
          <p:nvPicPr>
            <p:cNvPr id="13318" name="Picture 6"/>
            <p:cNvPicPr>
              <a:picLocks noChangeAspect="1" noChangeArrowheads="1"/>
            </p:cNvPicPr>
            <p:nvPr/>
          </p:nvPicPr>
          <p:blipFill>
            <a:blip r:embed="rId2"/>
            <a:srcRect/>
            <a:stretch>
              <a:fillRect/>
            </a:stretch>
          </p:blipFill>
          <p:spPr bwMode="auto">
            <a:xfrm>
              <a:off x="228600" y="685800"/>
              <a:ext cx="2530656" cy="5486400"/>
            </a:xfrm>
            <a:prstGeom prst="rect">
              <a:avLst/>
            </a:prstGeom>
            <a:noFill/>
            <a:ln w="9525">
              <a:noFill/>
              <a:miter lim="800000"/>
              <a:headEnd/>
              <a:tailEnd/>
            </a:ln>
            <a:effectLst/>
          </p:spPr>
        </p:pic>
        <p:pic>
          <p:nvPicPr>
            <p:cNvPr id="13319" name="Picture 7"/>
            <p:cNvPicPr>
              <a:picLocks noChangeAspect="1" noChangeArrowheads="1"/>
            </p:cNvPicPr>
            <p:nvPr/>
          </p:nvPicPr>
          <p:blipFill>
            <a:blip r:embed="rId3"/>
            <a:srcRect/>
            <a:stretch>
              <a:fillRect/>
            </a:stretch>
          </p:blipFill>
          <p:spPr bwMode="auto">
            <a:xfrm>
              <a:off x="2895600" y="476028"/>
              <a:ext cx="2514600" cy="5650547"/>
            </a:xfrm>
            <a:prstGeom prst="rect">
              <a:avLst/>
            </a:prstGeom>
            <a:noFill/>
            <a:ln w="9525">
              <a:noFill/>
              <a:miter lim="800000"/>
              <a:headEnd/>
              <a:tailEnd/>
            </a:ln>
            <a:effectLst/>
          </p:spPr>
        </p:pic>
        <p:pic>
          <p:nvPicPr>
            <p:cNvPr id="13320" name="Picture 8"/>
            <p:cNvPicPr>
              <a:picLocks noChangeAspect="1" noChangeArrowheads="1"/>
            </p:cNvPicPr>
            <p:nvPr/>
          </p:nvPicPr>
          <p:blipFill>
            <a:blip r:embed="rId4"/>
            <a:srcRect/>
            <a:stretch>
              <a:fillRect/>
            </a:stretch>
          </p:blipFill>
          <p:spPr bwMode="auto">
            <a:xfrm>
              <a:off x="5867400" y="533400"/>
              <a:ext cx="2633662" cy="5883243"/>
            </a:xfrm>
            <a:prstGeom prst="rect">
              <a:avLst/>
            </a:prstGeom>
            <a:noFill/>
            <a:ln w="9525">
              <a:noFill/>
              <a:miter lim="800000"/>
              <a:headEnd/>
              <a:tailEnd/>
            </a:ln>
            <a:effectLst/>
          </p:spPr>
        </p:pic>
        <p:sp>
          <p:nvSpPr>
            <p:cNvPr id="11" name="Rectangle 10"/>
            <p:cNvSpPr/>
            <p:nvPr/>
          </p:nvSpPr>
          <p:spPr>
            <a:xfrm>
              <a:off x="228600" y="3733800"/>
              <a:ext cx="2514600" cy="53340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2895600" y="3733800"/>
              <a:ext cx="2514600" cy="53340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p:cNvSpPr/>
            <p:nvPr/>
          </p:nvSpPr>
          <p:spPr>
            <a:xfrm>
              <a:off x="5943600" y="3886200"/>
              <a:ext cx="2514600" cy="53340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780288"/>
          </a:xfrm>
        </p:spPr>
        <p:txBody>
          <a:bodyPr>
            <a:normAutofit fontScale="90000"/>
          </a:bodyPr>
          <a:lstStyle/>
          <a:p>
            <a:r>
              <a:rPr lang="en-US" dirty="0" smtClean="0"/>
              <a:t>         Dataset</a:t>
            </a:r>
            <a:endParaRPr lang="en-US" dirty="0"/>
          </a:p>
        </p:txBody>
      </p:sp>
      <p:sp>
        <p:nvSpPr>
          <p:cNvPr id="5" name="Rectangle 4"/>
          <p:cNvSpPr/>
          <p:nvPr/>
        </p:nvSpPr>
        <p:spPr>
          <a:xfrm>
            <a:off x="685800" y="1295400"/>
            <a:ext cx="8153400" cy="4662815"/>
          </a:xfrm>
          <a:prstGeom prst="rect">
            <a:avLst/>
          </a:prstGeom>
        </p:spPr>
        <p:txBody>
          <a:bodyPr wrap="square">
            <a:spAutoFit/>
          </a:bodyPr>
          <a:lstStyle/>
          <a:p>
            <a:pPr>
              <a:lnSpc>
                <a:spcPct val="150000"/>
              </a:lnSpc>
            </a:pPr>
            <a:r>
              <a:rPr lang="en-US" dirty="0" smtClean="0"/>
              <a:t>1) id: unique identifier</a:t>
            </a:r>
            <a:br>
              <a:rPr lang="en-US" dirty="0" smtClean="0"/>
            </a:br>
            <a:r>
              <a:rPr lang="en-US" dirty="0" smtClean="0"/>
              <a:t>2) gender: "Male", "Female" or "Other"</a:t>
            </a:r>
            <a:br>
              <a:rPr lang="en-US" dirty="0" smtClean="0"/>
            </a:br>
            <a:r>
              <a:rPr lang="en-US" dirty="0" smtClean="0"/>
              <a:t>3) age: age of the patient</a:t>
            </a:r>
            <a:br>
              <a:rPr lang="en-US" dirty="0" smtClean="0"/>
            </a:br>
            <a:r>
              <a:rPr lang="en-US" dirty="0" smtClean="0"/>
              <a:t>4) hypertension: 0 if the patient doesn't have hypertension, 1 if the patient has hypertension</a:t>
            </a:r>
            <a:br>
              <a:rPr lang="en-US" dirty="0" smtClean="0"/>
            </a:br>
            <a:r>
              <a:rPr lang="en-US" dirty="0" smtClean="0"/>
              <a:t>5) </a:t>
            </a:r>
            <a:r>
              <a:rPr lang="en-US" dirty="0" err="1" smtClean="0"/>
              <a:t>heart_disease</a:t>
            </a:r>
            <a:r>
              <a:rPr lang="en-US" dirty="0" smtClean="0"/>
              <a:t>: 0 if the patient doesn't have any heart diseases, 1 if the patient has a heart disease</a:t>
            </a:r>
            <a:br>
              <a:rPr lang="en-US" dirty="0" smtClean="0"/>
            </a:br>
            <a:r>
              <a:rPr lang="en-US" dirty="0" smtClean="0"/>
              <a:t>6) </a:t>
            </a:r>
            <a:r>
              <a:rPr lang="en-US" dirty="0" err="1" smtClean="0"/>
              <a:t>ever_married</a:t>
            </a:r>
            <a:r>
              <a:rPr lang="en-US" dirty="0" smtClean="0"/>
              <a:t>: "No" or "Yes"</a:t>
            </a:r>
            <a:br>
              <a:rPr lang="en-US" dirty="0" smtClean="0"/>
            </a:br>
            <a:r>
              <a:rPr lang="en-US" dirty="0" smtClean="0"/>
              <a:t>7) </a:t>
            </a:r>
            <a:r>
              <a:rPr lang="en-US" dirty="0" err="1" smtClean="0"/>
              <a:t>work_type</a:t>
            </a:r>
            <a:r>
              <a:rPr lang="en-US" dirty="0" smtClean="0"/>
              <a:t>: "children", "</a:t>
            </a:r>
            <a:r>
              <a:rPr lang="en-US" dirty="0" err="1" smtClean="0"/>
              <a:t>Govt_jov</a:t>
            </a:r>
            <a:r>
              <a:rPr lang="en-US" dirty="0" smtClean="0"/>
              <a:t>", "</a:t>
            </a:r>
            <a:r>
              <a:rPr lang="en-US" dirty="0" err="1" smtClean="0"/>
              <a:t>Never_worked</a:t>
            </a:r>
            <a:r>
              <a:rPr lang="en-US" dirty="0" smtClean="0"/>
              <a:t>", "Private" or "Self-employed"</a:t>
            </a:r>
            <a:br>
              <a:rPr lang="en-US" dirty="0" smtClean="0"/>
            </a:b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04088"/>
          </a:xfrm>
        </p:spPr>
        <p:txBody>
          <a:bodyPr>
            <a:normAutofit fontScale="90000"/>
          </a:bodyPr>
          <a:lstStyle/>
          <a:p>
            <a:r>
              <a:rPr lang="en-US" dirty="0" smtClean="0"/>
              <a:t>Oversampling</a:t>
            </a:r>
            <a:endParaRPr lang="en-US" dirty="0"/>
          </a:p>
        </p:txBody>
      </p:sp>
      <p:sp>
        <p:nvSpPr>
          <p:cNvPr id="3" name="Content Placeholder 2"/>
          <p:cNvSpPr>
            <a:spLocks noGrp="1"/>
          </p:cNvSpPr>
          <p:nvPr>
            <p:ph idx="1"/>
          </p:nvPr>
        </p:nvSpPr>
        <p:spPr>
          <a:xfrm>
            <a:off x="457200" y="1447800"/>
            <a:ext cx="8229600" cy="4876800"/>
          </a:xfrm>
        </p:spPr>
        <p:txBody>
          <a:bodyPr/>
          <a:lstStyle/>
          <a:p>
            <a:r>
              <a:rPr lang="en-US" dirty="0" smtClean="0"/>
              <a:t>Used ROSE package to oversample the data because of class imbalance</a:t>
            </a:r>
          </a:p>
          <a:p>
            <a:r>
              <a:rPr lang="en-US" dirty="0" smtClean="0"/>
              <a:t>After oversampling, the proportion of people who had stoke increased to around 19%</a:t>
            </a:r>
          </a:p>
          <a:p>
            <a:r>
              <a:rPr lang="en-US" dirty="0" smtClean="0"/>
              <a:t>Did stepwise regression on this oversampled data.</a:t>
            </a:r>
            <a:endParaRPr lang="en-US" dirty="0"/>
          </a:p>
        </p:txBody>
      </p:sp>
      <p:pic>
        <p:nvPicPr>
          <p:cNvPr id="14338" name="Picture 2"/>
          <p:cNvPicPr>
            <a:picLocks noChangeAspect="1" noChangeArrowheads="1"/>
          </p:cNvPicPr>
          <p:nvPr/>
        </p:nvPicPr>
        <p:blipFill>
          <a:blip r:embed="rId3"/>
          <a:srcRect/>
          <a:stretch>
            <a:fillRect/>
          </a:stretch>
        </p:blipFill>
        <p:spPr bwMode="auto">
          <a:xfrm>
            <a:off x="381000" y="3810000"/>
            <a:ext cx="7086600"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228600" y="533400"/>
            <a:ext cx="8164513" cy="734514"/>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228600" y="1524000"/>
            <a:ext cx="6600825" cy="4834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09600" y="457200"/>
            <a:ext cx="6928822" cy="6052470"/>
            <a:chOff x="609600" y="457200"/>
            <a:chExt cx="6928822" cy="6052470"/>
          </a:xfrm>
        </p:grpSpPr>
        <p:pic>
          <p:nvPicPr>
            <p:cNvPr id="16388" name="Picture 4"/>
            <p:cNvPicPr>
              <a:picLocks noChangeAspect="1" noChangeArrowheads="1"/>
            </p:cNvPicPr>
            <p:nvPr/>
          </p:nvPicPr>
          <p:blipFill>
            <a:blip r:embed="rId3"/>
            <a:srcRect/>
            <a:stretch>
              <a:fillRect/>
            </a:stretch>
          </p:blipFill>
          <p:spPr bwMode="auto">
            <a:xfrm>
              <a:off x="609600" y="457200"/>
              <a:ext cx="2928937" cy="6052470"/>
            </a:xfrm>
            <a:prstGeom prst="rect">
              <a:avLst/>
            </a:prstGeom>
            <a:noFill/>
            <a:ln w="9525">
              <a:noFill/>
              <a:miter lim="800000"/>
              <a:headEnd/>
              <a:tailEnd/>
            </a:ln>
            <a:effectLst/>
          </p:spPr>
        </p:pic>
        <p:pic>
          <p:nvPicPr>
            <p:cNvPr id="16389" name="Picture 5"/>
            <p:cNvPicPr>
              <a:picLocks noChangeAspect="1" noChangeArrowheads="1"/>
            </p:cNvPicPr>
            <p:nvPr/>
          </p:nvPicPr>
          <p:blipFill>
            <a:blip r:embed="rId4"/>
            <a:srcRect/>
            <a:stretch>
              <a:fillRect/>
            </a:stretch>
          </p:blipFill>
          <p:spPr bwMode="auto">
            <a:xfrm>
              <a:off x="4724400" y="457200"/>
              <a:ext cx="2814022" cy="6019800"/>
            </a:xfrm>
            <a:prstGeom prst="rect">
              <a:avLst/>
            </a:prstGeom>
            <a:noFill/>
            <a:ln w="9525">
              <a:noFill/>
              <a:miter lim="800000"/>
              <a:headEnd/>
              <a:tailEnd/>
            </a:ln>
            <a:effectLst/>
          </p:spPr>
        </p:pic>
        <p:sp>
          <p:nvSpPr>
            <p:cNvPr id="8" name="Rectangle 7"/>
            <p:cNvSpPr/>
            <p:nvPr/>
          </p:nvSpPr>
          <p:spPr>
            <a:xfrm>
              <a:off x="609600" y="4038600"/>
              <a:ext cx="2895600" cy="533400"/>
            </a:xfrm>
            <a:prstGeom prst="rect">
              <a:avLst/>
            </a:prstGeom>
            <a:solidFill>
              <a:schemeClr val="tx1">
                <a:lumMod val="95000"/>
                <a:lumOff val="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p:cNvSpPr/>
            <p:nvPr/>
          </p:nvSpPr>
          <p:spPr>
            <a:xfrm>
              <a:off x="4724400" y="4038600"/>
              <a:ext cx="2667000" cy="533400"/>
            </a:xfrm>
            <a:prstGeom prst="rect">
              <a:avLst/>
            </a:prstGeom>
            <a:solidFill>
              <a:schemeClr val="tx1">
                <a:lumMod val="95000"/>
                <a:lumOff val="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704088"/>
          </a:xfrm>
        </p:spPr>
        <p:txBody>
          <a:bodyPr>
            <a:normAutofit fontScale="90000"/>
          </a:bodyPr>
          <a:lstStyle/>
          <a:p>
            <a:r>
              <a:rPr lang="en-US" dirty="0" smtClean="0"/>
              <a:t>Roc curve, and AUC</a:t>
            </a:r>
            <a:endParaRPr lang="en-US" dirty="0"/>
          </a:p>
        </p:txBody>
      </p:sp>
      <p:pic>
        <p:nvPicPr>
          <p:cNvPr id="17410" name="Picture 2"/>
          <p:cNvPicPr>
            <a:picLocks noGrp="1" noChangeAspect="1" noChangeArrowheads="1"/>
          </p:cNvPicPr>
          <p:nvPr>
            <p:ph idx="1"/>
          </p:nvPr>
        </p:nvPicPr>
        <p:blipFill>
          <a:blip r:embed="rId3"/>
          <a:srcRect/>
          <a:stretch>
            <a:fillRect/>
          </a:stretch>
        </p:blipFill>
        <p:spPr bwMode="auto">
          <a:xfrm>
            <a:off x="609600" y="1676400"/>
            <a:ext cx="4674974" cy="4389437"/>
          </a:xfrm>
          <a:prstGeom prst="rect">
            <a:avLst/>
          </a:prstGeom>
          <a:noFill/>
          <a:ln w="9525">
            <a:noFill/>
            <a:miter lim="800000"/>
            <a:headEnd/>
            <a:tailEnd/>
          </a:ln>
          <a:effectLst/>
        </p:spPr>
      </p:pic>
      <p:pic>
        <p:nvPicPr>
          <p:cNvPr id="17411" name="Picture 3"/>
          <p:cNvPicPr>
            <a:picLocks noChangeAspect="1" noChangeArrowheads="1"/>
          </p:cNvPicPr>
          <p:nvPr/>
        </p:nvPicPr>
        <p:blipFill>
          <a:blip r:embed="rId4"/>
          <a:srcRect/>
          <a:stretch>
            <a:fillRect/>
          </a:stretch>
        </p:blipFill>
        <p:spPr bwMode="auto">
          <a:xfrm>
            <a:off x="5943600" y="1524000"/>
            <a:ext cx="2019300" cy="561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Logisitic</a:t>
            </a:r>
            <a:r>
              <a:rPr lang="en-US" dirty="0" smtClean="0"/>
              <a:t> Regression with binned numerical variables</a:t>
            </a:r>
            <a:endParaRPr lang="en-US" dirty="0"/>
          </a:p>
        </p:txBody>
      </p:sp>
      <p:pic>
        <p:nvPicPr>
          <p:cNvPr id="28674" name="Picture 2"/>
          <p:cNvPicPr>
            <a:picLocks noGrp="1" noChangeAspect="1" noChangeArrowheads="1"/>
          </p:cNvPicPr>
          <p:nvPr>
            <p:ph idx="1"/>
          </p:nvPr>
        </p:nvPicPr>
        <p:blipFill>
          <a:blip r:embed="rId2"/>
          <a:srcRect/>
          <a:stretch>
            <a:fillRect/>
          </a:stretch>
        </p:blipFill>
        <p:spPr bwMode="auto">
          <a:xfrm>
            <a:off x="609600" y="2209800"/>
            <a:ext cx="7504991" cy="4389437"/>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a:srcRect/>
          <a:stretch>
            <a:fillRect/>
          </a:stretch>
        </p:blipFill>
        <p:spPr bwMode="auto">
          <a:xfrm>
            <a:off x="609600" y="1752600"/>
            <a:ext cx="6548438" cy="3335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2209800" y="304800"/>
            <a:ext cx="3665819" cy="6388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based models</a:t>
            </a:r>
            <a:endParaRPr lang="en-US" dirty="0"/>
          </a:p>
        </p:txBody>
      </p:sp>
      <p:sp>
        <p:nvSpPr>
          <p:cNvPr id="3" name="Content Placeholder 2"/>
          <p:cNvSpPr>
            <a:spLocks noGrp="1"/>
          </p:cNvSpPr>
          <p:nvPr>
            <p:ph idx="1"/>
          </p:nvPr>
        </p:nvSpPr>
        <p:spPr/>
        <p:txBody>
          <a:bodyPr/>
          <a:lstStyle/>
          <a:p>
            <a:r>
              <a:rPr lang="en-US" dirty="0" smtClean="0"/>
              <a:t>Normalized the numerical variables</a:t>
            </a:r>
          </a:p>
          <a:p>
            <a:r>
              <a:rPr lang="en-US" dirty="0" smtClean="0"/>
              <a:t>CART model on original data (data not oversampled)</a:t>
            </a:r>
            <a:endParaRPr lang="en-US" dirty="0"/>
          </a:p>
        </p:txBody>
      </p:sp>
      <p:pic>
        <p:nvPicPr>
          <p:cNvPr id="18434" name="Picture 2"/>
          <p:cNvPicPr>
            <a:picLocks noChangeAspect="1" noChangeArrowheads="1"/>
          </p:cNvPicPr>
          <p:nvPr/>
        </p:nvPicPr>
        <p:blipFill>
          <a:blip r:embed="rId2"/>
          <a:srcRect/>
          <a:stretch>
            <a:fillRect/>
          </a:stretch>
        </p:blipFill>
        <p:spPr bwMode="auto">
          <a:xfrm>
            <a:off x="685800" y="3886200"/>
            <a:ext cx="6566681"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780288"/>
          </a:xfrm>
        </p:spPr>
        <p:txBody>
          <a:bodyPr>
            <a:normAutofit fontScale="90000"/>
          </a:bodyPr>
          <a:lstStyle/>
          <a:p>
            <a:r>
              <a:rPr lang="en-US" dirty="0" smtClean="0"/>
              <a:t>CART on the oversampled data</a:t>
            </a:r>
            <a:endParaRPr lang="en-US" dirty="0"/>
          </a:p>
        </p:txBody>
      </p:sp>
      <p:pic>
        <p:nvPicPr>
          <p:cNvPr id="19458" name="Picture 2"/>
          <p:cNvPicPr>
            <a:picLocks noGrp="1" noChangeAspect="1" noChangeArrowheads="1"/>
          </p:cNvPicPr>
          <p:nvPr>
            <p:ph idx="1"/>
          </p:nvPr>
        </p:nvPicPr>
        <p:blipFill>
          <a:blip r:embed="rId2"/>
          <a:srcRect/>
          <a:stretch>
            <a:fillRect/>
          </a:stretch>
        </p:blipFill>
        <p:spPr bwMode="auto">
          <a:xfrm>
            <a:off x="457200" y="1295400"/>
            <a:ext cx="7162800" cy="52122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3"/>
          <p:cNvPicPr>
            <a:picLocks noGrp="1" noChangeAspect="1" noChangeArrowheads="1"/>
          </p:cNvPicPr>
          <p:nvPr>
            <p:ph idx="1"/>
          </p:nvPr>
        </p:nvPicPr>
        <p:blipFill>
          <a:blip r:embed="rId3"/>
          <a:srcRect/>
          <a:stretch>
            <a:fillRect/>
          </a:stretch>
        </p:blipFill>
        <p:spPr bwMode="auto">
          <a:xfrm>
            <a:off x="1676400" y="457200"/>
            <a:ext cx="2590800" cy="57747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80288"/>
          </a:xfrm>
        </p:spPr>
        <p:txBody>
          <a:bodyPr>
            <a:normAutofit fontScale="90000"/>
          </a:bodyPr>
          <a:lstStyle/>
          <a:p>
            <a:r>
              <a:rPr lang="en-US" dirty="0" smtClean="0"/>
              <a:t>C</a:t>
            </a:r>
            <a:r>
              <a:rPr lang="en-US" dirty="0" smtClean="0"/>
              <a:t>5</a:t>
            </a:r>
            <a:r>
              <a:rPr lang="en-US" dirty="0" smtClean="0"/>
              <a:t> tree on data not oversampled</a:t>
            </a:r>
            <a:endParaRPr lang="en-US" dirty="0"/>
          </a:p>
        </p:txBody>
      </p:sp>
      <p:pic>
        <p:nvPicPr>
          <p:cNvPr id="23554" name="Picture 2"/>
          <p:cNvPicPr>
            <a:picLocks noChangeAspect="1" noChangeArrowheads="1"/>
          </p:cNvPicPr>
          <p:nvPr/>
        </p:nvPicPr>
        <p:blipFill>
          <a:blip r:embed="rId2"/>
          <a:srcRect/>
          <a:stretch>
            <a:fillRect/>
          </a:stretch>
        </p:blipFill>
        <p:spPr bwMode="auto">
          <a:xfrm>
            <a:off x="914400" y="1981200"/>
            <a:ext cx="6535737" cy="3067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609600" y="2209800"/>
            <a:ext cx="6858000" cy="2585323"/>
          </a:xfrm>
          <a:prstGeom prst="rect">
            <a:avLst/>
          </a:prstGeom>
        </p:spPr>
        <p:txBody>
          <a:bodyPr wrap="square">
            <a:spAutoFit/>
          </a:bodyPr>
          <a:lstStyle/>
          <a:p>
            <a:pPr>
              <a:lnSpc>
                <a:spcPct val="150000"/>
              </a:lnSpc>
            </a:pPr>
            <a:r>
              <a:rPr lang="en-US" dirty="0" smtClean="0"/>
              <a:t>8) </a:t>
            </a:r>
            <a:r>
              <a:rPr lang="en-US" dirty="0" err="1" smtClean="0"/>
              <a:t>Residence_type</a:t>
            </a:r>
            <a:r>
              <a:rPr lang="en-US" dirty="0" smtClean="0"/>
              <a:t>: "Rural" or "Urban"</a:t>
            </a:r>
            <a:br>
              <a:rPr lang="en-US" dirty="0" smtClean="0"/>
            </a:br>
            <a:r>
              <a:rPr lang="en-US" dirty="0" smtClean="0"/>
              <a:t>9) </a:t>
            </a:r>
            <a:r>
              <a:rPr lang="en-US" dirty="0" err="1" smtClean="0"/>
              <a:t>avg_glucose_level</a:t>
            </a:r>
            <a:r>
              <a:rPr lang="en-US" dirty="0" smtClean="0"/>
              <a:t>: average glucose level in blood</a:t>
            </a:r>
            <a:br>
              <a:rPr lang="en-US" dirty="0" smtClean="0"/>
            </a:br>
            <a:r>
              <a:rPr lang="en-US" dirty="0" smtClean="0"/>
              <a:t>10) </a:t>
            </a:r>
            <a:r>
              <a:rPr lang="en-US" dirty="0" err="1" smtClean="0"/>
              <a:t>bmi</a:t>
            </a:r>
            <a:r>
              <a:rPr lang="en-US" dirty="0" smtClean="0"/>
              <a:t>: body mass index</a:t>
            </a:r>
            <a:br>
              <a:rPr lang="en-US" dirty="0" smtClean="0"/>
            </a:br>
            <a:r>
              <a:rPr lang="en-US" dirty="0" smtClean="0"/>
              <a:t>11) </a:t>
            </a:r>
            <a:r>
              <a:rPr lang="en-US" dirty="0" err="1" smtClean="0"/>
              <a:t>smoking_status</a:t>
            </a:r>
            <a:r>
              <a:rPr lang="en-US" dirty="0" smtClean="0"/>
              <a:t>: "formerly smoked", "never smoked", "smokes" or "Unknown"*</a:t>
            </a:r>
            <a:br>
              <a:rPr lang="en-US" dirty="0" smtClean="0"/>
            </a:br>
            <a:r>
              <a:rPr lang="en-US" dirty="0" smtClean="0"/>
              <a:t>12) stroke: 1 if the patient had a stroke or 0 if not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04088"/>
          </a:xfrm>
        </p:spPr>
        <p:txBody>
          <a:bodyPr>
            <a:normAutofit fontScale="90000"/>
          </a:bodyPr>
          <a:lstStyle/>
          <a:p>
            <a:r>
              <a:rPr lang="en-US" dirty="0" smtClean="0"/>
              <a:t>C5 tree on oversampled data</a:t>
            </a:r>
            <a:endParaRPr lang="en-US" dirty="0"/>
          </a:p>
        </p:txBody>
      </p:sp>
      <p:sp>
        <p:nvSpPr>
          <p:cNvPr id="3" name="Content Placeholder 2"/>
          <p:cNvSpPr>
            <a:spLocks noGrp="1"/>
          </p:cNvSpPr>
          <p:nvPr>
            <p:ph idx="1"/>
          </p:nvPr>
        </p:nvSpPr>
        <p:spPr>
          <a:xfrm>
            <a:off x="457200" y="1524000"/>
            <a:ext cx="8229600" cy="4800600"/>
          </a:xfrm>
        </p:spPr>
        <p:txBody>
          <a:bodyPr/>
          <a:lstStyle/>
          <a:p>
            <a:r>
              <a:rPr lang="en-US" dirty="0" smtClean="0"/>
              <a:t>The tree was big. The attributes used were</a:t>
            </a:r>
            <a:endParaRPr lang="en-US" dirty="0"/>
          </a:p>
        </p:txBody>
      </p:sp>
      <p:pic>
        <p:nvPicPr>
          <p:cNvPr id="21506" name="Picture 2"/>
          <p:cNvPicPr>
            <a:picLocks noChangeAspect="1" noChangeArrowheads="1"/>
          </p:cNvPicPr>
          <p:nvPr/>
        </p:nvPicPr>
        <p:blipFill>
          <a:blip r:embed="rId2"/>
          <a:srcRect/>
          <a:stretch>
            <a:fillRect/>
          </a:stretch>
        </p:blipFill>
        <p:spPr bwMode="auto">
          <a:xfrm>
            <a:off x="1371601" y="2667000"/>
            <a:ext cx="3969954" cy="3009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srcRect/>
          <a:stretch>
            <a:fillRect/>
          </a:stretch>
        </p:blipFill>
        <p:spPr bwMode="auto">
          <a:xfrm>
            <a:off x="2286000" y="533400"/>
            <a:ext cx="2566618" cy="53355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 on data not oversampled</a:t>
            </a:r>
            <a:endParaRPr lang="en-US" dirty="0"/>
          </a:p>
        </p:txBody>
      </p:sp>
      <p:pic>
        <p:nvPicPr>
          <p:cNvPr id="26626" name="Picture 2"/>
          <p:cNvPicPr>
            <a:picLocks noChangeAspect="1" noChangeArrowheads="1"/>
          </p:cNvPicPr>
          <p:nvPr/>
        </p:nvPicPr>
        <p:blipFill>
          <a:blip r:embed="rId2"/>
          <a:srcRect/>
          <a:stretch>
            <a:fillRect/>
          </a:stretch>
        </p:blipFill>
        <p:spPr bwMode="auto">
          <a:xfrm>
            <a:off x="2667000" y="2438400"/>
            <a:ext cx="3476625" cy="3209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780288"/>
          </a:xfrm>
        </p:spPr>
        <p:txBody>
          <a:bodyPr>
            <a:normAutofit fontScale="90000"/>
          </a:bodyPr>
          <a:lstStyle/>
          <a:p>
            <a:r>
              <a:rPr lang="en-US" dirty="0" smtClean="0"/>
              <a:t>Random Forest on oversampled data</a:t>
            </a:r>
            <a:endParaRPr lang="en-US" dirty="0"/>
          </a:p>
        </p:txBody>
      </p:sp>
      <p:pic>
        <p:nvPicPr>
          <p:cNvPr id="24578" name="Picture 2"/>
          <p:cNvPicPr>
            <a:picLocks noGrp="1" noChangeAspect="1" noChangeArrowheads="1"/>
          </p:cNvPicPr>
          <p:nvPr>
            <p:ph idx="1"/>
          </p:nvPr>
        </p:nvPicPr>
        <p:blipFill>
          <a:blip r:embed="rId2"/>
          <a:srcRect/>
          <a:stretch>
            <a:fillRect/>
          </a:stretch>
        </p:blipFill>
        <p:spPr bwMode="auto">
          <a:xfrm>
            <a:off x="2362200" y="1447800"/>
            <a:ext cx="5047495" cy="2362199"/>
          </a:xfrm>
          <a:prstGeom prst="rect">
            <a:avLst/>
          </a:prstGeom>
          <a:noFill/>
          <a:ln w="9525">
            <a:noFill/>
            <a:miter lim="800000"/>
            <a:headEnd/>
            <a:tailEnd/>
          </a:ln>
          <a:effectLst/>
        </p:spPr>
      </p:pic>
      <p:pic>
        <p:nvPicPr>
          <p:cNvPr id="24580" name="Picture 4"/>
          <p:cNvPicPr>
            <a:picLocks noChangeAspect="1" noChangeArrowheads="1"/>
          </p:cNvPicPr>
          <p:nvPr/>
        </p:nvPicPr>
        <p:blipFill>
          <a:blip r:embed="rId3"/>
          <a:srcRect/>
          <a:stretch>
            <a:fillRect/>
          </a:stretch>
        </p:blipFill>
        <p:spPr bwMode="auto">
          <a:xfrm>
            <a:off x="2667000" y="4038600"/>
            <a:ext cx="4219575" cy="2571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Grp="1" noChangeAspect="1" noChangeArrowheads="1"/>
          </p:cNvPicPr>
          <p:nvPr>
            <p:ph idx="1"/>
          </p:nvPr>
        </p:nvPicPr>
        <p:blipFill>
          <a:blip r:embed="rId2"/>
          <a:srcRect/>
          <a:stretch>
            <a:fillRect/>
          </a:stretch>
        </p:blipFill>
        <p:spPr bwMode="auto">
          <a:xfrm>
            <a:off x="304800" y="838200"/>
            <a:ext cx="2339088" cy="5181600"/>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a:srcRect/>
          <a:stretch>
            <a:fillRect/>
          </a:stretch>
        </p:blipFill>
        <p:spPr bwMode="auto">
          <a:xfrm>
            <a:off x="2895600" y="685800"/>
            <a:ext cx="2749224" cy="5269863"/>
          </a:xfrm>
          <a:prstGeom prst="rect">
            <a:avLst/>
          </a:prstGeom>
          <a:noFill/>
          <a:ln w="9525">
            <a:noFill/>
            <a:miter lim="800000"/>
            <a:headEnd/>
            <a:tailEnd/>
          </a:ln>
          <a:effectLst/>
        </p:spPr>
      </p:pic>
      <p:sp>
        <p:nvSpPr>
          <p:cNvPr id="6" name="TextBox 5"/>
          <p:cNvSpPr txBox="1"/>
          <p:nvPr/>
        </p:nvSpPr>
        <p:spPr>
          <a:xfrm>
            <a:off x="304800" y="6096000"/>
            <a:ext cx="1905000" cy="369332"/>
          </a:xfrm>
          <a:prstGeom prst="rect">
            <a:avLst/>
          </a:prstGeom>
          <a:noFill/>
        </p:spPr>
        <p:txBody>
          <a:bodyPr wrap="square" rtlCol="0">
            <a:spAutoFit/>
          </a:bodyPr>
          <a:lstStyle/>
          <a:p>
            <a:r>
              <a:rPr lang="en-US" dirty="0" smtClean="0"/>
              <a:t>All variables used</a:t>
            </a:r>
            <a:endParaRPr lang="en-US" dirty="0"/>
          </a:p>
        </p:txBody>
      </p:sp>
      <p:sp>
        <p:nvSpPr>
          <p:cNvPr id="7" name="TextBox 6"/>
          <p:cNvSpPr txBox="1"/>
          <p:nvPr/>
        </p:nvSpPr>
        <p:spPr>
          <a:xfrm>
            <a:off x="2895600" y="6096000"/>
            <a:ext cx="1905000" cy="646331"/>
          </a:xfrm>
          <a:prstGeom prst="rect">
            <a:avLst/>
          </a:prstGeom>
          <a:noFill/>
        </p:spPr>
        <p:txBody>
          <a:bodyPr wrap="square" rtlCol="0">
            <a:spAutoFit/>
          </a:bodyPr>
          <a:lstStyle/>
          <a:p>
            <a:r>
              <a:rPr lang="en-US" dirty="0" smtClean="0"/>
              <a:t>Removing Gender</a:t>
            </a:r>
            <a:endParaRPr lang="en-US" dirty="0"/>
          </a:p>
        </p:txBody>
      </p:sp>
      <p:pic>
        <p:nvPicPr>
          <p:cNvPr id="25604" name="Picture 4"/>
          <p:cNvPicPr>
            <a:picLocks noChangeAspect="1" noChangeArrowheads="1"/>
          </p:cNvPicPr>
          <p:nvPr/>
        </p:nvPicPr>
        <p:blipFill>
          <a:blip r:embed="rId4"/>
          <a:srcRect/>
          <a:stretch>
            <a:fillRect/>
          </a:stretch>
        </p:blipFill>
        <p:spPr bwMode="auto">
          <a:xfrm>
            <a:off x="5867400" y="381000"/>
            <a:ext cx="2547937" cy="5409751"/>
          </a:xfrm>
          <a:prstGeom prst="rect">
            <a:avLst/>
          </a:prstGeom>
          <a:noFill/>
          <a:ln w="9525">
            <a:noFill/>
            <a:miter lim="800000"/>
            <a:headEnd/>
            <a:tailEnd/>
          </a:ln>
          <a:effectLst/>
        </p:spPr>
      </p:pic>
      <p:sp>
        <p:nvSpPr>
          <p:cNvPr id="9" name="TextBox 8"/>
          <p:cNvSpPr txBox="1"/>
          <p:nvPr/>
        </p:nvSpPr>
        <p:spPr>
          <a:xfrm>
            <a:off x="5867400" y="5934670"/>
            <a:ext cx="2590800" cy="646331"/>
          </a:xfrm>
          <a:prstGeom prst="rect">
            <a:avLst/>
          </a:prstGeom>
          <a:noFill/>
        </p:spPr>
        <p:txBody>
          <a:bodyPr wrap="square" rtlCol="0">
            <a:spAutoFit/>
          </a:bodyPr>
          <a:lstStyle/>
          <a:p>
            <a:r>
              <a:rPr lang="en-US" dirty="0" smtClean="0"/>
              <a:t>Glucose, age, smoking status, and work type</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895600"/>
            <a:ext cx="8305800" cy="1143000"/>
          </a:xfrm>
        </p:spPr>
        <p:txBody>
          <a:bodyPr/>
          <a:lstStyle/>
          <a:p>
            <a:pPr algn="ctr"/>
            <a:r>
              <a:rPr lang="en-US" dirty="0" smtClean="0"/>
              <a:t>Thank You</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04088"/>
          </a:xfrm>
        </p:spPr>
        <p:txBody>
          <a:bodyPr>
            <a:normAutofit fontScale="90000"/>
          </a:bodyPr>
          <a:lstStyle/>
          <a:p>
            <a:r>
              <a:rPr lang="en-US" dirty="0" smtClean="0"/>
              <a:t>Data Preprocessing</a:t>
            </a:r>
            <a:endParaRPr lang="en-US" dirty="0"/>
          </a:p>
        </p:txBody>
      </p:sp>
      <p:pic>
        <p:nvPicPr>
          <p:cNvPr id="1027" name="Picture 3"/>
          <p:cNvPicPr>
            <a:picLocks noChangeAspect="1" noChangeArrowheads="1"/>
          </p:cNvPicPr>
          <p:nvPr/>
        </p:nvPicPr>
        <p:blipFill>
          <a:blip r:embed="rId3"/>
          <a:srcRect/>
          <a:stretch>
            <a:fillRect/>
          </a:stretch>
        </p:blipFill>
        <p:spPr bwMode="auto">
          <a:xfrm>
            <a:off x="76200" y="1524000"/>
            <a:ext cx="9083916"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704088"/>
          </a:xfrm>
        </p:spPr>
        <p:txBody>
          <a:bodyPr>
            <a:normAutofit fontScale="90000"/>
          </a:bodyPr>
          <a:lstStyle/>
          <a:p>
            <a:r>
              <a:rPr lang="en-US" dirty="0" smtClean="0"/>
              <a:t>Checking for </a:t>
            </a:r>
            <a:r>
              <a:rPr lang="en-US" dirty="0" smtClean="0"/>
              <a:t>NA’s and Levels</a:t>
            </a:r>
            <a:endParaRPr lang="en-US" dirty="0"/>
          </a:p>
        </p:txBody>
      </p:sp>
      <p:pic>
        <p:nvPicPr>
          <p:cNvPr id="2050" name="Picture 2"/>
          <p:cNvPicPr>
            <a:picLocks noChangeAspect="1" noChangeArrowheads="1"/>
          </p:cNvPicPr>
          <p:nvPr/>
        </p:nvPicPr>
        <p:blipFill>
          <a:blip r:embed="rId3"/>
          <a:srcRect/>
          <a:stretch>
            <a:fillRect/>
          </a:stretch>
        </p:blipFill>
        <p:spPr bwMode="auto">
          <a:xfrm>
            <a:off x="457200" y="1524000"/>
            <a:ext cx="2257425" cy="5029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2895600" y="1524000"/>
            <a:ext cx="61468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04088"/>
          </a:xfrm>
        </p:spPr>
        <p:txBody>
          <a:bodyPr>
            <a:normAutofit fontScale="90000"/>
          </a:bodyPr>
          <a:lstStyle/>
          <a:p>
            <a:r>
              <a:rPr lang="en-US" dirty="0" smtClean="0"/>
              <a:t>Dealing with NA’s</a:t>
            </a:r>
            <a:endParaRPr lang="en-US" dirty="0"/>
          </a:p>
        </p:txBody>
      </p:sp>
      <p:pic>
        <p:nvPicPr>
          <p:cNvPr id="3074" name="Picture 2"/>
          <p:cNvPicPr>
            <a:picLocks noChangeAspect="1" noChangeArrowheads="1"/>
          </p:cNvPicPr>
          <p:nvPr/>
        </p:nvPicPr>
        <p:blipFill>
          <a:blip r:embed="rId3"/>
          <a:srcRect/>
          <a:stretch>
            <a:fillRect/>
          </a:stretch>
        </p:blipFill>
        <p:spPr bwMode="auto">
          <a:xfrm>
            <a:off x="381001" y="1447800"/>
            <a:ext cx="3200400" cy="10752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304800" y="2667000"/>
            <a:ext cx="7017125" cy="733425"/>
          </a:xfrm>
          <a:prstGeom prst="rect">
            <a:avLst/>
          </a:prstGeom>
          <a:noFill/>
          <a:ln w="9525">
            <a:noFill/>
            <a:miter lim="800000"/>
            <a:headEnd/>
            <a:tailEnd/>
          </a:ln>
          <a:effectLst/>
        </p:spPr>
      </p:pic>
      <p:sp>
        <p:nvSpPr>
          <p:cNvPr id="7" name="Content Placeholder 2"/>
          <p:cNvSpPr>
            <a:spLocks noGrp="1"/>
          </p:cNvSpPr>
          <p:nvPr>
            <p:ph idx="1"/>
          </p:nvPr>
        </p:nvSpPr>
        <p:spPr>
          <a:xfrm>
            <a:off x="457200" y="3581400"/>
            <a:ext cx="8229600" cy="2743200"/>
          </a:xfrm>
        </p:spPr>
        <p:txBody>
          <a:bodyPr/>
          <a:lstStyle/>
          <a:p>
            <a:r>
              <a:rPr lang="en-US" dirty="0" smtClean="0"/>
              <a:t>Imputation using </a:t>
            </a:r>
            <a:r>
              <a:rPr lang="en-US" dirty="0" smtClean="0"/>
              <a:t>MICE</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8229600" cy="704088"/>
          </a:xfrm>
        </p:spPr>
        <p:txBody>
          <a:bodyPr>
            <a:normAutofit fontScale="90000"/>
          </a:bodyPr>
          <a:lstStyle/>
          <a:p>
            <a:r>
              <a:rPr lang="en-US" dirty="0" smtClean="0"/>
              <a:t>Exploratory data Analysis</a:t>
            </a:r>
            <a:endParaRPr lang="en-US" dirty="0"/>
          </a:p>
        </p:txBody>
      </p:sp>
      <p:sp>
        <p:nvSpPr>
          <p:cNvPr id="3" name="Content Placeholder 2"/>
          <p:cNvSpPr>
            <a:spLocks noGrp="1"/>
          </p:cNvSpPr>
          <p:nvPr>
            <p:ph idx="1"/>
          </p:nvPr>
        </p:nvSpPr>
        <p:spPr>
          <a:xfrm>
            <a:off x="457200" y="1447800"/>
            <a:ext cx="8229600" cy="4876800"/>
          </a:xfrm>
        </p:spPr>
        <p:txBody>
          <a:bodyPr/>
          <a:lstStyle/>
          <a:p>
            <a:r>
              <a:rPr lang="en-US" dirty="0" smtClean="0"/>
              <a:t>For gender ‘Other’, there is only </a:t>
            </a:r>
            <a:r>
              <a:rPr lang="en-US" dirty="0" smtClean="0"/>
              <a:t>1 patient </a:t>
            </a:r>
            <a:r>
              <a:rPr lang="en-US" dirty="0" smtClean="0"/>
              <a:t>who has not had any attack of stroke.</a:t>
            </a:r>
          </a:p>
          <a:p>
            <a:r>
              <a:rPr lang="en-US" dirty="0" smtClean="0"/>
              <a:t>For the </a:t>
            </a:r>
            <a:r>
              <a:rPr lang="en-US" dirty="0" err="1" smtClean="0"/>
              <a:t>work_type</a:t>
            </a:r>
            <a:r>
              <a:rPr lang="en-US" dirty="0" smtClean="0"/>
              <a:t>, due to not-enough samples, we have only 22 patients who have never worked, and all of them did not have an attack of stroke.</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229600" cy="704088"/>
          </a:xfrm>
        </p:spPr>
        <p:txBody>
          <a:bodyPr>
            <a:normAutofit fontScale="90000"/>
          </a:bodyPr>
          <a:lstStyle/>
          <a:p>
            <a:r>
              <a:rPr lang="en-US" dirty="0" smtClean="0"/>
              <a:t>Stroke</a:t>
            </a:r>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1638720" y="1600200"/>
            <a:ext cx="5409359" cy="43894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5784</TotalTime>
  <Words>1235</Words>
  <Application>Microsoft Office PowerPoint</Application>
  <PresentationFormat>On-screen Show (4:3)</PresentationFormat>
  <Paragraphs>102</Paragraphs>
  <Slides>45</Slides>
  <Notes>20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Flow</vt:lpstr>
      <vt:lpstr>Slide 1</vt:lpstr>
      <vt:lpstr>Objective</vt:lpstr>
      <vt:lpstr>         Dataset</vt:lpstr>
      <vt:lpstr>Slide 4</vt:lpstr>
      <vt:lpstr>Data Preprocessing</vt:lpstr>
      <vt:lpstr>Checking for NA’s and Levels</vt:lpstr>
      <vt:lpstr>Dealing with NA’s</vt:lpstr>
      <vt:lpstr>Exploratory data Analysis</vt:lpstr>
      <vt:lpstr>Stroke</vt:lpstr>
      <vt:lpstr>Gender</vt:lpstr>
      <vt:lpstr>Hypertension</vt:lpstr>
      <vt:lpstr>Heart Disease</vt:lpstr>
      <vt:lpstr>Ever_married</vt:lpstr>
      <vt:lpstr>Residence Type</vt:lpstr>
      <vt:lpstr>Work Type</vt:lpstr>
      <vt:lpstr>Smoking Status</vt:lpstr>
      <vt:lpstr>Age</vt:lpstr>
      <vt:lpstr>Slide 18</vt:lpstr>
      <vt:lpstr>Slide 19</vt:lpstr>
      <vt:lpstr>Glucose levels binned</vt:lpstr>
      <vt:lpstr>BMI binned</vt:lpstr>
      <vt:lpstr>Conclusion</vt:lpstr>
      <vt:lpstr>Multicollinearity and VIF</vt:lpstr>
      <vt:lpstr>Slide 24</vt:lpstr>
      <vt:lpstr>Modelling - Preprocessing</vt:lpstr>
      <vt:lpstr>Logistic Regression</vt:lpstr>
      <vt:lpstr>Slide 27</vt:lpstr>
      <vt:lpstr>Slide 28</vt:lpstr>
      <vt:lpstr>Slide 29</vt:lpstr>
      <vt:lpstr>Oversampling</vt:lpstr>
      <vt:lpstr>Slide 31</vt:lpstr>
      <vt:lpstr>Slide 32</vt:lpstr>
      <vt:lpstr>Roc curve, and AUC</vt:lpstr>
      <vt:lpstr>Logisitic Regression with binned numerical variables</vt:lpstr>
      <vt:lpstr>Slide 35</vt:lpstr>
      <vt:lpstr>Tree based models</vt:lpstr>
      <vt:lpstr>CART on the oversampled data</vt:lpstr>
      <vt:lpstr>Slide 38</vt:lpstr>
      <vt:lpstr>C5 tree on data not oversampled</vt:lpstr>
      <vt:lpstr>C5 tree on oversampled data</vt:lpstr>
      <vt:lpstr>Slide 41</vt:lpstr>
      <vt:lpstr>RF on data not oversampled</vt:lpstr>
      <vt:lpstr>Random Forest on oversampled data</vt:lpstr>
      <vt:lpstr>Slide 44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Disorder Detection</dc:title>
  <dc:creator>ABC</dc:creator>
  <cp:lastModifiedBy>ABC</cp:lastModifiedBy>
  <cp:revision>104</cp:revision>
  <dcterms:created xsi:type="dcterms:W3CDTF">2021-10-14T04:21:37Z</dcterms:created>
  <dcterms:modified xsi:type="dcterms:W3CDTF">2021-10-28T13:32:57Z</dcterms:modified>
</cp:coreProperties>
</file>