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88" r:id="rId35"/>
    <p:sldId id="290" r:id="rId36"/>
    <p:sldId id="291" r:id="rId37"/>
    <p:sldId id="293" r:id="rId38"/>
    <p:sldId id="294" r:id="rId39"/>
    <p:sldId id="295" r:id="rId40"/>
    <p:sldId id="292"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4030AD-9D13-49F1-9572-83B49F8EF97B}"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97347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4030AD-9D13-49F1-9572-83B49F8EF97B}"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9889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4030AD-9D13-49F1-9572-83B49F8EF97B}"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97730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4030AD-9D13-49F1-9572-83B49F8EF97B}"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7238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030AD-9D13-49F1-9572-83B49F8EF97B}"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09810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4030AD-9D13-49F1-9572-83B49F8EF97B}"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51364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4030AD-9D13-49F1-9572-83B49F8EF97B}"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68045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4030AD-9D13-49F1-9572-83B49F8EF97B}"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8813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030AD-9D13-49F1-9572-83B49F8EF97B}"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49218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030AD-9D13-49F1-9572-83B49F8EF97B}"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79343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030AD-9D13-49F1-9572-83B49F8EF97B}"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425720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030AD-9D13-49F1-9572-83B49F8EF97B}" type="datetimeFigureOut">
              <a:rPr lang="en-IN" smtClean="0"/>
              <a:t>03-12-2020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A8C2A-9011-4E30-854B-E75B3F4C931C}" type="slidenum">
              <a:rPr lang="en-IN" smtClean="0"/>
              <a:t>‹#›</a:t>
            </a:fld>
            <a:endParaRPr lang="en-IN"/>
          </a:p>
        </p:txBody>
      </p:sp>
    </p:spTree>
    <p:extLst>
      <p:ext uri="{BB962C8B-B14F-4D97-AF65-F5344CB8AC3E}">
        <p14:creationId xmlns:p14="http://schemas.microsoft.com/office/powerpoint/2010/main" val="71063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4" Type="http://schemas.openxmlformats.org/officeDocument/2006/relationships/hyperlink" Target="http://www.python.org/do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Programming</a:t>
            </a:r>
            <a:endParaRPr lang="en-IN" dirty="0"/>
          </a:p>
        </p:txBody>
      </p:sp>
      <p:sp>
        <p:nvSpPr>
          <p:cNvPr id="3" name="Subtitle 2"/>
          <p:cNvSpPr>
            <a:spLocks noGrp="1"/>
          </p:cNvSpPr>
          <p:nvPr>
            <p:ph type="subTitle" idx="1"/>
          </p:nvPr>
        </p:nvSpPr>
        <p:spPr/>
        <p:txBody>
          <a:bodyPr/>
          <a:lstStyle/>
          <a:p>
            <a:r>
              <a:rPr lang="en-IN" smtClean="0"/>
              <a:t>PBD 1806</a:t>
            </a:r>
            <a:endParaRPr lang="en-IN" dirty="0"/>
          </a:p>
        </p:txBody>
      </p:sp>
    </p:spTree>
    <p:extLst>
      <p:ext uri="{BB962C8B-B14F-4D97-AF65-F5344CB8AC3E}">
        <p14:creationId xmlns:p14="http://schemas.microsoft.com/office/powerpoint/2010/main" val="13551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Here is the list of all the available command line options </a:t>
            </a:r>
          </a:p>
          <a:p>
            <a:pPr marL="0" indent="0">
              <a:buNone/>
            </a:pPr>
            <a:r>
              <a:rPr lang="en-IN" dirty="0" smtClean="0"/>
              <a:t>  -d      provide debug output</a:t>
            </a:r>
          </a:p>
          <a:p>
            <a:pPr marL="0" indent="0">
              <a:buNone/>
            </a:pPr>
            <a:r>
              <a:rPr lang="en-IN" dirty="0"/>
              <a:t> </a:t>
            </a:r>
            <a:r>
              <a:rPr lang="en-IN" dirty="0" smtClean="0"/>
              <a:t> -O     </a:t>
            </a:r>
            <a:r>
              <a:rPr lang="en-US" dirty="0" smtClean="0"/>
              <a:t>generate optimized </a:t>
            </a:r>
            <a:r>
              <a:rPr lang="en-US" dirty="0" err="1" smtClean="0"/>
              <a:t>bytecode</a:t>
            </a:r>
            <a:r>
              <a:rPr lang="en-US" dirty="0" smtClean="0"/>
              <a:t> (resulting in .</a:t>
            </a:r>
            <a:r>
              <a:rPr lang="en-US" dirty="0" err="1" smtClean="0"/>
              <a:t>pyo</a:t>
            </a:r>
            <a:r>
              <a:rPr lang="en-US" dirty="0" smtClean="0"/>
              <a:t> files)</a:t>
            </a:r>
          </a:p>
          <a:p>
            <a:pPr marL="0" indent="0">
              <a:buNone/>
            </a:pPr>
            <a:r>
              <a:rPr lang="en-US" dirty="0" smtClean="0"/>
              <a:t>  -v      verbose output (detailed trace on import statements)</a:t>
            </a:r>
          </a:p>
          <a:p>
            <a:pPr marL="0" indent="0">
              <a:buNone/>
            </a:pPr>
            <a:r>
              <a:rPr lang="en-US" dirty="0" smtClean="0"/>
              <a:t> file     run Python script from given file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24752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2"/>
            </a:pPr>
            <a:r>
              <a:rPr lang="en-US" b="1" dirty="0" smtClean="0"/>
              <a:t>Script from the Command-line</a:t>
            </a:r>
          </a:p>
          <a:p>
            <a:pPr marL="514350" indent="-514350">
              <a:buNone/>
            </a:pPr>
            <a:r>
              <a:rPr lang="en-US" dirty="0" smtClean="0"/>
              <a:t>	A Python script can be executed at the command line by invoking the interpreter on your application.</a:t>
            </a:r>
          </a:p>
          <a:p>
            <a:pPr marL="514350" indent="-514350">
              <a:buNone/>
            </a:pPr>
            <a:r>
              <a:rPr lang="en-US" dirty="0" smtClean="0"/>
              <a:t>	</a:t>
            </a:r>
            <a:r>
              <a:rPr lang="en-US" b="1" i="1" dirty="0" smtClean="0"/>
              <a:t>C:&gt;python script.py</a:t>
            </a:r>
          </a:p>
          <a:p>
            <a:pPr marL="514350" indent="-514350">
              <a:buNone/>
            </a:pPr>
            <a:r>
              <a:rPr lang="en-US" b="1" dirty="0" smtClean="0"/>
              <a:t>Note</a:t>
            </a:r>
            <a:r>
              <a:rPr lang="en-US" dirty="0" smtClean="0"/>
              <a:t> − Be sure the file permission mode should apply to allows execution</a:t>
            </a:r>
            <a:endParaRPr lang="en-IN" dirty="0"/>
          </a:p>
        </p:txBody>
      </p:sp>
    </p:spTree>
    <p:extLst>
      <p:ext uri="{BB962C8B-B14F-4D97-AF65-F5344CB8AC3E}">
        <p14:creationId xmlns:p14="http://schemas.microsoft.com/office/powerpoint/2010/main" val="326322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3"/>
            </a:pPr>
            <a:r>
              <a:rPr lang="en-US" b="1" dirty="0" smtClean="0"/>
              <a:t>Integrated Development Environment</a:t>
            </a:r>
          </a:p>
          <a:p>
            <a:pPr marL="514350" indent="-514350">
              <a:buNone/>
            </a:pPr>
            <a:r>
              <a:rPr lang="en-US" dirty="0" smtClean="0"/>
              <a:t>	You can run Python from a Graphical User Interface (GUI) environment as well, if you have a GUI application on your system that supports Python.</a:t>
            </a:r>
            <a:endParaRPr lang="en-US" b="1" i="1" dirty="0" smtClean="0"/>
          </a:p>
          <a:p>
            <a:endParaRPr lang="en-IN" dirty="0"/>
          </a:p>
        </p:txBody>
      </p:sp>
    </p:spTree>
    <p:extLst>
      <p:ext uri="{BB962C8B-B14F-4D97-AF65-F5344CB8AC3E}">
        <p14:creationId xmlns:p14="http://schemas.microsoft.com/office/powerpoint/2010/main" val="157169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Building Blocks</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72348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a:t>
            </a:r>
            <a:endParaRPr lang="en-IN" dirty="0"/>
          </a:p>
        </p:txBody>
      </p:sp>
      <p:sp>
        <p:nvSpPr>
          <p:cNvPr id="3" name="Content Placeholder 2"/>
          <p:cNvSpPr>
            <a:spLocks noGrp="1"/>
          </p:cNvSpPr>
          <p:nvPr>
            <p:ph idx="1"/>
          </p:nvPr>
        </p:nvSpPr>
        <p:spPr/>
        <p:txBody>
          <a:bodyPr/>
          <a:lstStyle/>
          <a:p>
            <a:r>
              <a:rPr lang="en-US" dirty="0" smtClean="0"/>
              <a:t>An Identifier </a:t>
            </a:r>
            <a:r>
              <a:rPr lang="en-US" dirty="0"/>
              <a:t>is a name used to identify a variable, function, class or other object. An identifier starts with a letter A to Z or a to z or an underscore (_) followed by zero or more letters, underscores and digits (0 to 9).</a:t>
            </a:r>
          </a:p>
          <a:p>
            <a:r>
              <a:rPr lang="en-US" dirty="0"/>
              <a:t>Python does not allow </a:t>
            </a:r>
            <a:r>
              <a:rPr lang="en-US" dirty="0" smtClean="0"/>
              <a:t>special </a:t>
            </a:r>
            <a:r>
              <a:rPr lang="en-US" dirty="0"/>
              <a:t>characters such as @, $, and % within identifiers. Python is a case sensitive programming language. </a:t>
            </a:r>
            <a:r>
              <a:rPr lang="en-US" b="1" dirty="0" smtClean="0"/>
              <a:t>HELLO and hello both are different.</a:t>
            </a:r>
            <a:endParaRPr lang="en-IN" b="1" dirty="0"/>
          </a:p>
        </p:txBody>
      </p:sp>
    </p:spTree>
    <p:extLst>
      <p:ext uri="{BB962C8B-B14F-4D97-AF65-F5344CB8AC3E}">
        <p14:creationId xmlns:p14="http://schemas.microsoft.com/office/powerpoint/2010/main" val="412834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Rules for naming </a:t>
            </a:r>
            <a:r>
              <a:rPr lang="en-US" dirty="0"/>
              <a:t>conventions </a:t>
            </a:r>
            <a:r>
              <a:rPr lang="en-US" dirty="0" smtClean="0"/>
              <a:t>for identifiers </a:t>
            </a:r>
            <a:r>
              <a:rPr lang="en-US" dirty="0"/>
              <a:t>−</a:t>
            </a:r>
          </a:p>
          <a:p>
            <a:pPr lvl="1"/>
            <a:r>
              <a:rPr lang="en-US" dirty="0"/>
              <a:t>Class names start with an uppercase letter. All other identifiers start with a lowercase letter.</a:t>
            </a:r>
          </a:p>
          <a:p>
            <a:pPr lvl="1"/>
            <a:r>
              <a:rPr lang="en-US" dirty="0"/>
              <a:t>Starting an identifier with a single leading underscore indicates that the identifier is private.</a:t>
            </a:r>
          </a:p>
          <a:p>
            <a:pPr lvl="1"/>
            <a:r>
              <a:rPr lang="en-US" dirty="0"/>
              <a:t>Starting an identifier with two leading underscores indicates a strong private identifier.</a:t>
            </a:r>
          </a:p>
          <a:p>
            <a:pPr lvl="1"/>
            <a:r>
              <a:rPr lang="en-US" dirty="0"/>
              <a:t>If the identifier also ends with two trailing underscores, the identifier is a language-defined special name.</a:t>
            </a:r>
          </a:p>
          <a:p>
            <a:pPr marL="0" indent="0">
              <a:buNone/>
            </a:pPr>
            <a:endParaRPr lang="en-IN" dirty="0"/>
          </a:p>
        </p:txBody>
      </p:sp>
    </p:spTree>
    <p:extLst>
      <p:ext uri="{BB962C8B-B14F-4D97-AF65-F5344CB8AC3E}">
        <p14:creationId xmlns:p14="http://schemas.microsoft.com/office/powerpoint/2010/main" val="387414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Reserved (Key) words.</a:t>
            </a:r>
            <a:endParaRPr lang="en-IN" dirty="0"/>
          </a:p>
        </p:txBody>
      </p:sp>
      <p:sp>
        <p:nvSpPr>
          <p:cNvPr id="3" name="Content Placeholder 2"/>
          <p:cNvSpPr>
            <a:spLocks noGrp="1"/>
          </p:cNvSpPr>
          <p:nvPr>
            <p:ph idx="1"/>
          </p:nvPr>
        </p:nvSpPr>
        <p:spPr/>
        <p:txBody>
          <a:bodyPr/>
          <a:lstStyle/>
          <a:p>
            <a:r>
              <a:rPr lang="en-US" dirty="0" smtClean="0"/>
              <a:t>You </a:t>
            </a:r>
            <a:r>
              <a:rPr lang="en-US" dirty="0"/>
              <a:t>cannot use them as constants or variables or any other identifier names. All the Python keywords contain lowercase letters only</a:t>
            </a:r>
            <a:r>
              <a:rPr lang="en-US" dirty="0" smtClean="0"/>
              <a:t>.</a:t>
            </a:r>
          </a:p>
          <a:p>
            <a:pPr marL="0" indent="0">
              <a:buNone/>
            </a:pPr>
            <a:endParaRPr lang="en-US" dirty="0" smtClean="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16892972"/>
              </p:ext>
            </p:extLst>
          </p:nvPr>
        </p:nvGraphicFramePr>
        <p:xfrm>
          <a:off x="2344207" y="2915480"/>
          <a:ext cx="7503585" cy="3591336"/>
        </p:xfrm>
        <a:graphic>
          <a:graphicData uri="http://schemas.openxmlformats.org/drawingml/2006/table">
            <a:tbl>
              <a:tblPr/>
              <a:tblGrid>
                <a:gridCol w="1500717"/>
                <a:gridCol w="1500717"/>
                <a:gridCol w="1500717"/>
                <a:gridCol w="1500717"/>
                <a:gridCol w="1500717"/>
              </a:tblGrid>
              <a:tr h="513048">
                <a:tc>
                  <a:txBody>
                    <a:bodyPr/>
                    <a:lstStyle/>
                    <a:p>
                      <a:r>
                        <a:rPr lang="en-IN">
                          <a:effectLst/>
                        </a:rPr>
                        <a:t>False</a:t>
                      </a:r>
                    </a:p>
                  </a:txBody>
                  <a:tcPr marL="228600" marR="228600" marT="114300" marB="114300" anchor="ctr">
                    <a:lnL>
                      <a:noFill/>
                    </a:lnL>
                    <a:lnR>
                      <a:noFill/>
                    </a:lnR>
                    <a:lnT>
                      <a:noFill/>
                    </a:lnT>
                    <a:lnB>
                      <a:noFill/>
                    </a:lnB>
                    <a:solidFill>
                      <a:srgbClr val="F8FAFF"/>
                    </a:solidFill>
                  </a:tcPr>
                </a:tc>
                <a:tc>
                  <a:txBody>
                    <a:bodyPr/>
                    <a:lstStyle/>
                    <a:p>
                      <a:r>
                        <a:rPr lang="en-IN">
                          <a:effectLst/>
                        </a:rPr>
                        <a:t>await</a:t>
                      </a:r>
                    </a:p>
                  </a:txBody>
                  <a:tcPr marL="228600" marR="228600" marT="114300" marB="114300" anchor="ctr">
                    <a:lnL>
                      <a:noFill/>
                    </a:lnL>
                    <a:lnR>
                      <a:noFill/>
                    </a:lnR>
                    <a:lnT>
                      <a:noFill/>
                    </a:lnT>
                    <a:lnB>
                      <a:noFill/>
                    </a:lnB>
                    <a:solidFill>
                      <a:srgbClr val="F8FAFF"/>
                    </a:solidFill>
                  </a:tcPr>
                </a:tc>
                <a:tc>
                  <a:txBody>
                    <a:bodyPr/>
                    <a:lstStyle/>
                    <a:p>
                      <a:r>
                        <a:rPr lang="en-IN">
                          <a:effectLst/>
                        </a:rPr>
                        <a:t>else</a:t>
                      </a:r>
                    </a:p>
                  </a:txBody>
                  <a:tcPr marL="228600" marR="228600" marT="114300" marB="114300" anchor="ctr">
                    <a:lnL>
                      <a:noFill/>
                    </a:lnL>
                    <a:lnR>
                      <a:noFill/>
                    </a:lnR>
                    <a:lnT>
                      <a:noFill/>
                    </a:lnT>
                    <a:lnB>
                      <a:noFill/>
                    </a:lnB>
                    <a:solidFill>
                      <a:srgbClr val="F8FAFF"/>
                    </a:solidFill>
                  </a:tcPr>
                </a:tc>
                <a:tc>
                  <a:txBody>
                    <a:bodyPr/>
                    <a:lstStyle/>
                    <a:p>
                      <a:r>
                        <a:rPr lang="en-IN">
                          <a:effectLst/>
                        </a:rPr>
                        <a:t>import</a:t>
                      </a:r>
                    </a:p>
                  </a:txBody>
                  <a:tcPr marL="228600" marR="228600" marT="114300" marB="114300" anchor="ctr">
                    <a:lnL>
                      <a:noFill/>
                    </a:lnL>
                    <a:lnR>
                      <a:noFill/>
                    </a:lnR>
                    <a:lnT>
                      <a:noFill/>
                    </a:lnT>
                    <a:lnB>
                      <a:noFill/>
                    </a:lnB>
                    <a:solidFill>
                      <a:srgbClr val="F8FAFF"/>
                    </a:solidFill>
                  </a:tcPr>
                </a:tc>
                <a:tc>
                  <a:txBody>
                    <a:bodyPr/>
                    <a:lstStyle/>
                    <a:p>
                      <a:r>
                        <a:rPr lang="en-IN">
                          <a:effectLst/>
                        </a:rPr>
                        <a:t>pass</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None</a:t>
                      </a:r>
                    </a:p>
                  </a:txBody>
                  <a:tcPr marL="228600" marR="228600" marT="114300" marB="114300" anchor="ctr">
                    <a:lnL>
                      <a:noFill/>
                    </a:lnL>
                    <a:lnR>
                      <a:noFill/>
                    </a:lnR>
                    <a:lnT>
                      <a:noFill/>
                    </a:lnT>
                    <a:lnB>
                      <a:noFill/>
                    </a:lnB>
                    <a:solidFill>
                      <a:srgbClr val="F8FAFF"/>
                    </a:solidFill>
                  </a:tcPr>
                </a:tc>
                <a:tc>
                  <a:txBody>
                    <a:bodyPr/>
                    <a:lstStyle/>
                    <a:p>
                      <a:r>
                        <a:rPr lang="en-IN">
                          <a:effectLst/>
                        </a:rPr>
                        <a:t>break</a:t>
                      </a:r>
                    </a:p>
                  </a:txBody>
                  <a:tcPr marL="228600" marR="228600" marT="114300" marB="114300" anchor="ctr">
                    <a:lnL>
                      <a:noFill/>
                    </a:lnL>
                    <a:lnR>
                      <a:noFill/>
                    </a:lnR>
                    <a:lnT>
                      <a:noFill/>
                    </a:lnT>
                    <a:lnB>
                      <a:noFill/>
                    </a:lnB>
                    <a:solidFill>
                      <a:srgbClr val="F8FAFF"/>
                    </a:solidFill>
                  </a:tcPr>
                </a:tc>
                <a:tc>
                  <a:txBody>
                    <a:bodyPr/>
                    <a:lstStyle/>
                    <a:p>
                      <a:r>
                        <a:rPr lang="en-IN">
                          <a:effectLst/>
                        </a:rPr>
                        <a:t>except</a:t>
                      </a:r>
                    </a:p>
                  </a:txBody>
                  <a:tcPr marL="228600" marR="228600" marT="114300" marB="114300" anchor="ctr">
                    <a:lnL>
                      <a:noFill/>
                    </a:lnL>
                    <a:lnR>
                      <a:noFill/>
                    </a:lnR>
                    <a:lnT>
                      <a:noFill/>
                    </a:lnT>
                    <a:lnB>
                      <a:noFill/>
                    </a:lnB>
                    <a:solidFill>
                      <a:srgbClr val="F8FAFF"/>
                    </a:solidFill>
                  </a:tcPr>
                </a:tc>
                <a:tc>
                  <a:txBody>
                    <a:bodyPr/>
                    <a:lstStyle/>
                    <a:p>
                      <a:r>
                        <a:rPr lang="en-IN">
                          <a:effectLst/>
                        </a:rPr>
                        <a:t>in</a:t>
                      </a:r>
                    </a:p>
                  </a:txBody>
                  <a:tcPr marL="228600" marR="228600" marT="114300" marB="114300" anchor="ctr">
                    <a:lnL>
                      <a:noFill/>
                    </a:lnL>
                    <a:lnR>
                      <a:noFill/>
                    </a:lnR>
                    <a:lnT>
                      <a:noFill/>
                    </a:lnT>
                    <a:lnB>
                      <a:noFill/>
                    </a:lnB>
                    <a:solidFill>
                      <a:srgbClr val="F8FAFF"/>
                    </a:solidFill>
                  </a:tcPr>
                </a:tc>
                <a:tc>
                  <a:txBody>
                    <a:bodyPr/>
                    <a:lstStyle/>
                    <a:p>
                      <a:r>
                        <a:rPr lang="en-IN">
                          <a:effectLst/>
                        </a:rPr>
                        <a:t>raise</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True</a:t>
                      </a:r>
                    </a:p>
                  </a:txBody>
                  <a:tcPr marL="228600" marR="228600" marT="114300" marB="114300" anchor="ctr">
                    <a:lnL>
                      <a:noFill/>
                    </a:lnL>
                    <a:lnR>
                      <a:noFill/>
                    </a:lnR>
                    <a:lnT>
                      <a:noFill/>
                    </a:lnT>
                    <a:lnB>
                      <a:noFill/>
                    </a:lnB>
                    <a:solidFill>
                      <a:srgbClr val="F8FAFF"/>
                    </a:solidFill>
                  </a:tcPr>
                </a:tc>
                <a:tc>
                  <a:txBody>
                    <a:bodyPr/>
                    <a:lstStyle/>
                    <a:p>
                      <a:r>
                        <a:rPr lang="en-IN">
                          <a:effectLst/>
                        </a:rPr>
                        <a:t>class</a:t>
                      </a:r>
                    </a:p>
                  </a:txBody>
                  <a:tcPr marL="228600" marR="228600" marT="114300" marB="114300" anchor="ctr">
                    <a:lnL>
                      <a:noFill/>
                    </a:lnL>
                    <a:lnR>
                      <a:noFill/>
                    </a:lnR>
                    <a:lnT>
                      <a:noFill/>
                    </a:lnT>
                    <a:lnB>
                      <a:noFill/>
                    </a:lnB>
                    <a:solidFill>
                      <a:srgbClr val="F8FAFF"/>
                    </a:solidFill>
                  </a:tcPr>
                </a:tc>
                <a:tc>
                  <a:txBody>
                    <a:bodyPr/>
                    <a:lstStyle/>
                    <a:p>
                      <a:r>
                        <a:rPr lang="en-IN">
                          <a:effectLst/>
                        </a:rPr>
                        <a:t>finally</a:t>
                      </a:r>
                    </a:p>
                  </a:txBody>
                  <a:tcPr marL="228600" marR="228600" marT="114300" marB="114300" anchor="ctr">
                    <a:lnL>
                      <a:noFill/>
                    </a:lnL>
                    <a:lnR>
                      <a:noFill/>
                    </a:lnR>
                    <a:lnT>
                      <a:noFill/>
                    </a:lnT>
                    <a:lnB>
                      <a:noFill/>
                    </a:lnB>
                    <a:solidFill>
                      <a:srgbClr val="F8FAFF"/>
                    </a:solidFill>
                  </a:tcPr>
                </a:tc>
                <a:tc>
                  <a:txBody>
                    <a:bodyPr/>
                    <a:lstStyle/>
                    <a:p>
                      <a:r>
                        <a:rPr lang="en-IN">
                          <a:effectLst/>
                        </a:rPr>
                        <a:t>is</a:t>
                      </a:r>
                    </a:p>
                  </a:txBody>
                  <a:tcPr marL="228600" marR="228600" marT="114300" marB="114300" anchor="ctr">
                    <a:lnL>
                      <a:noFill/>
                    </a:lnL>
                    <a:lnR>
                      <a:noFill/>
                    </a:lnR>
                    <a:lnT>
                      <a:noFill/>
                    </a:lnT>
                    <a:lnB>
                      <a:noFill/>
                    </a:lnB>
                    <a:solidFill>
                      <a:srgbClr val="F8FAFF"/>
                    </a:solidFill>
                  </a:tcPr>
                </a:tc>
                <a:tc>
                  <a:txBody>
                    <a:bodyPr/>
                    <a:lstStyle/>
                    <a:p>
                      <a:r>
                        <a:rPr lang="en-IN">
                          <a:effectLst/>
                        </a:rPr>
                        <a:t>return</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and</a:t>
                      </a:r>
                    </a:p>
                  </a:txBody>
                  <a:tcPr marL="228600" marR="228600" marT="114300" marB="114300" anchor="ctr">
                    <a:lnL>
                      <a:noFill/>
                    </a:lnL>
                    <a:lnR>
                      <a:noFill/>
                    </a:lnR>
                    <a:lnT>
                      <a:noFill/>
                    </a:lnT>
                    <a:lnB>
                      <a:noFill/>
                    </a:lnB>
                    <a:solidFill>
                      <a:srgbClr val="F8FAFF"/>
                    </a:solidFill>
                  </a:tcPr>
                </a:tc>
                <a:tc>
                  <a:txBody>
                    <a:bodyPr/>
                    <a:lstStyle/>
                    <a:p>
                      <a:r>
                        <a:rPr lang="en-IN">
                          <a:effectLst/>
                        </a:rPr>
                        <a:t>continue</a:t>
                      </a:r>
                    </a:p>
                  </a:txBody>
                  <a:tcPr marL="228600" marR="228600" marT="114300" marB="114300" anchor="ctr">
                    <a:lnL>
                      <a:noFill/>
                    </a:lnL>
                    <a:lnR>
                      <a:noFill/>
                    </a:lnR>
                    <a:lnT>
                      <a:noFill/>
                    </a:lnT>
                    <a:lnB>
                      <a:noFill/>
                    </a:lnB>
                    <a:solidFill>
                      <a:srgbClr val="F8FAFF"/>
                    </a:solidFill>
                  </a:tcPr>
                </a:tc>
                <a:tc>
                  <a:txBody>
                    <a:bodyPr/>
                    <a:lstStyle/>
                    <a:p>
                      <a:r>
                        <a:rPr lang="en-IN" dirty="0">
                          <a:effectLst/>
                        </a:rPr>
                        <a:t>for</a:t>
                      </a:r>
                    </a:p>
                  </a:txBody>
                  <a:tcPr marL="228600" marR="228600" marT="114300" marB="114300" anchor="ctr">
                    <a:lnL>
                      <a:noFill/>
                    </a:lnL>
                    <a:lnR>
                      <a:noFill/>
                    </a:lnR>
                    <a:lnT>
                      <a:noFill/>
                    </a:lnT>
                    <a:lnB>
                      <a:noFill/>
                    </a:lnB>
                    <a:solidFill>
                      <a:srgbClr val="F8FAFF"/>
                    </a:solidFill>
                  </a:tcPr>
                </a:tc>
                <a:tc>
                  <a:txBody>
                    <a:bodyPr/>
                    <a:lstStyle/>
                    <a:p>
                      <a:r>
                        <a:rPr lang="en-IN" dirty="0">
                          <a:effectLst/>
                        </a:rPr>
                        <a:t>lambda</a:t>
                      </a:r>
                    </a:p>
                  </a:txBody>
                  <a:tcPr marL="228600" marR="228600" marT="114300" marB="114300" anchor="ctr">
                    <a:lnL>
                      <a:noFill/>
                    </a:lnL>
                    <a:lnR>
                      <a:noFill/>
                    </a:lnR>
                    <a:lnT>
                      <a:noFill/>
                    </a:lnT>
                    <a:lnB>
                      <a:noFill/>
                    </a:lnB>
                    <a:solidFill>
                      <a:srgbClr val="F8FAFF"/>
                    </a:solidFill>
                  </a:tcPr>
                </a:tc>
                <a:tc>
                  <a:txBody>
                    <a:bodyPr/>
                    <a:lstStyle/>
                    <a:p>
                      <a:r>
                        <a:rPr lang="en-IN">
                          <a:effectLst/>
                        </a:rPr>
                        <a:t>try</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a:t>
                      </a:r>
                    </a:p>
                  </a:txBody>
                  <a:tcPr marL="228600" marR="228600" marT="114300" marB="114300" anchor="ctr">
                    <a:lnL>
                      <a:noFill/>
                    </a:lnL>
                    <a:lnR>
                      <a:noFill/>
                    </a:lnR>
                    <a:lnT>
                      <a:noFill/>
                    </a:lnT>
                    <a:lnB>
                      <a:noFill/>
                    </a:lnB>
                    <a:solidFill>
                      <a:srgbClr val="F8FAFF"/>
                    </a:solidFill>
                  </a:tcPr>
                </a:tc>
                <a:tc>
                  <a:txBody>
                    <a:bodyPr/>
                    <a:lstStyle/>
                    <a:p>
                      <a:r>
                        <a:rPr lang="en-IN">
                          <a:effectLst/>
                        </a:rPr>
                        <a:t>def</a:t>
                      </a:r>
                    </a:p>
                  </a:txBody>
                  <a:tcPr marL="228600" marR="228600" marT="114300" marB="114300" anchor="ctr">
                    <a:lnL>
                      <a:noFill/>
                    </a:lnL>
                    <a:lnR>
                      <a:noFill/>
                    </a:lnR>
                    <a:lnT>
                      <a:noFill/>
                    </a:lnT>
                    <a:lnB>
                      <a:noFill/>
                    </a:lnB>
                    <a:solidFill>
                      <a:srgbClr val="F8FAFF"/>
                    </a:solidFill>
                  </a:tcPr>
                </a:tc>
                <a:tc>
                  <a:txBody>
                    <a:bodyPr/>
                    <a:lstStyle/>
                    <a:p>
                      <a:r>
                        <a:rPr lang="en-IN" dirty="0">
                          <a:effectLst/>
                        </a:rPr>
                        <a:t>from</a:t>
                      </a:r>
                    </a:p>
                  </a:txBody>
                  <a:tcPr marL="228600" marR="228600" marT="114300" marB="114300" anchor="ctr">
                    <a:lnL>
                      <a:noFill/>
                    </a:lnL>
                    <a:lnR>
                      <a:noFill/>
                    </a:lnR>
                    <a:lnT>
                      <a:noFill/>
                    </a:lnT>
                    <a:lnB>
                      <a:noFill/>
                    </a:lnB>
                    <a:solidFill>
                      <a:srgbClr val="F8FAFF"/>
                    </a:solidFill>
                  </a:tcPr>
                </a:tc>
                <a:tc>
                  <a:txBody>
                    <a:bodyPr/>
                    <a:lstStyle/>
                    <a:p>
                      <a:r>
                        <a:rPr lang="en-IN">
                          <a:effectLst/>
                        </a:rPr>
                        <a:t>nonlocal</a:t>
                      </a:r>
                    </a:p>
                  </a:txBody>
                  <a:tcPr marL="228600" marR="228600" marT="114300" marB="114300" anchor="ctr">
                    <a:lnL>
                      <a:noFill/>
                    </a:lnL>
                    <a:lnR>
                      <a:noFill/>
                    </a:lnR>
                    <a:lnT>
                      <a:noFill/>
                    </a:lnT>
                    <a:lnB>
                      <a:noFill/>
                    </a:lnB>
                    <a:solidFill>
                      <a:srgbClr val="F8FAFF"/>
                    </a:solidFill>
                  </a:tcPr>
                </a:tc>
                <a:tc>
                  <a:txBody>
                    <a:bodyPr/>
                    <a:lstStyle/>
                    <a:p>
                      <a:r>
                        <a:rPr lang="en-IN">
                          <a:effectLst/>
                        </a:rPr>
                        <a:t>while</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assert</a:t>
                      </a:r>
                    </a:p>
                  </a:txBody>
                  <a:tcPr marL="228600" marR="228600" marT="114300" marB="114300" anchor="ctr">
                    <a:lnL>
                      <a:noFill/>
                    </a:lnL>
                    <a:lnR>
                      <a:noFill/>
                    </a:lnR>
                    <a:lnT>
                      <a:noFill/>
                    </a:lnT>
                    <a:lnB>
                      <a:noFill/>
                    </a:lnB>
                    <a:solidFill>
                      <a:srgbClr val="F8FAFF"/>
                    </a:solidFill>
                  </a:tcPr>
                </a:tc>
                <a:tc>
                  <a:txBody>
                    <a:bodyPr/>
                    <a:lstStyle/>
                    <a:p>
                      <a:r>
                        <a:rPr lang="en-IN">
                          <a:effectLst/>
                        </a:rPr>
                        <a:t>del</a:t>
                      </a:r>
                    </a:p>
                  </a:txBody>
                  <a:tcPr marL="228600" marR="228600" marT="114300" marB="114300" anchor="ctr">
                    <a:lnL>
                      <a:noFill/>
                    </a:lnL>
                    <a:lnR>
                      <a:noFill/>
                    </a:lnR>
                    <a:lnT>
                      <a:noFill/>
                    </a:lnT>
                    <a:lnB>
                      <a:noFill/>
                    </a:lnB>
                    <a:solidFill>
                      <a:srgbClr val="F8FAFF"/>
                    </a:solidFill>
                  </a:tcPr>
                </a:tc>
                <a:tc>
                  <a:txBody>
                    <a:bodyPr/>
                    <a:lstStyle/>
                    <a:p>
                      <a:r>
                        <a:rPr lang="en-IN" dirty="0">
                          <a:effectLst/>
                        </a:rPr>
                        <a:t>global</a:t>
                      </a:r>
                    </a:p>
                  </a:txBody>
                  <a:tcPr marL="228600" marR="228600" marT="114300" marB="114300" anchor="ctr">
                    <a:lnL>
                      <a:noFill/>
                    </a:lnL>
                    <a:lnR>
                      <a:noFill/>
                    </a:lnR>
                    <a:lnT>
                      <a:noFill/>
                    </a:lnT>
                    <a:lnB>
                      <a:noFill/>
                    </a:lnB>
                    <a:solidFill>
                      <a:srgbClr val="F8FAFF"/>
                    </a:solidFill>
                  </a:tcPr>
                </a:tc>
                <a:tc>
                  <a:txBody>
                    <a:bodyPr/>
                    <a:lstStyle/>
                    <a:p>
                      <a:r>
                        <a:rPr lang="en-IN">
                          <a:effectLst/>
                        </a:rPr>
                        <a:t>not</a:t>
                      </a:r>
                    </a:p>
                  </a:txBody>
                  <a:tcPr marL="228600" marR="228600" marT="114300" marB="114300" anchor="ctr">
                    <a:lnL>
                      <a:noFill/>
                    </a:lnL>
                    <a:lnR>
                      <a:noFill/>
                    </a:lnR>
                    <a:lnT>
                      <a:noFill/>
                    </a:lnT>
                    <a:lnB>
                      <a:noFill/>
                    </a:lnB>
                    <a:solidFill>
                      <a:srgbClr val="F8FAFF"/>
                    </a:solidFill>
                  </a:tcPr>
                </a:tc>
                <a:tc>
                  <a:txBody>
                    <a:bodyPr/>
                    <a:lstStyle/>
                    <a:p>
                      <a:r>
                        <a:rPr lang="en-IN">
                          <a:effectLst/>
                        </a:rPr>
                        <a:t>with</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async</a:t>
                      </a:r>
                    </a:p>
                  </a:txBody>
                  <a:tcPr marL="228600" marR="228600" marT="114300" marB="114300" anchor="ctr">
                    <a:lnL>
                      <a:noFill/>
                    </a:lnL>
                    <a:lnR>
                      <a:noFill/>
                    </a:lnR>
                    <a:lnT>
                      <a:noFill/>
                    </a:lnT>
                    <a:lnB>
                      <a:noFill/>
                    </a:lnB>
                    <a:solidFill>
                      <a:srgbClr val="F8FAFF"/>
                    </a:solidFill>
                  </a:tcPr>
                </a:tc>
                <a:tc>
                  <a:txBody>
                    <a:bodyPr/>
                    <a:lstStyle/>
                    <a:p>
                      <a:r>
                        <a:rPr lang="en-IN">
                          <a:effectLst/>
                        </a:rPr>
                        <a:t>elif</a:t>
                      </a:r>
                    </a:p>
                  </a:txBody>
                  <a:tcPr marL="228600" marR="228600" marT="114300" marB="114300" anchor="ctr">
                    <a:lnL>
                      <a:noFill/>
                    </a:lnL>
                    <a:lnR>
                      <a:noFill/>
                    </a:lnR>
                    <a:lnT>
                      <a:noFill/>
                    </a:lnT>
                    <a:lnB>
                      <a:noFill/>
                    </a:lnB>
                    <a:solidFill>
                      <a:srgbClr val="F8FAFF"/>
                    </a:solidFill>
                  </a:tcPr>
                </a:tc>
                <a:tc>
                  <a:txBody>
                    <a:bodyPr/>
                    <a:lstStyle/>
                    <a:p>
                      <a:r>
                        <a:rPr lang="en-IN" dirty="0">
                          <a:effectLst/>
                        </a:rPr>
                        <a:t>if</a:t>
                      </a:r>
                    </a:p>
                  </a:txBody>
                  <a:tcPr marL="228600" marR="228600" marT="114300" marB="114300" anchor="ctr">
                    <a:lnL>
                      <a:noFill/>
                    </a:lnL>
                    <a:lnR>
                      <a:noFill/>
                    </a:lnR>
                    <a:lnT>
                      <a:noFill/>
                    </a:lnT>
                    <a:lnB>
                      <a:noFill/>
                    </a:lnB>
                    <a:solidFill>
                      <a:srgbClr val="F8FAFF"/>
                    </a:solidFill>
                  </a:tcPr>
                </a:tc>
                <a:tc>
                  <a:txBody>
                    <a:bodyPr/>
                    <a:lstStyle/>
                    <a:p>
                      <a:r>
                        <a:rPr lang="en-IN">
                          <a:effectLst/>
                        </a:rPr>
                        <a:t>or</a:t>
                      </a:r>
                    </a:p>
                  </a:txBody>
                  <a:tcPr marL="228600" marR="228600" marT="114300" marB="114300" anchor="ctr">
                    <a:lnL>
                      <a:noFill/>
                    </a:lnL>
                    <a:lnR>
                      <a:noFill/>
                    </a:lnR>
                    <a:lnT>
                      <a:noFill/>
                    </a:lnT>
                    <a:lnB>
                      <a:noFill/>
                    </a:lnB>
                    <a:solidFill>
                      <a:srgbClr val="F8FAFF"/>
                    </a:solidFill>
                  </a:tcPr>
                </a:tc>
                <a:tc>
                  <a:txBody>
                    <a:bodyPr/>
                    <a:lstStyle/>
                    <a:p>
                      <a:r>
                        <a:rPr lang="en-IN" dirty="0">
                          <a:effectLst/>
                        </a:rPr>
                        <a:t>yield</a:t>
                      </a:r>
                    </a:p>
                  </a:txBody>
                  <a:tcPr marL="228600" marR="228600" marT="114300" marB="114300"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391861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Indentation</a:t>
            </a:r>
            <a:endParaRPr lang="en-IN" dirty="0"/>
          </a:p>
        </p:txBody>
      </p:sp>
      <p:sp>
        <p:nvSpPr>
          <p:cNvPr id="3" name="Content Placeholder 2"/>
          <p:cNvSpPr>
            <a:spLocks noGrp="1"/>
          </p:cNvSpPr>
          <p:nvPr>
            <p:ph idx="1"/>
          </p:nvPr>
        </p:nvSpPr>
        <p:spPr/>
        <p:txBody>
          <a:bodyPr/>
          <a:lstStyle/>
          <a:p>
            <a:r>
              <a:rPr lang="en-US" dirty="0"/>
              <a:t>Python does not use braces({}) to indicate blocks of code for class and function definitions or flow control. Blocks of code are denoted by line </a:t>
            </a:r>
            <a:r>
              <a:rPr lang="en-US" dirty="0" smtClean="0"/>
              <a:t>indentation</a:t>
            </a:r>
            <a:r>
              <a:rPr lang="en-US" dirty="0"/>
              <a:t>.</a:t>
            </a:r>
          </a:p>
          <a:p>
            <a:r>
              <a:rPr lang="en-US" dirty="0"/>
              <a:t>The number of spaces in the indentation is variable, but all statements within the block must be indented the same amount.</a:t>
            </a:r>
          </a:p>
          <a:p>
            <a:r>
              <a:rPr lang="en-US" dirty="0"/>
              <a:t>For example</a:t>
            </a:r>
          </a:p>
          <a:p>
            <a:pPr lvl="1">
              <a:buNone/>
            </a:pPr>
            <a:r>
              <a:rPr lang="en-US" dirty="0"/>
              <a:t>if True:</a:t>
            </a:r>
          </a:p>
          <a:p>
            <a:pPr lvl="1">
              <a:buNone/>
            </a:pPr>
            <a:r>
              <a:rPr lang="en-US" dirty="0"/>
              <a:t>	 print ("True") </a:t>
            </a:r>
          </a:p>
          <a:p>
            <a:pPr lvl="1">
              <a:buNone/>
            </a:pPr>
            <a:r>
              <a:rPr lang="en-US" dirty="0"/>
              <a:t>else: </a:t>
            </a:r>
          </a:p>
          <a:p>
            <a:pPr lvl="1">
              <a:buNone/>
            </a:pPr>
            <a:r>
              <a:rPr lang="en-US" dirty="0"/>
              <a:t>	print ("False")</a:t>
            </a:r>
          </a:p>
          <a:p>
            <a:pPr marL="0" indent="0">
              <a:buNone/>
            </a:pPr>
            <a:endParaRPr lang="en-IN" dirty="0"/>
          </a:p>
        </p:txBody>
      </p:sp>
    </p:spTree>
    <p:extLst>
      <p:ext uri="{BB962C8B-B14F-4D97-AF65-F5344CB8AC3E}">
        <p14:creationId xmlns:p14="http://schemas.microsoft.com/office/powerpoint/2010/main" val="57835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Multiline statements</a:t>
            </a:r>
            <a:endParaRPr lang="en-IN" dirty="0"/>
          </a:p>
        </p:txBody>
      </p:sp>
      <p:sp>
        <p:nvSpPr>
          <p:cNvPr id="3" name="Content Placeholder 2"/>
          <p:cNvSpPr>
            <a:spLocks noGrp="1"/>
          </p:cNvSpPr>
          <p:nvPr>
            <p:ph idx="1"/>
          </p:nvPr>
        </p:nvSpPr>
        <p:spPr/>
        <p:txBody>
          <a:bodyPr/>
          <a:lstStyle/>
          <a:p>
            <a:r>
              <a:rPr lang="en-US" dirty="0" smtClean="0"/>
              <a:t>Single statement </a:t>
            </a:r>
            <a:r>
              <a:rPr lang="en-US" dirty="0"/>
              <a:t>in Python typically </a:t>
            </a:r>
            <a:r>
              <a:rPr lang="en-US" dirty="0" smtClean="0"/>
              <a:t>ends </a:t>
            </a:r>
            <a:r>
              <a:rPr lang="en-US" dirty="0"/>
              <a:t>with a new </a:t>
            </a:r>
            <a:r>
              <a:rPr lang="en-US" dirty="0" smtClean="0"/>
              <a:t>line. The </a:t>
            </a:r>
            <a:r>
              <a:rPr lang="en-US" dirty="0"/>
              <a:t>line continuation character (\) </a:t>
            </a:r>
            <a:r>
              <a:rPr lang="en-US" dirty="0" smtClean="0"/>
              <a:t>is used to </a:t>
            </a:r>
            <a:r>
              <a:rPr lang="en-US" dirty="0"/>
              <a:t>denote that the line </a:t>
            </a:r>
            <a:r>
              <a:rPr lang="en-US" dirty="0" smtClean="0"/>
              <a:t>is continuing. </a:t>
            </a:r>
            <a:endParaRPr lang="en-US" dirty="0"/>
          </a:p>
          <a:p>
            <a:r>
              <a:rPr lang="en-US" dirty="0"/>
              <a:t>For example </a:t>
            </a:r>
          </a:p>
          <a:p>
            <a:pPr>
              <a:buNone/>
            </a:pPr>
            <a:r>
              <a:rPr lang="en-US" dirty="0"/>
              <a:t>	total = </a:t>
            </a:r>
            <a:r>
              <a:rPr lang="en-US" dirty="0" err="1"/>
              <a:t>item_one</a:t>
            </a:r>
            <a:r>
              <a:rPr lang="en-US" dirty="0"/>
              <a:t> + \ </a:t>
            </a:r>
          </a:p>
          <a:p>
            <a:pPr>
              <a:buNone/>
            </a:pPr>
            <a:r>
              <a:rPr lang="en-US" dirty="0"/>
              <a:t>		    </a:t>
            </a:r>
            <a:r>
              <a:rPr lang="en-US" dirty="0" err="1"/>
              <a:t>item_two</a:t>
            </a:r>
            <a:r>
              <a:rPr lang="en-US" dirty="0"/>
              <a:t> + \ </a:t>
            </a:r>
          </a:p>
          <a:p>
            <a:pPr>
              <a:buNone/>
            </a:pPr>
            <a:r>
              <a:rPr lang="en-US" dirty="0"/>
              <a:t>                </a:t>
            </a:r>
            <a:r>
              <a:rPr lang="en-US" dirty="0" err="1"/>
              <a:t>item_three</a:t>
            </a:r>
            <a:endParaRPr lang="en-US" dirty="0"/>
          </a:p>
          <a:p>
            <a:endParaRPr lang="en-IN" dirty="0"/>
          </a:p>
        </p:txBody>
      </p:sp>
    </p:spTree>
    <p:extLst>
      <p:ext uri="{BB962C8B-B14F-4D97-AF65-F5344CB8AC3E}">
        <p14:creationId xmlns:p14="http://schemas.microsoft.com/office/powerpoint/2010/main" val="336314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Quotation </a:t>
            </a:r>
            <a:endParaRPr lang="en-IN" dirty="0"/>
          </a:p>
        </p:txBody>
      </p:sp>
      <p:sp>
        <p:nvSpPr>
          <p:cNvPr id="3" name="Content Placeholder 2"/>
          <p:cNvSpPr>
            <a:spLocks noGrp="1"/>
          </p:cNvSpPr>
          <p:nvPr>
            <p:ph idx="1"/>
          </p:nvPr>
        </p:nvSpPr>
        <p:spPr/>
        <p:txBody>
          <a:bodyPr/>
          <a:lstStyle/>
          <a:p>
            <a:r>
              <a:rPr lang="en-US" dirty="0"/>
              <a:t>Python accepts single ('), double (") and triple (''' or """) quotes to denote string </a:t>
            </a:r>
            <a:r>
              <a:rPr lang="en-US" dirty="0" smtClean="0"/>
              <a:t>literal.</a:t>
            </a:r>
            <a:endParaRPr lang="en-US" dirty="0"/>
          </a:p>
          <a:p>
            <a:r>
              <a:rPr lang="en-US" dirty="0"/>
              <a:t>The triple quotes are </a:t>
            </a:r>
            <a:r>
              <a:rPr lang="en-US" dirty="0" smtClean="0"/>
              <a:t>used to represent </a:t>
            </a:r>
            <a:r>
              <a:rPr lang="en-US" dirty="0"/>
              <a:t>the string across multiple lines.</a:t>
            </a:r>
          </a:p>
          <a:p>
            <a:r>
              <a:rPr lang="en-US" dirty="0"/>
              <a:t>For example, all the following are legal −</a:t>
            </a:r>
          </a:p>
          <a:p>
            <a:pPr>
              <a:buNone/>
            </a:pPr>
            <a:r>
              <a:rPr lang="en-US" dirty="0"/>
              <a:t>	word = 'word' </a:t>
            </a:r>
          </a:p>
          <a:p>
            <a:pPr>
              <a:buNone/>
            </a:pPr>
            <a:r>
              <a:rPr lang="en-US" dirty="0"/>
              <a:t>	sentence = "This is a sentence." </a:t>
            </a:r>
          </a:p>
          <a:p>
            <a:pPr>
              <a:buNone/>
            </a:pPr>
            <a:r>
              <a:rPr lang="en-US" dirty="0"/>
              <a:t>	paragraph = """This is a paragraph. It is made up of multiple lines and sentences."""</a:t>
            </a:r>
          </a:p>
          <a:p>
            <a:endParaRPr lang="en-IN" dirty="0"/>
          </a:p>
        </p:txBody>
      </p:sp>
    </p:spTree>
    <p:extLst>
      <p:ext uri="{BB962C8B-B14F-4D97-AF65-F5344CB8AC3E}">
        <p14:creationId xmlns:p14="http://schemas.microsoft.com/office/powerpoint/2010/main" val="22905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a:t>
            </a:r>
            <a:endParaRPr lang="en-IN" dirty="0"/>
          </a:p>
        </p:txBody>
      </p:sp>
      <p:sp>
        <p:nvSpPr>
          <p:cNvPr id="3" name="Content Placeholder 2"/>
          <p:cNvSpPr>
            <a:spLocks noGrp="1"/>
          </p:cNvSpPr>
          <p:nvPr>
            <p:ph idx="1"/>
          </p:nvPr>
        </p:nvSpPr>
        <p:spPr/>
        <p:txBody>
          <a:bodyPr/>
          <a:lstStyle/>
          <a:p>
            <a:r>
              <a:rPr lang="en-US" dirty="0" smtClean="0"/>
              <a:t>Python is a </a:t>
            </a:r>
            <a:r>
              <a:rPr lang="en-US" b="1" dirty="0" smtClean="0"/>
              <a:t>general-purpose interpreted, interactive, object-oriented, and high-level programming language</a:t>
            </a:r>
            <a:r>
              <a:rPr lang="en-US" dirty="0" smtClean="0"/>
              <a:t>. It was created by Guido van </a:t>
            </a:r>
            <a:r>
              <a:rPr lang="en-US" dirty="0" err="1" smtClean="0"/>
              <a:t>Rossum</a:t>
            </a:r>
            <a:r>
              <a:rPr lang="en-US" dirty="0" smtClean="0"/>
              <a:t> during 1985- 1990</a:t>
            </a:r>
          </a:p>
          <a:p>
            <a:r>
              <a:rPr lang="en-US" dirty="0" smtClean="0"/>
              <a:t>Its not after Python snake. But after from TV comedy show ‘Monty Python’s Flying Circus’</a:t>
            </a:r>
          </a:p>
          <a:p>
            <a:endParaRPr lang="en-US" dirty="0" smtClean="0"/>
          </a:p>
          <a:p>
            <a:pPr marL="0" indent="0">
              <a:buNone/>
            </a:pPr>
            <a:endParaRPr lang="en-IN" dirty="0"/>
          </a:p>
        </p:txBody>
      </p:sp>
    </p:spTree>
    <p:extLst>
      <p:ext uri="{BB962C8B-B14F-4D97-AF65-F5344CB8AC3E}">
        <p14:creationId xmlns:p14="http://schemas.microsoft.com/office/powerpoint/2010/main" val="81683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r>
              <a:rPr lang="en-IN" dirty="0" smtClean="0"/>
              <a:t>Comments</a:t>
            </a:r>
            <a:endParaRPr lang="en-IN" dirty="0"/>
          </a:p>
        </p:txBody>
      </p:sp>
      <p:sp>
        <p:nvSpPr>
          <p:cNvPr id="3" name="Content Placeholder 2"/>
          <p:cNvSpPr>
            <a:spLocks noGrp="1"/>
          </p:cNvSpPr>
          <p:nvPr>
            <p:ph idx="1"/>
          </p:nvPr>
        </p:nvSpPr>
        <p:spPr>
          <a:xfrm>
            <a:off x="838200" y="1339402"/>
            <a:ext cx="10515600" cy="5357612"/>
          </a:xfrm>
        </p:spPr>
        <p:txBody>
          <a:bodyPr>
            <a:normAutofit lnSpcReduction="10000"/>
          </a:bodyPr>
          <a:lstStyle/>
          <a:p>
            <a:r>
              <a:rPr lang="en-US" dirty="0"/>
              <a:t>hash sign </a:t>
            </a:r>
            <a:r>
              <a:rPr lang="en-US" dirty="0" smtClean="0"/>
              <a:t>(#) is used at the </a:t>
            </a:r>
            <a:r>
              <a:rPr lang="en-US" dirty="0"/>
              <a:t>beginning </a:t>
            </a:r>
            <a:r>
              <a:rPr lang="en-US" dirty="0" smtClean="0"/>
              <a:t>of a sentence.  </a:t>
            </a:r>
            <a:r>
              <a:rPr lang="en-US" dirty="0"/>
              <a:t>Python interpreter ignores them</a:t>
            </a:r>
            <a:r>
              <a:rPr lang="en-US" dirty="0" smtClean="0"/>
              <a:t>.</a:t>
            </a:r>
          </a:p>
          <a:p>
            <a:r>
              <a:rPr lang="en-US" dirty="0"/>
              <a:t>A line containing only whitespace, possibly with a comment, is known as a blank line and Python totally ignores it.</a:t>
            </a:r>
          </a:p>
          <a:p>
            <a:r>
              <a:rPr lang="en-US" dirty="0" smtClean="0"/>
              <a:t>Python </a:t>
            </a:r>
            <a:r>
              <a:rPr lang="en-US" dirty="0"/>
              <a:t>does not have multiple-line commenting feature. You have to comment each line individually as follows</a:t>
            </a:r>
          </a:p>
          <a:p>
            <a:r>
              <a:rPr lang="en-US" dirty="0" smtClean="0"/>
              <a:t>Example</a:t>
            </a:r>
          </a:p>
          <a:p>
            <a:pPr marL="0" indent="0">
              <a:buNone/>
            </a:pPr>
            <a:r>
              <a:rPr lang="en-US" dirty="0" smtClean="0"/>
              <a:t>   #!/</a:t>
            </a:r>
            <a:r>
              <a:rPr lang="en-US" dirty="0" err="1"/>
              <a:t>usr</a:t>
            </a:r>
            <a:r>
              <a:rPr lang="en-US" dirty="0"/>
              <a:t>/bin/python3 </a:t>
            </a:r>
          </a:p>
          <a:p>
            <a:pPr>
              <a:buNone/>
            </a:pPr>
            <a:r>
              <a:rPr lang="en-US" dirty="0"/>
              <a:t>	# First comment </a:t>
            </a:r>
          </a:p>
          <a:p>
            <a:pPr>
              <a:buNone/>
            </a:pPr>
            <a:r>
              <a:rPr lang="en-US" dirty="0"/>
              <a:t>	print ("Hello, Python!") # second comment </a:t>
            </a:r>
          </a:p>
          <a:p>
            <a:r>
              <a:rPr lang="en-US" dirty="0"/>
              <a:t>This produces </a:t>
            </a:r>
            <a:r>
              <a:rPr lang="en-US" dirty="0" smtClean="0"/>
              <a:t>output </a:t>
            </a:r>
            <a:r>
              <a:rPr lang="en-US" dirty="0"/>
              <a:t>−</a:t>
            </a:r>
          </a:p>
          <a:p>
            <a:pPr>
              <a:buNone/>
            </a:pPr>
            <a:r>
              <a:rPr lang="en-US" dirty="0"/>
              <a:t>	Hello, Python!</a:t>
            </a:r>
          </a:p>
          <a:p>
            <a:pPr marL="0" indent="0">
              <a:buNone/>
            </a:pPr>
            <a:endParaRPr lang="en-IN" dirty="0"/>
          </a:p>
        </p:txBody>
      </p:sp>
    </p:spTree>
    <p:extLst>
      <p:ext uri="{BB962C8B-B14F-4D97-AF65-F5344CB8AC3E}">
        <p14:creationId xmlns:p14="http://schemas.microsoft.com/office/powerpoint/2010/main" val="124377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a:t>
            </a:r>
            <a:endParaRPr lang="en-IN" dirty="0"/>
          </a:p>
        </p:txBody>
      </p:sp>
      <p:sp>
        <p:nvSpPr>
          <p:cNvPr id="3" name="Content Placeholder 2"/>
          <p:cNvSpPr>
            <a:spLocks noGrp="1"/>
          </p:cNvSpPr>
          <p:nvPr>
            <p:ph idx="1"/>
          </p:nvPr>
        </p:nvSpPr>
        <p:spPr/>
        <p:txBody>
          <a:bodyPr/>
          <a:lstStyle/>
          <a:p>
            <a:r>
              <a:rPr lang="en-US" dirty="0"/>
              <a:t>The print() function inserts a new line at the end, by default. </a:t>
            </a:r>
          </a:p>
          <a:p>
            <a:r>
              <a:rPr lang="en-US" dirty="0"/>
              <a:t>In Python 3, "end =' '" appends space instead of newline.</a:t>
            </a:r>
          </a:p>
          <a:p>
            <a:pPr>
              <a:buNone/>
            </a:pPr>
            <a:r>
              <a:rPr lang="en-US" dirty="0"/>
              <a:t>	print(x, end=" ") # Appends a space instead of a newline in Python 3</a:t>
            </a:r>
          </a:p>
          <a:p>
            <a:endParaRPr lang="en-IN" dirty="0"/>
          </a:p>
        </p:txBody>
      </p:sp>
    </p:spTree>
    <p:extLst>
      <p:ext uri="{BB962C8B-B14F-4D97-AF65-F5344CB8AC3E}">
        <p14:creationId xmlns:p14="http://schemas.microsoft.com/office/powerpoint/2010/main" val="250086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IN" dirty="0" smtClean="0"/>
              <a:t>Strings</a:t>
            </a:r>
            <a:endParaRPr lang="en-IN" dirty="0"/>
          </a:p>
        </p:txBody>
      </p:sp>
      <p:sp>
        <p:nvSpPr>
          <p:cNvPr id="3" name="Content Placeholder 2"/>
          <p:cNvSpPr>
            <a:spLocks noGrp="1"/>
          </p:cNvSpPr>
          <p:nvPr>
            <p:ph idx="1"/>
          </p:nvPr>
        </p:nvSpPr>
        <p:spPr>
          <a:xfrm>
            <a:off x="838200" y="888642"/>
            <a:ext cx="10515600" cy="5872766"/>
          </a:xfrm>
        </p:spPr>
        <p:txBody>
          <a:bodyPr>
            <a:normAutofit fontScale="92500" lnSpcReduction="20000"/>
          </a:bodyPr>
          <a:lstStyle/>
          <a:p>
            <a:r>
              <a:rPr lang="en-US" dirty="0"/>
              <a:t>Strings in Python are arrays of bytes representing </a:t>
            </a:r>
            <a:r>
              <a:rPr lang="en-US" dirty="0" err="1"/>
              <a:t>unicode</a:t>
            </a:r>
            <a:r>
              <a:rPr lang="en-US" dirty="0"/>
              <a:t> characters.</a:t>
            </a:r>
          </a:p>
          <a:p>
            <a:r>
              <a:rPr lang="en-US" dirty="0"/>
              <a:t>However, Python does not have a character data type, a single character is simply a string with a length of 1. Square brackets can be used to access </a:t>
            </a:r>
            <a:r>
              <a:rPr lang="en-US" dirty="0" smtClean="0"/>
              <a:t>individual elements </a:t>
            </a:r>
            <a:r>
              <a:rPr lang="en-US" dirty="0"/>
              <a:t>of the string.</a:t>
            </a:r>
          </a:p>
          <a:p>
            <a:r>
              <a:rPr lang="en-US" dirty="0"/>
              <a:t>Example</a:t>
            </a:r>
          </a:p>
          <a:p>
            <a:pPr lvl="1"/>
            <a:r>
              <a:rPr lang="en-US" dirty="0"/>
              <a:t>a = "Hello, World!"</a:t>
            </a:r>
            <a:br>
              <a:rPr lang="en-US" dirty="0"/>
            </a:br>
            <a:r>
              <a:rPr lang="en-US" dirty="0"/>
              <a:t>	print(a[1</a:t>
            </a:r>
            <a:r>
              <a:rPr lang="en-US" dirty="0" smtClean="0"/>
              <a:t>])              =&gt;   e</a:t>
            </a:r>
            <a:endParaRPr lang="en-US" dirty="0"/>
          </a:p>
          <a:p>
            <a:pPr lvl="1"/>
            <a:r>
              <a:rPr lang="en-US" dirty="0"/>
              <a:t>b = "Hello, World!"</a:t>
            </a:r>
            <a:br>
              <a:rPr lang="en-US" dirty="0"/>
            </a:br>
            <a:r>
              <a:rPr lang="en-US" dirty="0"/>
              <a:t>print(b[2:5</a:t>
            </a:r>
            <a:r>
              <a:rPr lang="en-US" dirty="0" smtClean="0"/>
              <a:t>])              =&gt;   </a:t>
            </a:r>
            <a:r>
              <a:rPr lang="en-US" dirty="0" err="1" smtClean="0"/>
              <a:t>llo</a:t>
            </a:r>
            <a:endParaRPr lang="en-US" dirty="0" smtClean="0"/>
          </a:p>
          <a:p>
            <a:r>
              <a:rPr lang="en-US" dirty="0"/>
              <a:t>The strip() method removes any whitespace from the beginning or the end:</a:t>
            </a:r>
          </a:p>
          <a:p>
            <a:pPr lvl="1"/>
            <a:r>
              <a:rPr lang="en-US" dirty="0"/>
              <a:t>a = " Hello, World! "</a:t>
            </a:r>
            <a:br>
              <a:rPr lang="en-US" dirty="0"/>
            </a:br>
            <a:r>
              <a:rPr lang="en-US" dirty="0"/>
              <a:t>print(</a:t>
            </a:r>
            <a:r>
              <a:rPr lang="en-US" dirty="0" err="1"/>
              <a:t>a.strip</a:t>
            </a:r>
            <a:r>
              <a:rPr lang="en-US" dirty="0" smtClean="0"/>
              <a:t>()) 	 =&gt;	 </a:t>
            </a:r>
            <a:r>
              <a:rPr lang="en-US" dirty="0"/>
              <a:t>"Hello, World!" 	</a:t>
            </a:r>
          </a:p>
          <a:p>
            <a:r>
              <a:rPr lang="en-US" dirty="0"/>
              <a:t>The </a:t>
            </a:r>
            <a:r>
              <a:rPr lang="en-US" dirty="0" err="1"/>
              <a:t>len</a:t>
            </a:r>
            <a:r>
              <a:rPr lang="en-US" dirty="0"/>
              <a:t>() method returns the length of a string:</a:t>
            </a:r>
          </a:p>
          <a:p>
            <a:pPr lvl="1"/>
            <a:r>
              <a:rPr lang="en-US" dirty="0"/>
              <a:t>a = "Hello, World!"</a:t>
            </a:r>
            <a:br>
              <a:rPr lang="en-US" dirty="0"/>
            </a:br>
            <a:r>
              <a:rPr lang="en-US" dirty="0"/>
              <a:t>print(</a:t>
            </a:r>
            <a:r>
              <a:rPr lang="en-US" dirty="0" err="1"/>
              <a:t>len</a:t>
            </a:r>
            <a:r>
              <a:rPr lang="en-US" dirty="0"/>
              <a:t>(a</a:t>
            </a:r>
            <a:r>
              <a:rPr lang="en-US" dirty="0" smtClean="0"/>
              <a:t>))	=&gt;	12</a:t>
            </a:r>
            <a:endParaRPr lang="en-US" dirty="0"/>
          </a:p>
          <a:p>
            <a:r>
              <a:rPr lang="en-US" dirty="0"/>
              <a:t>The lower() method returns the string in lower case:</a:t>
            </a:r>
          </a:p>
          <a:p>
            <a:pPr lvl="1"/>
            <a:r>
              <a:rPr lang="en-US" dirty="0"/>
              <a:t>a = "Hello, World!"</a:t>
            </a:r>
            <a:br>
              <a:rPr lang="en-US" dirty="0"/>
            </a:br>
            <a:r>
              <a:rPr lang="en-US" dirty="0"/>
              <a:t>print(</a:t>
            </a:r>
            <a:r>
              <a:rPr lang="en-US" dirty="0" err="1"/>
              <a:t>a.lower</a:t>
            </a:r>
            <a:r>
              <a:rPr lang="en-US" dirty="0" smtClean="0"/>
              <a:t>()) </a:t>
            </a:r>
            <a:r>
              <a:rPr lang="en-US" dirty="0"/>
              <a:t>	</a:t>
            </a:r>
          </a:p>
          <a:p>
            <a:pPr lvl="1"/>
            <a:endParaRPr lang="en-US" dirty="0"/>
          </a:p>
          <a:p>
            <a:endParaRPr lang="en-IN" dirty="0"/>
          </a:p>
        </p:txBody>
      </p:sp>
    </p:spTree>
    <p:extLst>
      <p:ext uri="{BB962C8B-B14F-4D97-AF65-F5344CB8AC3E}">
        <p14:creationId xmlns:p14="http://schemas.microsoft.com/office/powerpoint/2010/main" val="324080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IN" dirty="0" smtClean="0"/>
              <a:t>Strings</a:t>
            </a:r>
            <a:endParaRPr lang="en-IN" dirty="0"/>
          </a:p>
        </p:txBody>
      </p:sp>
      <p:sp>
        <p:nvSpPr>
          <p:cNvPr id="3" name="Content Placeholder 2"/>
          <p:cNvSpPr>
            <a:spLocks noGrp="1"/>
          </p:cNvSpPr>
          <p:nvPr>
            <p:ph idx="1"/>
          </p:nvPr>
        </p:nvSpPr>
        <p:spPr>
          <a:xfrm>
            <a:off x="838200" y="965915"/>
            <a:ext cx="10515600" cy="5211048"/>
          </a:xfrm>
        </p:spPr>
        <p:txBody>
          <a:bodyPr/>
          <a:lstStyle/>
          <a:p>
            <a:r>
              <a:rPr lang="en-US" dirty="0"/>
              <a:t>The upper() method returns the string in upper case:</a:t>
            </a:r>
          </a:p>
          <a:p>
            <a:pPr lvl="1"/>
            <a:r>
              <a:rPr lang="en-US" dirty="0"/>
              <a:t>a = "Hello, World!"</a:t>
            </a:r>
            <a:br>
              <a:rPr lang="en-US" dirty="0"/>
            </a:br>
            <a:r>
              <a:rPr lang="en-US" dirty="0"/>
              <a:t>print(</a:t>
            </a:r>
            <a:r>
              <a:rPr lang="en-US" dirty="0" err="1"/>
              <a:t>a.upper</a:t>
            </a:r>
            <a:r>
              <a:rPr lang="en-US" dirty="0"/>
              <a:t>())</a:t>
            </a:r>
          </a:p>
          <a:p>
            <a:r>
              <a:rPr lang="en-US" dirty="0"/>
              <a:t>The replace() method replaces a string with another string</a:t>
            </a:r>
            <a:r>
              <a:rPr lang="en-US" dirty="0" smtClean="0"/>
              <a:t>: or a character</a:t>
            </a:r>
            <a:endParaRPr lang="en-US" dirty="0"/>
          </a:p>
          <a:p>
            <a:pPr lvl="1"/>
            <a:r>
              <a:rPr lang="en-US" dirty="0"/>
              <a:t>a = "Hello, World!"</a:t>
            </a:r>
            <a:br>
              <a:rPr lang="en-US" dirty="0"/>
            </a:br>
            <a:r>
              <a:rPr lang="en-US" dirty="0"/>
              <a:t>print(</a:t>
            </a:r>
            <a:r>
              <a:rPr lang="en-US" dirty="0" err="1"/>
              <a:t>a.replace</a:t>
            </a:r>
            <a:r>
              <a:rPr lang="en-US" dirty="0"/>
              <a:t>("H", "J"))</a:t>
            </a:r>
          </a:p>
          <a:p>
            <a:r>
              <a:rPr lang="en-US" dirty="0"/>
              <a:t>The split() method splits the string into substrings if it finds instances of the separator:</a:t>
            </a:r>
          </a:p>
          <a:p>
            <a:pPr lvl="1"/>
            <a:r>
              <a:rPr lang="en-US" dirty="0"/>
              <a:t>a = "Hello, World!"</a:t>
            </a:r>
            <a:br>
              <a:rPr lang="en-US" dirty="0"/>
            </a:br>
            <a:r>
              <a:rPr lang="en-US" dirty="0"/>
              <a:t>print(</a:t>
            </a:r>
            <a:r>
              <a:rPr lang="en-US" dirty="0" err="1"/>
              <a:t>a.split</a:t>
            </a:r>
            <a:r>
              <a:rPr lang="en-US" dirty="0"/>
              <a:t>(",")) # returns ['Hello', ' World!'] </a:t>
            </a:r>
          </a:p>
          <a:p>
            <a:endParaRPr lang="en-IN" dirty="0"/>
          </a:p>
        </p:txBody>
      </p:sp>
    </p:spTree>
    <p:extLst>
      <p:ext uri="{BB962C8B-B14F-4D97-AF65-F5344CB8AC3E}">
        <p14:creationId xmlns:p14="http://schemas.microsoft.com/office/powerpoint/2010/main" val="49020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smtClean="0"/>
              <a:t>Format with Strings</a:t>
            </a:r>
            <a:endParaRPr lang="en-IN" dirty="0"/>
          </a:p>
        </p:txBody>
      </p:sp>
      <p:sp>
        <p:nvSpPr>
          <p:cNvPr id="3" name="Content Placeholder 2"/>
          <p:cNvSpPr>
            <a:spLocks noGrp="1"/>
          </p:cNvSpPr>
          <p:nvPr>
            <p:ph idx="1"/>
          </p:nvPr>
        </p:nvSpPr>
        <p:spPr>
          <a:xfrm>
            <a:off x="838200" y="1068946"/>
            <a:ext cx="10515600" cy="5666705"/>
          </a:xfrm>
        </p:spPr>
        <p:txBody>
          <a:bodyPr>
            <a:normAutofit lnSpcReduction="10000"/>
          </a:bodyPr>
          <a:lstStyle/>
          <a:p>
            <a:r>
              <a:rPr lang="en-US" dirty="0"/>
              <a:t>We cannot combine strings and numbers like this</a:t>
            </a:r>
          </a:p>
          <a:p>
            <a:pPr lvl="1"/>
            <a:r>
              <a:rPr lang="en-US" dirty="0"/>
              <a:t>age = 36</a:t>
            </a:r>
            <a:br>
              <a:rPr lang="en-US" dirty="0"/>
            </a:br>
            <a:r>
              <a:rPr lang="en-US" dirty="0"/>
              <a:t>txt = "My name is John, I am " + age</a:t>
            </a:r>
            <a:br>
              <a:rPr lang="en-US" dirty="0"/>
            </a:br>
            <a:r>
              <a:rPr lang="en-US" dirty="0"/>
              <a:t>print(txt)</a:t>
            </a:r>
          </a:p>
          <a:p>
            <a:r>
              <a:rPr lang="en-US" dirty="0" smtClean="0"/>
              <a:t>The </a:t>
            </a:r>
            <a:r>
              <a:rPr lang="en-US" dirty="0"/>
              <a:t>format() takes arguments formats them and places the in the string where the placeholders {} </a:t>
            </a:r>
            <a:r>
              <a:rPr lang="en-US" dirty="0" smtClean="0"/>
              <a:t>are</a:t>
            </a:r>
            <a:endParaRPr lang="en-US" dirty="0"/>
          </a:p>
          <a:p>
            <a:pPr lvl="1"/>
            <a:r>
              <a:rPr lang="en-US" dirty="0"/>
              <a:t>age = 36</a:t>
            </a:r>
            <a:br>
              <a:rPr lang="en-US" dirty="0"/>
            </a:br>
            <a:r>
              <a:rPr lang="en-US" dirty="0"/>
              <a:t>txt = "My name is John, and I am {}"</a:t>
            </a:r>
            <a:br>
              <a:rPr lang="en-US" dirty="0"/>
            </a:br>
            <a:r>
              <a:rPr lang="en-US" dirty="0"/>
              <a:t>print(</a:t>
            </a:r>
            <a:r>
              <a:rPr lang="en-US" dirty="0" err="1"/>
              <a:t>txt.format</a:t>
            </a:r>
            <a:r>
              <a:rPr lang="en-US" dirty="0"/>
              <a:t>(age))</a:t>
            </a:r>
          </a:p>
          <a:p>
            <a:r>
              <a:rPr lang="en-US" dirty="0"/>
              <a:t>The format() method takes unlimited number of arguments, and are placed into the respective placeholders:</a:t>
            </a:r>
          </a:p>
          <a:p>
            <a:pPr lvl="1"/>
            <a:r>
              <a:rPr lang="en-US" dirty="0"/>
              <a:t>quantity = 3</a:t>
            </a:r>
            <a:br>
              <a:rPr lang="en-US" dirty="0"/>
            </a:br>
            <a:r>
              <a:rPr lang="en-US" dirty="0" err="1"/>
              <a:t>itemno</a:t>
            </a:r>
            <a:r>
              <a:rPr lang="en-US" dirty="0"/>
              <a:t> = 567</a:t>
            </a:r>
            <a:br>
              <a:rPr lang="en-US" dirty="0"/>
            </a:br>
            <a:r>
              <a:rPr lang="en-US" dirty="0"/>
              <a:t>price = 49.95</a:t>
            </a:r>
            <a:br>
              <a:rPr lang="en-US" dirty="0"/>
            </a:br>
            <a:r>
              <a:rPr lang="en-US" dirty="0" err="1"/>
              <a:t>myorder</a:t>
            </a:r>
            <a:r>
              <a:rPr lang="en-US" dirty="0"/>
              <a:t> = "I want {} pieces of item {} for {} dollars."</a:t>
            </a:r>
            <a:br>
              <a:rPr lang="en-US" dirty="0"/>
            </a:br>
            <a:r>
              <a:rPr lang="en-US" dirty="0"/>
              <a:t>print(</a:t>
            </a:r>
            <a:r>
              <a:rPr lang="en-US" dirty="0" err="1"/>
              <a:t>myorder.format</a:t>
            </a:r>
            <a:r>
              <a:rPr lang="en-US" dirty="0"/>
              <a:t>(quantity, </a:t>
            </a:r>
            <a:r>
              <a:rPr lang="en-US" dirty="0" err="1"/>
              <a:t>itemno</a:t>
            </a:r>
            <a:r>
              <a:rPr lang="en-US" dirty="0"/>
              <a:t>, price))</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17981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Format with Strings</a:t>
            </a:r>
            <a:endParaRPr lang="en-IN" dirty="0"/>
          </a:p>
        </p:txBody>
      </p:sp>
      <p:sp>
        <p:nvSpPr>
          <p:cNvPr id="3" name="Content Placeholder 2"/>
          <p:cNvSpPr>
            <a:spLocks noGrp="1"/>
          </p:cNvSpPr>
          <p:nvPr>
            <p:ph idx="1"/>
          </p:nvPr>
        </p:nvSpPr>
        <p:spPr>
          <a:xfrm>
            <a:off x="838200" y="1287887"/>
            <a:ext cx="10515600" cy="4889076"/>
          </a:xfrm>
        </p:spPr>
        <p:txBody>
          <a:bodyPr/>
          <a:lstStyle/>
          <a:p>
            <a:r>
              <a:rPr lang="en-US" dirty="0"/>
              <a:t>You can use index numbers {0} to be sure the arguments are placed in the correct placeholders:</a:t>
            </a:r>
          </a:p>
          <a:p>
            <a:pPr lvl="1"/>
            <a:r>
              <a:rPr lang="en-US" dirty="0"/>
              <a:t>quantity = 3</a:t>
            </a:r>
            <a:br>
              <a:rPr lang="en-US" dirty="0"/>
            </a:br>
            <a:r>
              <a:rPr lang="en-US" dirty="0" err="1"/>
              <a:t>itemno</a:t>
            </a:r>
            <a:r>
              <a:rPr lang="en-US" dirty="0"/>
              <a:t> = 567</a:t>
            </a:r>
            <a:br>
              <a:rPr lang="en-US" dirty="0"/>
            </a:br>
            <a:r>
              <a:rPr lang="en-US" dirty="0"/>
              <a:t>price = 49.95</a:t>
            </a:r>
            <a:br>
              <a:rPr lang="en-US" dirty="0"/>
            </a:br>
            <a:r>
              <a:rPr lang="en-US" dirty="0" err="1"/>
              <a:t>myorder</a:t>
            </a:r>
            <a:r>
              <a:rPr lang="en-US" dirty="0"/>
              <a:t> = "I want to pay {2} dollars for {0} pieces of item {1}."</a:t>
            </a:r>
            <a:br>
              <a:rPr lang="en-US" dirty="0"/>
            </a:br>
            <a:r>
              <a:rPr lang="en-US" dirty="0"/>
              <a:t>print(</a:t>
            </a:r>
            <a:r>
              <a:rPr lang="en-US" dirty="0" err="1"/>
              <a:t>myorder.format</a:t>
            </a:r>
            <a:r>
              <a:rPr lang="en-US" dirty="0"/>
              <a:t>(quantity, </a:t>
            </a:r>
            <a:r>
              <a:rPr lang="en-US" dirty="0" err="1"/>
              <a:t>itemno</a:t>
            </a:r>
            <a:r>
              <a:rPr lang="en-US" dirty="0"/>
              <a:t>, price</a:t>
            </a:r>
            <a:r>
              <a:rPr lang="en-US" dirty="0" smtClean="0"/>
              <a:t>))</a:t>
            </a:r>
          </a:p>
          <a:p>
            <a:pPr marL="457200" lvl="1" indent="0">
              <a:buNone/>
            </a:pPr>
            <a:endParaRPr lang="en-US" dirty="0"/>
          </a:p>
          <a:p>
            <a:endParaRPr lang="en-US" dirty="0"/>
          </a:p>
          <a:p>
            <a:endParaRPr lang="en-IN" dirty="0"/>
          </a:p>
        </p:txBody>
      </p:sp>
    </p:spTree>
    <p:extLst>
      <p:ext uri="{BB962C8B-B14F-4D97-AF65-F5344CB8AC3E}">
        <p14:creationId xmlns:p14="http://schemas.microsoft.com/office/powerpoint/2010/main" val="3193427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statements.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Allows the user to enter input values.</a:t>
            </a:r>
          </a:p>
          <a:p>
            <a:pPr marL="0" indent="0">
              <a:buNone/>
            </a:pPr>
            <a:endParaRPr lang="en-US" dirty="0" smtClean="0"/>
          </a:p>
          <a:p>
            <a:pPr marL="0" indent="0">
              <a:buNone/>
            </a:pPr>
            <a:r>
              <a:rPr lang="en-US" dirty="0" smtClean="0"/>
              <a:t>input</a:t>
            </a:r>
            <a:r>
              <a:rPr lang="en-US" dirty="0"/>
              <a:t>("\n\</a:t>
            </a:r>
            <a:r>
              <a:rPr lang="en-US" dirty="0" err="1"/>
              <a:t>nPress</a:t>
            </a:r>
            <a:r>
              <a:rPr lang="en-US" dirty="0"/>
              <a:t> the </a:t>
            </a:r>
            <a:r>
              <a:rPr lang="en-US" dirty="0" smtClean="0"/>
              <a:t>enter the name.") </a:t>
            </a:r>
          </a:p>
          <a:p>
            <a:pPr marL="0" indent="0">
              <a:buNone/>
            </a:pPr>
            <a:r>
              <a:rPr lang="en-US" dirty="0"/>
              <a:t>x</a:t>
            </a:r>
            <a:r>
              <a:rPr lang="en-US" dirty="0" smtClean="0"/>
              <a:t>=input</a:t>
            </a:r>
            <a:r>
              <a:rPr lang="en-US" dirty="0"/>
              <a:t>("\n\</a:t>
            </a:r>
            <a:r>
              <a:rPr lang="en-US" dirty="0" err="1"/>
              <a:t>nPress</a:t>
            </a:r>
            <a:r>
              <a:rPr lang="en-US" dirty="0"/>
              <a:t> the enter the name.") </a:t>
            </a:r>
          </a:p>
          <a:p>
            <a:pPr marL="0" indent="0">
              <a:buNone/>
            </a:pPr>
            <a:r>
              <a:rPr lang="en-US" dirty="0" smtClean="0"/>
              <a:t>Print(x)</a:t>
            </a:r>
            <a:endParaRPr lang="en-US" dirty="0"/>
          </a:p>
          <a:p>
            <a:pPr marL="0" indent="0">
              <a:buNone/>
            </a:pPr>
            <a:endParaRPr lang="en-US" dirty="0"/>
          </a:p>
          <a:p>
            <a:pPr marL="0" indent="0">
              <a:buNone/>
            </a:pPr>
            <a:r>
              <a:rPr lang="en-US" dirty="0" smtClean="0"/>
              <a:t>"\</a:t>
            </a:r>
            <a:r>
              <a:rPr lang="en-US" dirty="0"/>
              <a:t>n\n" is used to create two new lines before </a:t>
            </a:r>
            <a:r>
              <a:rPr lang="en-US" dirty="0" smtClean="0"/>
              <a:t>the user enters his name.</a:t>
            </a:r>
          </a:p>
          <a:p>
            <a:r>
              <a:rPr lang="en-US" dirty="0"/>
              <a:t>The semicolon ( ; ) allows multiple statements on a single line </a:t>
            </a:r>
          </a:p>
          <a:p>
            <a:endParaRPr lang="en-US" dirty="0"/>
          </a:p>
          <a:p>
            <a:pPr>
              <a:buNone/>
            </a:pPr>
            <a:r>
              <a:rPr lang="en-US" dirty="0"/>
              <a:t>	import sys; x = 'foo'; </a:t>
            </a:r>
            <a:r>
              <a:rPr lang="en-US" dirty="0" err="1"/>
              <a:t>sys.stdout.write</a:t>
            </a:r>
            <a:r>
              <a:rPr lang="en-US" dirty="0"/>
              <a:t>(x + '\n')</a:t>
            </a:r>
          </a:p>
          <a:p>
            <a:pPr marL="0" indent="0">
              <a:buNone/>
            </a:pPr>
            <a:endParaRPr lang="en-IN" dirty="0"/>
          </a:p>
        </p:txBody>
      </p:sp>
    </p:spTree>
    <p:extLst>
      <p:ext uri="{BB962C8B-B14F-4D97-AF65-F5344CB8AC3E}">
        <p14:creationId xmlns:p14="http://schemas.microsoft.com/office/powerpoint/2010/main" val="87650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Variables</a:t>
            </a:r>
            <a:endParaRPr lang="en-IN" dirty="0"/>
          </a:p>
        </p:txBody>
      </p:sp>
      <p:sp>
        <p:nvSpPr>
          <p:cNvPr id="3" name="Content Placeholder 2"/>
          <p:cNvSpPr>
            <a:spLocks noGrp="1"/>
          </p:cNvSpPr>
          <p:nvPr>
            <p:ph idx="1"/>
          </p:nvPr>
        </p:nvSpPr>
        <p:spPr>
          <a:xfrm>
            <a:off x="838200" y="991674"/>
            <a:ext cx="10515600" cy="5679582"/>
          </a:xfrm>
        </p:spPr>
        <p:txBody>
          <a:bodyPr>
            <a:normAutofit lnSpcReduction="10000"/>
          </a:bodyPr>
          <a:lstStyle/>
          <a:p>
            <a:r>
              <a:rPr lang="en-US" dirty="0"/>
              <a:t>Variables are </a:t>
            </a:r>
            <a:r>
              <a:rPr lang="en-US" dirty="0" smtClean="0"/>
              <a:t>reserved </a:t>
            </a:r>
            <a:r>
              <a:rPr lang="en-US" dirty="0"/>
              <a:t>memory locations to store values. It means that when you create a variable, you reserve some space in the memory.</a:t>
            </a:r>
          </a:p>
          <a:p>
            <a:r>
              <a:rPr lang="en-US" dirty="0"/>
              <a:t>Based on the data type of a variable, the interpreter allocates memory and decides what can be stored in the reserved memory. Therefore, by assigning different data types to the variables, you can store integers, decimals or characters in these variables</a:t>
            </a:r>
            <a:r>
              <a:rPr lang="en-US" dirty="0" smtClean="0"/>
              <a:t>.</a:t>
            </a:r>
          </a:p>
          <a:p>
            <a:r>
              <a:rPr lang="en-US" dirty="0"/>
              <a:t>. The equal sign (=) is used to assign values to variables.</a:t>
            </a:r>
          </a:p>
          <a:p>
            <a:pPr lvl="1">
              <a:buNone/>
            </a:pPr>
            <a:r>
              <a:rPr lang="en-US" dirty="0"/>
              <a:t>counter = 100 # An integer assignment </a:t>
            </a:r>
          </a:p>
          <a:p>
            <a:pPr lvl="1">
              <a:buNone/>
            </a:pPr>
            <a:r>
              <a:rPr lang="en-US" dirty="0"/>
              <a:t>miles = 1000.0 # A floating point </a:t>
            </a:r>
          </a:p>
          <a:p>
            <a:pPr lvl="1">
              <a:buNone/>
            </a:pPr>
            <a:r>
              <a:rPr lang="en-US" dirty="0"/>
              <a:t>name = "John" # A string </a:t>
            </a:r>
          </a:p>
          <a:p>
            <a:pPr lvl="1">
              <a:buNone/>
            </a:pPr>
            <a:r>
              <a:rPr lang="en-US" dirty="0"/>
              <a:t>print (counter) </a:t>
            </a:r>
          </a:p>
          <a:p>
            <a:pPr lvl="1">
              <a:buNone/>
            </a:pPr>
            <a:r>
              <a:rPr lang="en-US" dirty="0"/>
              <a:t>print (miles) </a:t>
            </a:r>
          </a:p>
          <a:p>
            <a:pPr lvl="1">
              <a:buNone/>
            </a:pPr>
            <a:r>
              <a:rPr lang="en-US" dirty="0"/>
              <a:t>print (name)</a:t>
            </a:r>
          </a:p>
          <a:p>
            <a:pPr marL="0" indent="0">
              <a:buNone/>
            </a:pPr>
            <a:endParaRPr lang="en-US" dirty="0"/>
          </a:p>
          <a:p>
            <a:endParaRPr lang="en-IN" dirty="0"/>
          </a:p>
        </p:txBody>
      </p:sp>
    </p:spTree>
    <p:extLst>
      <p:ext uri="{BB962C8B-B14F-4D97-AF65-F5344CB8AC3E}">
        <p14:creationId xmlns:p14="http://schemas.microsoft.com/office/powerpoint/2010/main" val="409326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assignment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Python allows you to assign a single value to several variables simultaneously.</a:t>
            </a:r>
          </a:p>
          <a:p>
            <a:r>
              <a:rPr lang="en-US" dirty="0"/>
              <a:t>For example −</a:t>
            </a:r>
          </a:p>
          <a:p>
            <a:pPr>
              <a:buNone/>
            </a:pPr>
            <a:r>
              <a:rPr lang="en-US" dirty="0"/>
              <a:t>	a = b = c = 1 </a:t>
            </a:r>
          </a:p>
          <a:p>
            <a:pPr>
              <a:buNone/>
            </a:pPr>
            <a:r>
              <a:rPr lang="en-US" dirty="0"/>
              <a:t>	Here, an integer object is created with the value 1, and all the three variables are assigned to the same memory location. You can also assign multiple objects to multiple variables. For example −</a:t>
            </a:r>
          </a:p>
          <a:p>
            <a:pPr>
              <a:buNone/>
            </a:pPr>
            <a:r>
              <a:rPr lang="en-US" dirty="0"/>
              <a:t>	a, b, c = 1, 2, "john" </a:t>
            </a:r>
          </a:p>
          <a:p>
            <a:pPr>
              <a:buNone/>
            </a:pPr>
            <a:r>
              <a:rPr lang="en-US" dirty="0"/>
              <a:t>	Here, two integer objects with values 1 and 2 are assigned to the variables a and b respectively, and one string object with the value "john" is assigned to the variable c.</a:t>
            </a:r>
          </a:p>
          <a:p>
            <a:endParaRPr lang="en-IN" dirty="0"/>
          </a:p>
        </p:txBody>
      </p:sp>
    </p:spTree>
    <p:extLst>
      <p:ext uri="{BB962C8B-B14F-4D97-AF65-F5344CB8AC3E}">
        <p14:creationId xmlns:p14="http://schemas.microsoft.com/office/powerpoint/2010/main" val="298619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Data Types.</a:t>
            </a:r>
            <a:endParaRPr lang="en-IN" dirty="0"/>
          </a:p>
        </p:txBody>
      </p:sp>
      <p:sp>
        <p:nvSpPr>
          <p:cNvPr id="3" name="Content Placeholder 2"/>
          <p:cNvSpPr>
            <a:spLocks noGrp="1"/>
          </p:cNvSpPr>
          <p:nvPr>
            <p:ph idx="1"/>
          </p:nvPr>
        </p:nvSpPr>
        <p:spPr>
          <a:xfrm>
            <a:off x="838200" y="1493949"/>
            <a:ext cx="10515600" cy="4683014"/>
          </a:xfrm>
        </p:spPr>
        <p:txBody>
          <a:bodyPr>
            <a:normAutofit/>
          </a:bodyPr>
          <a:lstStyle/>
          <a:p>
            <a:r>
              <a:rPr lang="en-US" dirty="0" smtClean="0"/>
              <a:t>Python </a:t>
            </a:r>
            <a:r>
              <a:rPr lang="en-US" dirty="0"/>
              <a:t>has </a:t>
            </a:r>
            <a:r>
              <a:rPr lang="en-US" dirty="0" smtClean="0"/>
              <a:t>six </a:t>
            </a:r>
            <a:r>
              <a:rPr lang="en-US" dirty="0"/>
              <a:t>standard data types −</a:t>
            </a:r>
          </a:p>
          <a:p>
            <a:pPr lvl="1"/>
            <a:r>
              <a:rPr lang="en-US" dirty="0"/>
              <a:t>Numbers</a:t>
            </a:r>
          </a:p>
          <a:p>
            <a:pPr lvl="1"/>
            <a:r>
              <a:rPr lang="en-US" dirty="0"/>
              <a:t>String</a:t>
            </a:r>
          </a:p>
          <a:p>
            <a:pPr lvl="1"/>
            <a:r>
              <a:rPr lang="en-US" dirty="0"/>
              <a:t>List</a:t>
            </a:r>
          </a:p>
          <a:p>
            <a:pPr lvl="1"/>
            <a:r>
              <a:rPr lang="en-US" dirty="0"/>
              <a:t>Tuple</a:t>
            </a:r>
          </a:p>
          <a:p>
            <a:pPr lvl="1"/>
            <a:r>
              <a:rPr lang="en-US" dirty="0" smtClean="0"/>
              <a:t>Dictionary</a:t>
            </a:r>
          </a:p>
          <a:p>
            <a:pPr lvl="1"/>
            <a:r>
              <a:rPr lang="en-US" dirty="0" smtClean="0"/>
              <a:t>Sets</a:t>
            </a:r>
            <a:endParaRPr lang="en-US" dirty="0"/>
          </a:p>
          <a:p>
            <a:endParaRPr lang="en-US" dirty="0"/>
          </a:p>
          <a:p>
            <a:endParaRPr lang="en-IN" dirty="0"/>
          </a:p>
        </p:txBody>
      </p:sp>
    </p:spTree>
    <p:extLst>
      <p:ext uri="{BB962C8B-B14F-4D97-AF65-F5344CB8AC3E}">
        <p14:creationId xmlns:p14="http://schemas.microsoft.com/office/powerpoint/2010/main" val="19667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pPr lvl="1">
              <a:buClr>
                <a:srgbClr val="0070C0"/>
              </a:buClr>
            </a:pPr>
            <a:r>
              <a:rPr lang="en-US" b="1" dirty="0" smtClean="0"/>
              <a:t>Python is Interpreted</a:t>
            </a:r>
            <a:r>
              <a:rPr lang="en-US" dirty="0" smtClean="0"/>
              <a:t> − Python is processed at runtime by the interpreter. You do not need to compile your program before executing it.</a:t>
            </a:r>
          </a:p>
          <a:p>
            <a:pPr lvl="1"/>
            <a:r>
              <a:rPr lang="en-US" b="1" dirty="0" smtClean="0"/>
              <a:t>Python is Interactive</a:t>
            </a:r>
            <a:r>
              <a:rPr lang="en-US" dirty="0" smtClean="0"/>
              <a:t> − You can be at a Python prompt and interact with the interpreter directly to write your programs.</a:t>
            </a:r>
          </a:p>
          <a:p>
            <a:pPr lvl="1"/>
            <a:r>
              <a:rPr lang="en-US" b="1" dirty="0" smtClean="0"/>
              <a:t>Python is Object-Oriented</a:t>
            </a:r>
            <a:r>
              <a:rPr lang="en-US" dirty="0" smtClean="0"/>
              <a:t> − Python supports Object-Oriented style or technique of programming that encapsulates code within objects.</a:t>
            </a:r>
          </a:p>
          <a:p>
            <a:pPr lvl="1"/>
            <a:r>
              <a:rPr lang="en-US" b="1" dirty="0" smtClean="0"/>
              <a:t>Python is a Beginner's Language</a:t>
            </a:r>
            <a:r>
              <a:rPr lang="en-US" dirty="0" smtClean="0"/>
              <a:t> − Python is a great language for the beginner-level programmers and supports the development of a wide range of applications from simple text processing to WWW browsers to games</a:t>
            </a:r>
            <a:endParaRPr lang="en-IN" dirty="0"/>
          </a:p>
        </p:txBody>
      </p:sp>
    </p:spTree>
    <p:extLst>
      <p:ext uri="{BB962C8B-B14F-4D97-AF65-F5344CB8AC3E}">
        <p14:creationId xmlns:p14="http://schemas.microsoft.com/office/powerpoint/2010/main" val="359350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sp>
        <p:nvSpPr>
          <p:cNvPr id="3" name="Content Placeholder 2"/>
          <p:cNvSpPr>
            <a:spLocks noGrp="1"/>
          </p:cNvSpPr>
          <p:nvPr>
            <p:ph idx="1"/>
          </p:nvPr>
        </p:nvSpPr>
        <p:spPr>
          <a:xfrm>
            <a:off x="838200" y="1493949"/>
            <a:ext cx="10515600" cy="4683014"/>
          </a:xfrm>
        </p:spPr>
        <p:txBody>
          <a:bodyPr>
            <a:normAutofit/>
          </a:bodyPr>
          <a:lstStyle/>
          <a:p>
            <a:r>
              <a:rPr lang="en-US" dirty="0"/>
              <a:t>Number data types store numeric values. </a:t>
            </a:r>
          </a:p>
          <a:p>
            <a:r>
              <a:rPr lang="en-US" dirty="0"/>
              <a:t>Number objects are created when you assign a value to them. For example −</a:t>
            </a:r>
          </a:p>
          <a:p>
            <a:pPr>
              <a:buNone/>
            </a:pPr>
            <a:r>
              <a:rPr lang="en-US" dirty="0"/>
              <a:t>	var1 = 1 </a:t>
            </a:r>
          </a:p>
          <a:p>
            <a:pPr>
              <a:buNone/>
            </a:pPr>
            <a:r>
              <a:rPr lang="en-US" dirty="0"/>
              <a:t>	var2 = 10 </a:t>
            </a:r>
          </a:p>
          <a:p>
            <a:r>
              <a:rPr lang="en-US" dirty="0"/>
              <a:t>Python supports three different numerical types −</a:t>
            </a:r>
          </a:p>
          <a:p>
            <a:pPr lvl="1"/>
            <a:r>
              <a:rPr lang="en-US" dirty="0" err="1"/>
              <a:t>int</a:t>
            </a:r>
            <a:r>
              <a:rPr lang="en-US" dirty="0"/>
              <a:t> (signed integers)</a:t>
            </a:r>
          </a:p>
          <a:p>
            <a:pPr lvl="1"/>
            <a:r>
              <a:rPr lang="en-US" dirty="0"/>
              <a:t>float (floating point real values)</a:t>
            </a:r>
          </a:p>
          <a:p>
            <a:r>
              <a:rPr lang="en-US" dirty="0"/>
              <a:t>All integers in Python3 are represented as long integers. Hence, there is no separate number type as long.</a:t>
            </a:r>
          </a:p>
          <a:p>
            <a:endParaRPr lang="en-IN" dirty="0"/>
          </a:p>
        </p:txBody>
      </p:sp>
    </p:spTree>
    <p:extLst>
      <p:ext uri="{BB962C8B-B14F-4D97-AF65-F5344CB8AC3E}">
        <p14:creationId xmlns:p14="http://schemas.microsoft.com/office/powerpoint/2010/main" val="378843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IN" dirty="0" smtClean="0"/>
              <a:t>Strings</a:t>
            </a:r>
            <a:endParaRPr lang="en-IN" dirty="0"/>
          </a:p>
        </p:txBody>
      </p:sp>
      <p:sp>
        <p:nvSpPr>
          <p:cNvPr id="3" name="Content Placeholder 2"/>
          <p:cNvSpPr>
            <a:spLocks noGrp="1"/>
          </p:cNvSpPr>
          <p:nvPr>
            <p:ph idx="1"/>
          </p:nvPr>
        </p:nvSpPr>
        <p:spPr>
          <a:xfrm>
            <a:off x="838200" y="1043189"/>
            <a:ext cx="10515600" cy="5640946"/>
          </a:xfrm>
        </p:spPr>
        <p:txBody>
          <a:bodyPr>
            <a:normAutofit/>
          </a:bodyPr>
          <a:lstStyle/>
          <a:p>
            <a:r>
              <a:rPr lang="en-US" dirty="0"/>
              <a:t>Strings in Python are identified as a contiguous set of characters represented in the quotation marks.</a:t>
            </a:r>
          </a:p>
          <a:p>
            <a:r>
              <a:rPr lang="en-US" dirty="0"/>
              <a:t>Python allows either pair of single or double quotes. Subsets of strings can be taken using the slice operator ([ ] and [:] ) with indexes starting at 0 in the beginning of the string and working their way from -1 to the end. </a:t>
            </a:r>
          </a:p>
          <a:p>
            <a:r>
              <a:rPr lang="en-US" dirty="0"/>
              <a:t>The plus (+) sign is the string concatenation operator and the asterisk (*) is the repetition operator. For example </a:t>
            </a:r>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44256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838200" y="365126"/>
            <a:ext cx="10515600" cy="6492874"/>
          </a:xfrm>
        </p:spPr>
        <p:txBody>
          <a:bodyPr>
            <a:normAutofit lnSpcReduction="10000"/>
          </a:bodyPr>
          <a:lstStyle/>
          <a:p>
            <a:pPr lvl="1">
              <a:buNone/>
            </a:pPr>
            <a:r>
              <a:rPr lang="en-US" b="1" dirty="0" err="1" smtClean="0"/>
              <a:t>str</a:t>
            </a:r>
            <a:r>
              <a:rPr lang="en-US" b="1" dirty="0" smtClean="0"/>
              <a:t> </a:t>
            </a:r>
            <a:r>
              <a:rPr lang="en-US" b="1" dirty="0"/>
              <a:t>= </a:t>
            </a:r>
            <a:r>
              <a:rPr lang="en-US" b="1" dirty="0" smtClean="0"/>
              <a:t>‘Hi Everyone' </a:t>
            </a:r>
          </a:p>
          <a:p>
            <a:pPr lvl="1">
              <a:buNone/>
            </a:pPr>
            <a:r>
              <a:rPr lang="en-US" b="1" dirty="0" smtClean="0"/>
              <a:t>str1=“ Good morning{</a:t>
            </a:r>
            <a:endParaRPr lang="en-US" b="1" dirty="0"/>
          </a:p>
          <a:p>
            <a:pPr lvl="1"/>
            <a:r>
              <a:rPr lang="en-US" dirty="0"/>
              <a:t>print (</a:t>
            </a:r>
            <a:r>
              <a:rPr lang="en-US" dirty="0" err="1"/>
              <a:t>str</a:t>
            </a:r>
            <a:r>
              <a:rPr lang="en-US" dirty="0"/>
              <a:t>) # Prints complete string </a:t>
            </a:r>
          </a:p>
          <a:p>
            <a:pPr lvl="1"/>
            <a:r>
              <a:rPr lang="en-US" dirty="0"/>
              <a:t>print (</a:t>
            </a:r>
            <a:r>
              <a:rPr lang="en-US" dirty="0" err="1"/>
              <a:t>str</a:t>
            </a:r>
            <a:r>
              <a:rPr lang="en-US" dirty="0"/>
              <a:t>[0]) # Prints first character of the string </a:t>
            </a:r>
          </a:p>
          <a:p>
            <a:pPr lvl="1"/>
            <a:r>
              <a:rPr lang="en-US" dirty="0"/>
              <a:t>print (</a:t>
            </a:r>
            <a:r>
              <a:rPr lang="en-US" dirty="0" err="1"/>
              <a:t>str</a:t>
            </a:r>
            <a:r>
              <a:rPr lang="en-US" dirty="0"/>
              <a:t>[2:5]) # Prints characters starting from 3rd to 5th </a:t>
            </a:r>
          </a:p>
          <a:p>
            <a:pPr lvl="1"/>
            <a:r>
              <a:rPr lang="en-US" dirty="0"/>
              <a:t>print (</a:t>
            </a:r>
            <a:r>
              <a:rPr lang="en-US" dirty="0" err="1"/>
              <a:t>str</a:t>
            </a:r>
            <a:r>
              <a:rPr lang="en-US" dirty="0"/>
              <a:t>[2:]) # Prints string starting from 3rd character </a:t>
            </a:r>
          </a:p>
          <a:p>
            <a:pPr lvl="1"/>
            <a:r>
              <a:rPr lang="en-US" dirty="0"/>
              <a:t>print (</a:t>
            </a:r>
            <a:r>
              <a:rPr lang="en-US" dirty="0" err="1"/>
              <a:t>str</a:t>
            </a:r>
            <a:r>
              <a:rPr lang="en-US" dirty="0"/>
              <a:t> * 2) # Prints string two times </a:t>
            </a:r>
          </a:p>
          <a:p>
            <a:pPr lvl="1"/>
            <a:r>
              <a:rPr lang="en-US" dirty="0"/>
              <a:t>print (</a:t>
            </a:r>
            <a:r>
              <a:rPr lang="en-US" dirty="0" err="1"/>
              <a:t>str</a:t>
            </a:r>
            <a:r>
              <a:rPr lang="en-US" dirty="0"/>
              <a:t> + "TEST") # Prints concatenated </a:t>
            </a:r>
            <a:r>
              <a:rPr lang="en-US" dirty="0" smtClean="0"/>
              <a:t>string</a:t>
            </a:r>
          </a:p>
          <a:p>
            <a:pPr lvl="1"/>
            <a:r>
              <a:rPr lang="en-US" dirty="0" smtClean="0"/>
              <a:t>Print(str+str1) # prints concatenated string</a:t>
            </a:r>
          </a:p>
          <a:p>
            <a:pPr marL="457200" lvl="1" indent="0">
              <a:buNone/>
            </a:pPr>
            <a:r>
              <a:rPr lang="en-US" dirty="0" smtClean="0"/>
              <a:t>Output</a:t>
            </a:r>
          </a:p>
          <a:p>
            <a:pPr lvl="1"/>
            <a:r>
              <a:rPr lang="en-US" dirty="0" smtClean="0"/>
              <a:t>Hi Everyone</a:t>
            </a:r>
          </a:p>
          <a:p>
            <a:pPr lvl="1"/>
            <a:r>
              <a:rPr lang="en-US" dirty="0" smtClean="0"/>
              <a:t>H</a:t>
            </a:r>
          </a:p>
          <a:p>
            <a:pPr lvl="1"/>
            <a:r>
              <a:rPr lang="en-US" dirty="0"/>
              <a:t> </a:t>
            </a:r>
            <a:r>
              <a:rPr lang="en-US" dirty="0" err="1" smtClean="0"/>
              <a:t>Ev</a:t>
            </a:r>
            <a:endParaRPr lang="en-US" dirty="0" smtClean="0"/>
          </a:p>
          <a:p>
            <a:pPr lvl="1"/>
            <a:r>
              <a:rPr lang="en-US" dirty="0"/>
              <a:t> </a:t>
            </a:r>
            <a:r>
              <a:rPr lang="en-US" dirty="0" smtClean="0"/>
              <a:t>Everyone</a:t>
            </a:r>
          </a:p>
          <a:p>
            <a:pPr lvl="1"/>
            <a:r>
              <a:rPr lang="en-US" dirty="0" smtClean="0"/>
              <a:t>Hi </a:t>
            </a:r>
            <a:r>
              <a:rPr lang="en-US" dirty="0" err="1" smtClean="0"/>
              <a:t>EveryoneHi</a:t>
            </a:r>
            <a:r>
              <a:rPr lang="en-US" dirty="0" smtClean="0"/>
              <a:t> Everyone</a:t>
            </a:r>
          </a:p>
          <a:p>
            <a:pPr lvl="1"/>
            <a:r>
              <a:rPr lang="en-US" dirty="0" smtClean="0"/>
              <a:t>Hi </a:t>
            </a:r>
            <a:r>
              <a:rPr lang="en-US" dirty="0" err="1" smtClean="0"/>
              <a:t>EveryoneTEST</a:t>
            </a:r>
            <a:endParaRPr lang="en-US" dirty="0" smtClean="0"/>
          </a:p>
          <a:p>
            <a:pPr lvl="1"/>
            <a:r>
              <a:rPr lang="en-US" dirty="0" smtClean="0"/>
              <a:t>Hi </a:t>
            </a:r>
            <a:r>
              <a:rPr lang="en-US" dirty="0" err="1" smtClean="0"/>
              <a:t>EveryoneGood</a:t>
            </a:r>
            <a:r>
              <a:rPr lang="en-US" dirty="0" smtClean="0"/>
              <a:t> Morning</a:t>
            </a:r>
          </a:p>
          <a:p>
            <a:pPr lvl="1"/>
            <a:endParaRPr lang="en-US" dirty="0" smtClean="0"/>
          </a:p>
          <a:p>
            <a:pPr lvl="1"/>
            <a:endParaRPr lang="en-US" dirty="0" smtClean="0"/>
          </a:p>
          <a:p>
            <a:pPr lvl="1"/>
            <a:endParaRPr lang="en-US" dirty="0" smtClean="0"/>
          </a:p>
          <a:p>
            <a:pPr lvl="1"/>
            <a:endParaRPr lang="en-US" dirty="0"/>
          </a:p>
          <a:p>
            <a:pPr marL="0" indent="0">
              <a:buNone/>
            </a:pPr>
            <a:endParaRPr lang="en-IN" dirty="0"/>
          </a:p>
        </p:txBody>
      </p:sp>
    </p:spTree>
    <p:extLst>
      <p:ext uri="{BB962C8B-B14F-4D97-AF65-F5344CB8AC3E}">
        <p14:creationId xmlns:p14="http://schemas.microsoft.com/office/powerpoint/2010/main" val="73995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smtClean="0"/>
              <a:t>Lists</a:t>
            </a:r>
            <a:endParaRPr lang="en-IN" dirty="0"/>
          </a:p>
        </p:txBody>
      </p:sp>
      <p:sp>
        <p:nvSpPr>
          <p:cNvPr id="3" name="Content Placeholder 2"/>
          <p:cNvSpPr>
            <a:spLocks noGrp="1"/>
          </p:cNvSpPr>
          <p:nvPr>
            <p:ph idx="1"/>
          </p:nvPr>
        </p:nvSpPr>
        <p:spPr>
          <a:xfrm>
            <a:off x="838200" y="1017432"/>
            <a:ext cx="10515600" cy="5602309"/>
          </a:xfrm>
        </p:spPr>
        <p:txBody>
          <a:bodyPr/>
          <a:lstStyle/>
          <a:p>
            <a:r>
              <a:rPr lang="en-US" dirty="0" smtClean="0"/>
              <a:t>A </a:t>
            </a:r>
            <a:r>
              <a:rPr lang="en-US" dirty="0"/>
              <a:t>list contains items separated by commas and enclosed within square brackets ([]). To some extent, lists are similar to arrays in C. One of the differences between them is that all the items belonging to a list can be of different data type.</a:t>
            </a:r>
          </a:p>
          <a:p>
            <a:r>
              <a:rPr lang="en-US" dirty="0"/>
              <a:t>The values stored in a list can be accessed using the slice operator ([ ] and [:]) with indexes starting at 0 in the beginning of the list and working their way to end -1. </a:t>
            </a:r>
          </a:p>
          <a:p>
            <a:pPr marL="0" indent="0">
              <a:buNone/>
            </a:pPr>
            <a:endParaRPr lang="en-IN" dirty="0"/>
          </a:p>
        </p:txBody>
      </p:sp>
    </p:spTree>
    <p:extLst>
      <p:ext uri="{BB962C8B-B14F-4D97-AF65-F5344CB8AC3E}">
        <p14:creationId xmlns:p14="http://schemas.microsoft.com/office/powerpoint/2010/main" val="2814912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a:t>L</a:t>
            </a:r>
            <a:r>
              <a:rPr lang="en-IN" dirty="0" smtClean="0"/>
              <a:t>ists</a:t>
            </a:r>
            <a:endParaRPr lang="en-IN" dirty="0"/>
          </a:p>
        </p:txBody>
      </p:sp>
      <p:sp>
        <p:nvSpPr>
          <p:cNvPr id="3" name="Content Placeholder 2"/>
          <p:cNvSpPr>
            <a:spLocks noGrp="1"/>
          </p:cNvSpPr>
          <p:nvPr>
            <p:ph idx="1"/>
          </p:nvPr>
        </p:nvSpPr>
        <p:spPr>
          <a:xfrm>
            <a:off x="838200" y="1017432"/>
            <a:ext cx="10515600" cy="5159531"/>
          </a:xfrm>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For example -</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list = [ '</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 2.23, 'john', 70.2 ]</a:t>
            </a:r>
          </a:p>
          <a:p>
            <a:pPr>
              <a:buNone/>
            </a:pP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[123, 'john']</a:t>
            </a:r>
          </a:p>
          <a:p>
            <a:pPr lvl="1"/>
            <a:r>
              <a:rPr lang="en-US" dirty="0">
                <a:latin typeface="Times New Roman" panose="02020603050405020304" pitchFamily="18" charset="0"/>
                <a:cs typeface="Times New Roman" panose="02020603050405020304" pitchFamily="18" charset="0"/>
              </a:rPr>
              <a:t>print (list)          # Prints complete list</a:t>
            </a:r>
          </a:p>
          <a:p>
            <a:pPr lvl="1"/>
            <a:r>
              <a:rPr lang="en-US" dirty="0">
                <a:latin typeface="Times New Roman" panose="02020603050405020304" pitchFamily="18" charset="0"/>
                <a:cs typeface="Times New Roman" panose="02020603050405020304" pitchFamily="18" charset="0"/>
              </a:rPr>
              <a:t>print (list[0])       # Prints first element of the list</a:t>
            </a:r>
          </a:p>
          <a:p>
            <a:pPr lvl="1"/>
            <a:r>
              <a:rPr lang="en-US" dirty="0">
                <a:latin typeface="Times New Roman" panose="02020603050405020304" pitchFamily="18" charset="0"/>
                <a:cs typeface="Times New Roman" panose="02020603050405020304" pitchFamily="18" charset="0"/>
              </a:rPr>
              <a:t>print (list[1:3])     # Prints elements starting from 2nd till 3rd </a:t>
            </a:r>
          </a:p>
          <a:p>
            <a:pPr lvl="1"/>
            <a:r>
              <a:rPr lang="en-US" dirty="0">
                <a:latin typeface="Times New Roman" panose="02020603050405020304" pitchFamily="18" charset="0"/>
                <a:cs typeface="Times New Roman" panose="02020603050405020304" pitchFamily="18" charset="0"/>
              </a:rPr>
              <a:t>print (list[2:])      # Prints elements starting from 3rd element</a:t>
            </a:r>
          </a:p>
          <a:p>
            <a:pPr lvl="1"/>
            <a:r>
              <a:rPr lang="en-US" dirty="0">
                <a:latin typeface="Times New Roman" panose="02020603050405020304" pitchFamily="18" charset="0"/>
                <a:cs typeface="Times New Roman" panose="02020603050405020304" pitchFamily="18" charset="0"/>
              </a:rPr>
              <a:t>print (</a:t>
            </a: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2)  # Prints list two times</a:t>
            </a:r>
          </a:p>
          <a:p>
            <a:pPr lvl="1"/>
            <a:r>
              <a:rPr lang="en-US" dirty="0">
                <a:latin typeface="Times New Roman" panose="02020603050405020304" pitchFamily="18" charset="0"/>
                <a:cs typeface="Times New Roman" panose="02020603050405020304" pitchFamily="18" charset="0"/>
              </a:rPr>
              <a:t>print (list + </a:t>
            </a: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Prints concatenated lists</a:t>
            </a:r>
          </a:p>
          <a:p>
            <a:r>
              <a:rPr lang="en-IN" dirty="0">
                <a:latin typeface="Times New Roman" panose="02020603050405020304" pitchFamily="18" charset="0"/>
                <a:cs typeface="Times New Roman" panose="02020603050405020304" pitchFamily="18" charset="0"/>
              </a:rPr>
              <a:t>Output-</a:t>
            </a:r>
          </a:p>
          <a:p>
            <a:pPr>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2.23, 'john', 70.2]</a:t>
            </a:r>
          </a:p>
          <a:p>
            <a:pPr>
              <a:buNone/>
            </a:pPr>
            <a:r>
              <a:rPr lang="en-US" dirty="0" err="1">
                <a:latin typeface="Times New Roman" panose="02020603050405020304" pitchFamily="18" charset="0"/>
                <a:cs typeface="Times New Roman" panose="02020603050405020304" pitchFamily="18" charset="0"/>
              </a:rPr>
              <a:t>abcd</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[786, 2.23]</a:t>
            </a:r>
          </a:p>
          <a:p>
            <a:pPr>
              <a:buNone/>
            </a:pPr>
            <a:r>
              <a:rPr lang="en-US" dirty="0">
                <a:latin typeface="Times New Roman" panose="02020603050405020304" pitchFamily="18" charset="0"/>
                <a:cs typeface="Times New Roman" panose="02020603050405020304" pitchFamily="18" charset="0"/>
              </a:rPr>
              <a:t>[2.23, 'john', 70.2]</a:t>
            </a:r>
          </a:p>
          <a:p>
            <a:pPr>
              <a:buNone/>
            </a:pPr>
            <a:r>
              <a:rPr lang="en-US" dirty="0">
                <a:latin typeface="Times New Roman" panose="02020603050405020304" pitchFamily="18" charset="0"/>
                <a:cs typeface="Times New Roman" panose="02020603050405020304" pitchFamily="18" charset="0"/>
              </a:rPr>
              <a:t>[123, 'john', 123, 'john']</a:t>
            </a:r>
          </a:p>
          <a:p>
            <a:pPr>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2.23, 'john', 70.2, 123, 'john']</a:t>
            </a:r>
          </a:p>
          <a:p>
            <a:endParaRPr lang="en-IN" dirty="0"/>
          </a:p>
        </p:txBody>
      </p:sp>
    </p:spTree>
    <p:extLst>
      <p:ext uri="{BB962C8B-B14F-4D97-AF65-F5344CB8AC3E}">
        <p14:creationId xmlns:p14="http://schemas.microsoft.com/office/powerpoint/2010/main" val="1684309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489397"/>
          </a:xfrm>
        </p:spPr>
        <p:txBody>
          <a:bodyPr>
            <a:normAutofit fontScale="90000"/>
          </a:bodyPr>
          <a:lstStyle/>
          <a:p>
            <a:r>
              <a:rPr lang="en-IN" dirty="0" smtClean="0"/>
              <a:t>Tuples</a:t>
            </a:r>
            <a:endParaRPr lang="en-IN" dirty="0"/>
          </a:p>
        </p:txBody>
      </p:sp>
      <p:sp>
        <p:nvSpPr>
          <p:cNvPr id="3" name="Content Placeholder 2"/>
          <p:cNvSpPr>
            <a:spLocks noGrp="1"/>
          </p:cNvSpPr>
          <p:nvPr>
            <p:ph idx="1"/>
          </p:nvPr>
        </p:nvSpPr>
        <p:spPr>
          <a:xfrm>
            <a:off x="838200" y="721217"/>
            <a:ext cx="10515600" cy="5455746"/>
          </a:xfrm>
        </p:spPr>
        <p:txBody>
          <a:bodyPr/>
          <a:lstStyle/>
          <a:p>
            <a:r>
              <a:rPr lang="en-US" dirty="0"/>
              <a:t>A tuple is another sequence data type that is similar to the list. A tuple consists of a number of values separated by commas. Unlike lists, however, tuples are enclosed within parenthesis.</a:t>
            </a:r>
          </a:p>
          <a:p>
            <a:r>
              <a:rPr lang="en-US" dirty="0"/>
              <a:t>The main difference between lists and tuples are − Lists are enclosed in brackets ( [ ] ) and their elements and size can be changed, while tuples are enclosed in parentheses ( ( ) ) and cannot be updated. Tuples can be thought of as </a:t>
            </a:r>
            <a:r>
              <a:rPr lang="en-US" b="1" dirty="0"/>
              <a:t>read-only</a:t>
            </a:r>
            <a:r>
              <a:rPr lang="en-US" dirty="0"/>
              <a:t> lists</a:t>
            </a:r>
            <a:r>
              <a:rPr lang="en-US" dirty="0" smtClean="0"/>
              <a:t>.</a:t>
            </a:r>
          </a:p>
          <a:p>
            <a:pPr lvl="1"/>
            <a:r>
              <a:rPr lang="en-US" dirty="0"/>
              <a:t>tuple = ( '</a:t>
            </a:r>
            <a:r>
              <a:rPr lang="en-US" dirty="0" err="1"/>
              <a:t>abcd</a:t>
            </a:r>
            <a:r>
              <a:rPr lang="en-US" dirty="0"/>
              <a:t>', 786 , 2.23, 'john', 70.2  )</a:t>
            </a:r>
          </a:p>
          <a:p>
            <a:pPr lvl="1"/>
            <a:r>
              <a:rPr lang="en-US" dirty="0"/>
              <a:t>list = [ '</a:t>
            </a:r>
            <a:r>
              <a:rPr lang="en-US" dirty="0" err="1"/>
              <a:t>abcd</a:t>
            </a:r>
            <a:r>
              <a:rPr lang="en-US" dirty="0"/>
              <a:t>', 786 , 2.23, 'john', 70.2  ]</a:t>
            </a:r>
          </a:p>
          <a:p>
            <a:pPr lvl="1"/>
            <a:r>
              <a:rPr lang="en-US" dirty="0"/>
              <a:t>tuple[2] = 1000    # </a:t>
            </a:r>
            <a:r>
              <a:rPr lang="en-US" dirty="0" smtClean="0"/>
              <a:t>Invalid</a:t>
            </a:r>
            <a:endParaRPr lang="en-US" dirty="0"/>
          </a:p>
          <a:p>
            <a:pPr lvl="1"/>
            <a:r>
              <a:rPr lang="en-US" dirty="0"/>
              <a:t>list[2] = 1000     # Valid </a:t>
            </a:r>
          </a:p>
          <a:p>
            <a:endParaRPr lang="en-US" dirty="0"/>
          </a:p>
          <a:p>
            <a:pPr marL="0" indent="0">
              <a:buNone/>
            </a:pPr>
            <a:endParaRPr lang="en-IN" dirty="0"/>
          </a:p>
        </p:txBody>
      </p:sp>
    </p:spTree>
    <p:extLst>
      <p:ext uri="{BB962C8B-B14F-4D97-AF65-F5344CB8AC3E}">
        <p14:creationId xmlns:p14="http://schemas.microsoft.com/office/powerpoint/2010/main" val="4123594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77"/>
            <a:ext cx="10515600" cy="656823"/>
          </a:xfrm>
        </p:spPr>
        <p:txBody>
          <a:bodyPr>
            <a:normAutofit fontScale="90000"/>
          </a:bodyPr>
          <a:lstStyle/>
          <a:p>
            <a:r>
              <a:rPr lang="en-IN" dirty="0" smtClean="0"/>
              <a:t>Dictionaries</a:t>
            </a:r>
            <a:endParaRPr lang="en-IN" dirty="0"/>
          </a:p>
        </p:txBody>
      </p:sp>
      <p:sp>
        <p:nvSpPr>
          <p:cNvPr id="3" name="Content Placeholder 2"/>
          <p:cNvSpPr>
            <a:spLocks noGrp="1"/>
          </p:cNvSpPr>
          <p:nvPr>
            <p:ph idx="1"/>
          </p:nvPr>
        </p:nvSpPr>
        <p:spPr>
          <a:xfrm>
            <a:off x="838200" y="811368"/>
            <a:ext cx="10515600" cy="5885645"/>
          </a:xfrm>
        </p:spPr>
        <p:txBody>
          <a:bodyPr>
            <a:normAutofit fontScale="85000" lnSpcReduction="20000"/>
          </a:bodyPr>
          <a:lstStyle/>
          <a:p>
            <a:r>
              <a:rPr lang="en-US" dirty="0"/>
              <a:t>Python's dictionaries </a:t>
            </a:r>
            <a:r>
              <a:rPr lang="en-US" dirty="0" smtClean="0"/>
              <a:t>consist </a:t>
            </a:r>
            <a:r>
              <a:rPr lang="en-US" dirty="0"/>
              <a:t>of key-value pairs.</a:t>
            </a:r>
          </a:p>
          <a:p>
            <a:r>
              <a:rPr lang="en-US" dirty="0"/>
              <a:t>A dictionary key can be almost any Python type, but are usually numbers or strings. Values, on the other hand, can be any arbitrary Python object.</a:t>
            </a:r>
          </a:p>
          <a:p>
            <a:r>
              <a:rPr lang="en-US" dirty="0"/>
              <a:t>Dictionaries are enclosed by curly braces ({ }) and values can be assigned and accessed using square braces </a:t>
            </a:r>
            <a:r>
              <a:rPr lang="en-US" dirty="0" smtClean="0"/>
              <a:t>([]).</a:t>
            </a:r>
          </a:p>
          <a:p>
            <a:r>
              <a:rPr lang="en-US" dirty="0" smtClean="0"/>
              <a:t>In Dictionaries all the elements are unordered. Hence no indexing for accessing.</a:t>
            </a:r>
            <a:endParaRPr lang="en-US" dirty="0"/>
          </a:p>
          <a:p>
            <a:pPr>
              <a:buNone/>
            </a:pPr>
            <a:r>
              <a:rPr lang="en-US" dirty="0" err="1"/>
              <a:t>dict</a:t>
            </a:r>
            <a:r>
              <a:rPr lang="en-US" dirty="0"/>
              <a:t> = {}</a:t>
            </a:r>
          </a:p>
          <a:p>
            <a:pPr>
              <a:buNone/>
            </a:pPr>
            <a:r>
              <a:rPr lang="en-US" dirty="0" err="1"/>
              <a:t>dict</a:t>
            </a:r>
            <a:r>
              <a:rPr lang="en-US" dirty="0"/>
              <a:t>['one'] = "This is one"</a:t>
            </a:r>
          </a:p>
          <a:p>
            <a:pPr>
              <a:buNone/>
            </a:pPr>
            <a:r>
              <a:rPr lang="en-US" dirty="0" err="1"/>
              <a:t>dict</a:t>
            </a:r>
            <a:r>
              <a:rPr lang="en-US" dirty="0"/>
              <a:t>[2]     = "This is two"</a:t>
            </a:r>
          </a:p>
          <a:p>
            <a:pPr>
              <a:buNone/>
            </a:pPr>
            <a:r>
              <a:rPr lang="en-US" dirty="0" err="1" smtClean="0"/>
              <a:t>tinydict</a:t>
            </a:r>
            <a:r>
              <a:rPr lang="en-US" dirty="0" smtClean="0"/>
              <a:t> </a:t>
            </a:r>
            <a:r>
              <a:rPr lang="en-US" dirty="0"/>
              <a:t>= {'name': 'john','code':6734, '</a:t>
            </a:r>
            <a:r>
              <a:rPr lang="en-US" dirty="0" err="1"/>
              <a:t>dept</a:t>
            </a:r>
            <a:r>
              <a:rPr lang="en-US" dirty="0"/>
              <a:t>': 'sales'}</a:t>
            </a:r>
          </a:p>
          <a:p>
            <a:pPr>
              <a:buNone/>
            </a:pPr>
            <a:r>
              <a:rPr lang="en-US" dirty="0" smtClean="0"/>
              <a:t>print </a:t>
            </a:r>
            <a:r>
              <a:rPr lang="en-US" dirty="0"/>
              <a:t>(</a:t>
            </a:r>
            <a:r>
              <a:rPr lang="en-US" dirty="0" err="1"/>
              <a:t>dict</a:t>
            </a:r>
            <a:r>
              <a:rPr lang="en-US" dirty="0"/>
              <a:t>['one'])       # Prints value for 'one' key</a:t>
            </a:r>
          </a:p>
          <a:p>
            <a:pPr>
              <a:buNone/>
            </a:pPr>
            <a:r>
              <a:rPr lang="en-US" dirty="0"/>
              <a:t>print (</a:t>
            </a:r>
            <a:r>
              <a:rPr lang="en-US" dirty="0" err="1"/>
              <a:t>dict</a:t>
            </a:r>
            <a:r>
              <a:rPr lang="en-US" dirty="0"/>
              <a:t>[2])           # Prints value for 2 key</a:t>
            </a:r>
          </a:p>
          <a:p>
            <a:pPr>
              <a:buNone/>
            </a:pPr>
            <a:r>
              <a:rPr lang="en-US" dirty="0"/>
              <a:t>print (</a:t>
            </a:r>
            <a:r>
              <a:rPr lang="en-US" dirty="0" err="1"/>
              <a:t>tinydict</a:t>
            </a:r>
            <a:r>
              <a:rPr lang="en-US" dirty="0"/>
              <a:t>)          # Prints complete dictionary</a:t>
            </a:r>
          </a:p>
          <a:p>
            <a:pPr>
              <a:buNone/>
            </a:pPr>
            <a:r>
              <a:rPr lang="en-US" dirty="0"/>
              <a:t>print (</a:t>
            </a:r>
            <a:r>
              <a:rPr lang="en-US" dirty="0" err="1"/>
              <a:t>tinydict</a:t>
            </a:r>
            <a:r>
              <a:rPr lang="en-US" dirty="0"/>
              <a:t>['name'])  # Prints the value for the key 'name'</a:t>
            </a:r>
          </a:p>
          <a:p>
            <a:pPr>
              <a:buNone/>
            </a:pPr>
            <a:r>
              <a:rPr lang="en-US" dirty="0"/>
              <a:t>print (</a:t>
            </a:r>
            <a:r>
              <a:rPr lang="en-US" dirty="0" err="1"/>
              <a:t>tinydict.keys</a:t>
            </a:r>
            <a:r>
              <a:rPr lang="en-US" dirty="0"/>
              <a:t>())   # Prints all the keys</a:t>
            </a:r>
          </a:p>
          <a:p>
            <a:pPr>
              <a:buNone/>
            </a:pPr>
            <a:r>
              <a:rPr lang="en-US" dirty="0"/>
              <a:t>print (</a:t>
            </a:r>
            <a:r>
              <a:rPr lang="en-US" dirty="0" err="1"/>
              <a:t>tinydict.values</a:t>
            </a:r>
            <a:r>
              <a:rPr lang="en-US" dirty="0"/>
              <a:t>()) # Prints all the values</a:t>
            </a:r>
          </a:p>
          <a:p>
            <a:pPr marL="0" indent="0">
              <a:buNone/>
            </a:pPr>
            <a:endParaRPr lang="en-US" dirty="0"/>
          </a:p>
          <a:p>
            <a:endParaRPr lang="en-IN" dirty="0"/>
          </a:p>
        </p:txBody>
      </p:sp>
    </p:spTree>
    <p:extLst>
      <p:ext uri="{BB962C8B-B14F-4D97-AF65-F5344CB8AC3E}">
        <p14:creationId xmlns:p14="http://schemas.microsoft.com/office/powerpoint/2010/main" val="1360864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endParaRPr lang="en-IN" dirty="0"/>
          </a:p>
        </p:txBody>
      </p:sp>
      <p:sp>
        <p:nvSpPr>
          <p:cNvPr id="3" name="Content Placeholder 2"/>
          <p:cNvSpPr>
            <a:spLocks noGrp="1"/>
          </p:cNvSpPr>
          <p:nvPr>
            <p:ph idx="1"/>
          </p:nvPr>
        </p:nvSpPr>
        <p:spPr>
          <a:xfrm>
            <a:off x="838200" y="365126"/>
            <a:ext cx="10515600" cy="6383404"/>
          </a:xfrm>
        </p:spPr>
        <p:txBody>
          <a:bodyPr>
            <a:normAutofit lnSpcReduction="10000"/>
          </a:bodyPr>
          <a:lstStyle/>
          <a:p>
            <a:pPr>
              <a:buNone/>
            </a:pPr>
            <a:endParaRPr lang="en-US" dirty="0"/>
          </a:p>
          <a:p>
            <a:pPr>
              <a:buNone/>
            </a:pPr>
            <a:r>
              <a:rPr lang="en-US" dirty="0" smtClean="0"/>
              <a:t>This </a:t>
            </a:r>
            <a:r>
              <a:rPr lang="en-US" dirty="0"/>
              <a:t>is one</a:t>
            </a:r>
          </a:p>
          <a:p>
            <a:pPr>
              <a:buNone/>
            </a:pPr>
            <a:r>
              <a:rPr lang="en-US" dirty="0"/>
              <a:t>This is two</a:t>
            </a:r>
          </a:p>
          <a:p>
            <a:pPr>
              <a:buNone/>
            </a:pPr>
            <a:r>
              <a:rPr lang="en-US" dirty="0"/>
              <a:t>{'name': 'john', 'code': 6734, '</a:t>
            </a:r>
            <a:r>
              <a:rPr lang="en-US" dirty="0" err="1"/>
              <a:t>dept</a:t>
            </a:r>
            <a:r>
              <a:rPr lang="en-US" dirty="0"/>
              <a:t>': 'sales'}</a:t>
            </a:r>
          </a:p>
          <a:p>
            <a:pPr>
              <a:buNone/>
            </a:pPr>
            <a:r>
              <a:rPr lang="en-US" dirty="0"/>
              <a:t>john</a:t>
            </a:r>
          </a:p>
          <a:p>
            <a:pPr>
              <a:buNone/>
            </a:pPr>
            <a:r>
              <a:rPr lang="en-US" dirty="0" err="1"/>
              <a:t>dict_keys</a:t>
            </a:r>
            <a:r>
              <a:rPr lang="en-US" dirty="0"/>
              <a:t>(['name', 'code', '</a:t>
            </a:r>
            <a:r>
              <a:rPr lang="en-US" dirty="0" err="1"/>
              <a:t>dept</a:t>
            </a:r>
            <a:r>
              <a:rPr lang="en-US" dirty="0"/>
              <a:t>'])</a:t>
            </a:r>
          </a:p>
          <a:p>
            <a:pPr>
              <a:buNone/>
            </a:pPr>
            <a:r>
              <a:rPr lang="en-US" dirty="0" err="1"/>
              <a:t>dict_values</a:t>
            </a:r>
            <a:r>
              <a:rPr lang="en-US" dirty="0"/>
              <a:t>(['john', 6734, 'sales</a:t>
            </a:r>
            <a:r>
              <a:rPr lang="en-US" dirty="0" smtClean="0"/>
              <a:t>'])</a:t>
            </a:r>
          </a:p>
          <a:p>
            <a:pPr>
              <a:buNone/>
            </a:pPr>
            <a:r>
              <a:rPr lang="en-US" u="sng" dirty="0" smtClean="0"/>
              <a:t>Nested Dictionary</a:t>
            </a:r>
          </a:p>
          <a:p>
            <a:r>
              <a:rPr lang="en-US" dirty="0" err="1"/>
              <a:t>mydict</a:t>
            </a:r>
            <a:r>
              <a:rPr lang="en-US" dirty="0"/>
              <a:t> = { </a:t>
            </a:r>
          </a:p>
          <a:p>
            <a:pPr>
              <a:buNone/>
            </a:pPr>
            <a:r>
              <a:rPr lang="en-US" dirty="0"/>
              <a:t>	'Apple': {'American':'16', 'Mexican':10, 'Chinese':5}, 'Grapes':{'Arabian':'25','Indian':'20'}</a:t>
            </a:r>
          </a:p>
          <a:p>
            <a:pPr>
              <a:buNone/>
            </a:pPr>
            <a:r>
              <a:rPr lang="en-US" dirty="0"/>
              <a:t>	s </a:t>
            </a:r>
            <a:r>
              <a:rPr lang="en-US" dirty="0" smtClean="0"/>
              <a:t>}</a:t>
            </a:r>
          </a:p>
          <a:p>
            <a:pPr>
              <a:buNone/>
            </a:pPr>
            <a:r>
              <a:rPr lang="en-US" dirty="0"/>
              <a:t> </a:t>
            </a:r>
            <a:r>
              <a:rPr lang="en-US" dirty="0" smtClean="0"/>
              <a:t> print(</a:t>
            </a:r>
            <a:r>
              <a:rPr lang="en-US" dirty="0" err="1" smtClean="0"/>
              <a:t>mydict</a:t>
            </a:r>
            <a:r>
              <a:rPr lang="en-US" dirty="0" smtClean="0"/>
              <a:t>)</a:t>
            </a:r>
            <a:endParaRPr lang="en-US" dirty="0"/>
          </a:p>
          <a:p>
            <a:pPr>
              <a:buNone/>
            </a:pPr>
            <a:endParaRPr lang="en-US" dirty="0"/>
          </a:p>
          <a:p>
            <a:pPr marL="0" indent="0">
              <a:buNone/>
            </a:pPr>
            <a:endParaRPr lang="en-IN" dirty="0"/>
          </a:p>
        </p:txBody>
      </p:sp>
    </p:spTree>
    <p:extLst>
      <p:ext uri="{BB962C8B-B14F-4D97-AF65-F5344CB8AC3E}">
        <p14:creationId xmlns:p14="http://schemas.microsoft.com/office/powerpoint/2010/main" val="15833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smtClean="0"/>
              <a:t>operators</a:t>
            </a:r>
            <a:endParaRPr lang="en-IN" dirty="0"/>
          </a:p>
        </p:txBody>
      </p:sp>
      <p:sp>
        <p:nvSpPr>
          <p:cNvPr id="3" name="Content Placeholder 2"/>
          <p:cNvSpPr>
            <a:spLocks noGrp="1"/>
          </p:cNvSpPr>
          <p:nvPr>
            <p:ph idx="1"/>
          </p:nvPr>
        </p:nvSpPr>
        <p:spPr>
          <a:xfrm>
            <a:off x="838200" y="1416676"/>
            <a:ext cx="10515600" cy="4760287"/>
          </a:xfrm>
        </p:spPr>
        <p:txBody>
          <a:bodyPr/>
          <a:lstStyle/>
          <a:p>
            <a:r>
              <a:rPr lang="en-US" dirty="0"/>
              <a:t>Python language supports the following types of operators −</a:t>
            </a:r>
          </a:p>
          <a:p>
            <a:pPr lvl="1"/>
            <a:r>
              <a:rPr lang="en-US" dirty="0"/>
              <a:t>Arithmetic </a:t>
            </a:r>
            <a:r>
              <a:rPr lang="en-US" dirty="0" smtClean="0"/>
              <a:t>Operators  {+,-,*,/,%,//}       ‘// ‘ gives decimal answer.</a:t>
            </a:r>
            <a:endParaRPr lang="en-US" dirty="0"/>
          </a:p>
          <a:p>
            <a:pPr lvl="1"/>
            <a:r>
              <a:rPr lang="en-US" dirty="0"/>
              <a:t>Comparison (Relational) </a:t>
            </a:r>
            <a:r>
              <a:rPr lang="en-US" dirty="0" smtClean="0"/>
              <a:t>Operators {&lt;, &lt;=, &gt;, &gt;=, ==, !=} returns True/False</a:t>
            </a:r>
            <a:endParaRPr lang="en-US" dirty="0"/>
          </a:p>
          <a:p>
            <a:pPr lvl="1"/>
            <a:r>
              <a:rPr lang="en-US" dirty="0"/>
              <a:t>Assignment </a:t>
            </a:r>
            <a:r>
              <a:rPr lang="en-US" dirty="0" smtClean="0"/>
              <a:t>Operators </a:t>
            </a:r>
            <a:endParaRPr lang="en-US" dirty="0"/>
          </a:p>
          <a:p>
            <a:pPr lvl="1"/>
            <a:r>
              <a:rPr lang="en-US" dirty="0"/>
              <a:t>Membership </a:t>
            </a:r>
            <a:r>
              <a:rPr lang="en-US" dirty="0" smtClean="0"/>
              <a:t>Operators {in , not in}</a:t>
            </a:r>
          </a:p>
          <a:p>
            <a:pPr lvl="1"/>
            <a:r>
              <a:rPr lang="en-US" dirty="0" smtClean="0"/>
              <a:t>Logical operators {AND, OR, NOT}</a:t>
            </a:r>
          </a:p>
          <a:p>
            <a:pPr marL="457200" lvl="1" indent="0">
              <a:buNone/>
            </a:pPr>
            <a:r>
              <a:rPr lang="en-US" dirty="0" smtClean="0"/>
              <a:t>    </a:t>
            </a:r>
          </a:p>
          <a:p>
            <a:endParaRPr lang="en-US" dirty="0"/>
          </a:p>
          <a:p>
            <a:pPr marL="0" indent="0">
              <a:buNone/>
            </a:pPr>
            <a:endParaRPr lang="en-IN" dirty="0"/>
          </a:p>
        </p:txBody>
      </p:sp>
    </p:spTree>
    <p:extLst>
      <p:ext uri="{BB962C8B-B14F-4D97-AF65-F5344CB8AC3E}">
        <p14:creationId xmlns:p14="http://schemas.microsoft.com/office/powerpoint/2010/main" val="3001764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smtClean="0"/>
              <a:t>Assignment Operators</a:t>
            </a:r>
            <a:endParaRPr lang="en-IN" dirty="0"/>
          </a:p>
        </p:txBody>
      </p:sp>
      <p:sp>
        <p:nvSpPr>
          <p:cNvPr id="3" name="Content Placeholder 2"/>
          <p:cNvSpPr>
            <a:spLocks noGrp="1"/>
          </p:cNvSpPr>
          <p:nvPr>
            <p:ph idx="1"/>
          </p:nvPr>
        </p:nvSpPr>
        <p:spPr>
          <a:xfrm>
            <a:off x="838200" y="1210614"/>
            <a:ext cx="10515600" cy="4966349"/>
          </a:xfrm>
        </p:spPr>
        <p:txBody>
          <a:bodyPr>
            <a:normAutofit/>
          </a:bodyPr>
          <a:lstStyle/>
          <a:p>
            <a:pPr marL="457200" lvl="1" indent="0">
              <a:buNone/>
            </a:pPr>
            <a:r>
              <a:rPr lang="en-IN" sz="4000" dirty="0" smtClean="0"/>
              <a:t>=             c=10</a:t>
            </a:r>
          </a:p>
          <a:p>
            <a:pPr marL="457200" lvl="1" indent="0">
              <a:buNone/>
            </a:pPr>
            <a:r>
              <a:rPr lang="en-IN" sz="4000" dirty="0" smtClean="0"/>
              <a:t>+=	   c+=1</a:t>
            </a:r>
          </a:p>
          <a:p>
            <a:pPr marL="457200" lvl="1" indent="0">
              <a:buNone/>
            </a:pPr>
            <a:r>
              <a:rPr lang="en-IN" sz="4000" dirty="0" smtClean="0"/>
              <a:t>-=	           c-=2</a:t>
            </a:r>
          </a:p>
          <a:p>
            <a:pPr marL="457200" lvl="1" indent="0">
              <a:buNone/>
            </a:pPr>
            <a:r>
              <a:rPr lang="en-IN" sz="4000" dirty="0" smtClean="0"/>
              <a:t>*=           c*=3</a:t>
            </a:r>
          </a:p>
          <a:p>
            <a:pPr marL="457200" lvl="1" indent="0">
              <a:buNone/>
            </a:pPr>
            <a:r>
              <a:rPr lang="en-IN" sz="4000" dirty="0" smtClean="0"/>
              <a:t>/=            c/=4</a:t>
            </a:r>
          </a:p>
          <a:p>
            <a:pPr marL="457200" lvl="1" indent="0">
              <a:buNone/>
            </a:pPr>
            <a:r>
              <a:rPr lang="en-IN" sz="4000" dirty="0" smtClean="0"/>
              <a:t>%=           c%=5</a:t>
            </a:r>
          </a:p>
          <a:p>
            <a:pPr marL="457200" lvl="1" indent="0">
              <a:buNone/>
            </a:pPr>
            <a:r>
              <a:rPr lang="en-IN" sz="4000" dirty="0" smtClean="0"/>
              <a:t>**=          c**=2    {Exponent}</a:t>
            </a:r>
          </a:p>
          <a:p>
            <a:pPr marL="457200" lvl="1" indent="0">
              <a:buNone/>
            </a:pPr>
            <a:r>
              <a:rPr lang="en-IN" sz="4000" dirty="0" smtClean="0"/>
              <a:t>//=           c//=3     </a:t>
            </a:r>
            <a:endParaRPr lang="en-IN" sz="4000" dirty="0"/>
          </a:p>
        </p:txBody>
      </p:sp>
    </p:spTree>
    <p:extLst>
      <p:ext uri="{BB962C8B-B14F-4D97-AF65-F5344CB8AC3E}">
        <p14:creationId xmlns:p14="http://schemas.microsoft.com/office/powerpoint/2010/main" val="1768745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pPr lvl="1"/>
            <a:r>
              <a:rPr lang="en-US" dirty="0" smtClean="0"/>
              <a:t>Python 1.0 was released in November 1994. In 2000, Python 2.0 was released. Python 2.7.11 is the latest edition of Python 2.</a:t>
            </a:r>
          </a:p>
          <a:p>
            <a:pPr lvl="1"/>
            <a:r>
              <a:rPr lang="en-US" dirty="0" smtClean="0"/>
              <a:t>Meanwhile, Python 3.0 was released in 2008. Python 3 is not backward compatible with Python 2. The emphasis in Python 3 had been on the removal of duplicate programming constructs and modules.</a:t>
            </a:r>
          </a:p>
          <a:p>
            <a:pPr lvl="1"/>
            <a:r>
              <a:rPr lang="en-US" dirty="0" smtClean="0"/>
              <a:t>Find out the current version ………</a:t>
            </a:r>
            <a:endParaRPr lang="en-IN" dirty="0"/>
          </a:p>
        </p:txBody>
      </p:sp>
    </p:spTree>
    <p:extLst>
      <p:ext uri="{BB962C8B-B14F-4D97-AF65-F5344CB8AC3E}">
        <p14:creationId xmlns:p14="http://schemas.microsoft.com/office/powerpoint/2010/main" val="2643541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Membership operators</a:t>
            </a:r>
            <a:endParaRPr lang="en-IN" dirty="0"/>
          </a:p>
        </p:txBody>
      </p:sp>
      <p:sp>
        <p:nvSpPr>
          <p:cNvPr id="3" name="Content Placeholder 2"/>
          <p:cNvSpPr>
            <a:spLocks noGrp="1"/>
          </p:cNvSpPr>
          <p:nvPr>
            <p:ph idx="1"/>
          </p:nvPr>
        </p:nvSpPr>
        <p:spPr>
          <a:xfrm>
            <a:off x="838200" y="1339403"/>
            <a:ext cx="10515600" cy="4837560"/>
          </a:xfrm>
        </p:spPr>
        <p:txBody>
          <a:bodyPr>
            <a:normAutofit fontScale="77500" lnSpcReduction="20000"/>
          </a:bodyPr>
          <a:lstStyle/>
          <a:p>
            <a:pPr>
              <a:buNone/>
            </a:pPr>
            <a:r>
              <a:rPr lang="en-US" dirty="0"/>
              <a:t>a = 10</a:t>
            </a:r>
          </a:p>
          <a:p>
            <a:pPr>
              <a:buNone/>
            </a:pPr>
            <a:r>
              <a:rPr lang="en-US" dirty="0"/>
              <a:t>b = 20</a:t>
            </a:r>
          </a:p>
          <a:p>
            <a:pPr>
              <a:buNone/>
            </a:pPr>
            <a:r>
              <a:rPr lang="en-US" dirty="0"/>
              <a:t>list = [1, 2, 3, 4, 5 ]</a:t>
            </a:r>
          </a:p>
          <a:p>
            <a:pPr>
              <a:buNone/>
            </a:pPr>
            <a:endParaRPr lang="en-US" dirty="0"/>
          </a:p>
          <a:p>
            <a:pPr>
              <a:buNone/>
            </a:pPr>
            <a:r>
              <a:rPr lang="en-US" dirty="0"/>
              <a:t>if ( a in list ):</a:t>
            </a:r>
          </a:p>
          <a:p>
            <a:pPr>
              <a:buNone/>
            </a:pPr>
            <a:r>
              <a:rPr lang="en-US" dirty="0"/>
              <a:t>   print ("Line 1 - a is available in the given list")</a:t>
            </a:r>
          </a:p>
          <a:p>
            <a:pPr>
              <a:buNone/>
            </a:pPr>
            <a:r>
              <a:rPr lang="en-US" dirty="0"/>
              <a:t>else:</a:t>
            </a:r>
          </a:p>
          <a:p>
            <a:pPr>
              <a:buNone/>
            </a:pPr>
            <a:r>
              <a:rPr lang="en-US" dirty="0"/>
              <a:t>   print ("</a:t>
            </a:r>
            <a:r>
              <a:rPr lang="en-US" dirty="0">
                <a:solidFill>
                  <a:srgbClr val="0070C0"/>
                </a:solidFill>
              </a:rPr>
              <a:t>Line 1 - a is not available in the given list</a:t>
            </a:r>
            <a:r>
              <a:rPr lang="en-US" dirty="0"/>
              <a:t>")</a:t>
            </a:r>
          </a:p>
          <a:p>
            <a:pPr>
              <a:buNone/>
            </a:pPr>
            <a:endParaRPr lang="en-US" dirty="0"/>
          </a:p>
          <a:p>
            <a:pPr>
              <a:buNone/>
            </a:pPr>
            <a:r>
              <a:rPr lang="en-US" dirty="0"/>
              <a:t>if ( b not in list ):</a:t>
            </a:r>
          </a:p>
          <a:p>
            <a:pPr>
              <a:buNone/>
            </a:pPr>
            <a:r>
              <a:rPr lang="en-US" dirty="0"/>
              <a:t>   print ("</a:t>
            </a:r>
            <a:r>
              <a:rPr lang="en-US" dirty="0">
                <a:solidFill>
                  <a:srgbClr val="0070C0"/>
                </a:solidFill>
              </a:rPr>
              <a:t>Line 2 - b is not available in the given list</a:t>
            </a:r>
            <a:r>
              <a:rPr lang="en-US" dirty="0"/>
              <a:t>")</a:t>
            </a:r>
          </a:p>
          <a:p>
            <a:pPr>
              <a:buNone/>
            </a:pPr>
            <a:r>
              <a:rPr lang="en-US" dirty="0"/>
              <a:t>else:</a:t>
            </a:r>
          </a:p>
          <a:p>
            <a:pPr>
              <a:buNone/>
            </a:pPr>
            <a:r>
              <a:rPr lang="en-US" dirty="0"/>
              <a:t>   print ("Line 2 - b is available in the given list")</a:t>
            </a:r>
          </a:p>
          <a:p>
            <a:endParaRPr lang="en-IN" dirty="0"/>
          </a:p>
        </p:txBody>
      </p:sp>
    </p:spTree>
    <p:extLst>
      <p:ext uri="{BB962C8B-B14F-4D97-AF65-F5344CB8AC3E}">
        <p14:creationId xmlns:p14="http://schemas.microsoft.com/office/powerpoint/2010/main" val="3650353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Operators</a:t>
            </a:r>
            <a:endParaRPr lang="en-IN" dirty="0"/>
          </a:p>
        </p:txBody>
      </p:sp>
      <p:sp>
        <p:nvSpPr>
          <p:cNvPr id="3" name="Content Placeholder 2"/>
          <p:cNvSpPr>
            <a:spLocks noGrp="1"/>
          </p:cNvSpPr>
          <p:nvPr>
            <p:ph idx="1"/>
          </p:nvPr>
        </p:nvSpPr>
        <p:spPr/>
        <p:txBody>
          <a:bodyPr/>
          <a:lstStyle/>
          <a:p>
            <a:r>
              <a:rPr lang="en-IN" dirty="0" smtClean="0"/>
              <a:t>It is used to combine conditional expressions</a:t>
            </a:r>
          </a:p>
          <a:p>
            <a:r>
              <a:rPr lang="en-IN" dirty="0" smtClean="0"/>
              <a:t>AND - returns true,  if both are true.</a:t>
            </a:r>
          </a:p>
          <a:p>
            <a:r>
              <a:rPr lang="en-IN" dirty="0" smtClean="0"/>
              <a:t>OR - Returns true, if any one is true</a:t>
            </a:r>
          </a:p>
          <a:p>
            <a:r>
              <a:rPr lang="en-IN" dirty="0" smtClean="0"/>
              <a:t>NOT- Negate the output, True-False; False-True</a:t>
            </a:r>
            <a:endParaRPr lang="en-IN" dirty="0"/>
          </a:p>
        </p:txBody>
      </p:sp>
    </p:spTree>
    <p:extLst>
      <p:ext uri="{BB962C8B-B14F-4D97-AF65-F5344CB8AC3E}">
        <p14:creationId xmlns:p14="http://schemas.microsoft.com/office/powerpoint/2010/main" val="261151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IN" dirty="0"/>
          </a:p>
        </p:txBody>
      </p:sp>
      <p:sp>
        <p:nvSpPr>
          <p:cNvPr id="3" name="Content Placeholder 2"/>
          <p:cNvSpPr>
            <a:spLocks noGrp="1"/>
          </p:cNvSpPr>
          <p:nvPr>
            <p:ph idx="1"/>
          </p:nvPr>
        </p:nvSpPr>
        <p:spPr/>
        <p:txBody>
          <a:bodyPr/>
          <a:lstStyle/>
          <a:p>
            <a:pPr marL="0" indent="0">
              <a:buNone/>
            </a:pPr>
            <a:r>
              <a:rPr lang="en-IN" dirty="0" smtClean="0"/>
              <a:t>1—Exponent</a:t>
            </a:r>
          </a:p>
          <a:p>
            <a:pPr marL="0" indent="0">
              <a:buNone/>
            </a:pPr>
            <a:r>
              <a:rPr lang="en-IN" dirty="0" smtClean="0"/>
              <a:t>2---Complement, unary plus and minus</a:t>
            </a:r>
          </a:p>
          <a:p>
            <a:pPr marL="0" indent="0">
              <a:buNone/>
            </a:pPr>
            <a:r>
              <a:rPr lang="en-IN" dirty="0" smtClean="0"/>
              <a:t>3-- *,/, %, //</a:t>
            </a:r>
          </a:p>
          <a:p>
            <a:pPr marL="0" indent="0">
              <a:buNone/>
            </a:pPr>
            <a:r>
              <a:rPr lang="en-IN" dirty="0" smtClean="0"/>
              <a:t>4-- +, -</a:t>
            </a:r>
          </a:p>
          <a:p>
            <a:pPr marL="0" indent="0">
              <a:buNone/>
            </a:pPr>
            <a:r>
              <a:rPr lang="en-IN" dirty="0" smtClean="0"/>
              <a:t>5. Relational operators</a:t>
            </a:r>
          </a:p>
          <a:p>
            <a:pPr marL="0" indent="0">
              <a:buNone/>
            </a:pPr>
            <a:r>
              <a:rPr lang="en-IN" dirty="0" smtClean="0"/>
              <a:t>6. Assignment  operators.</a:t>
            </a:r>
            <a:endParaRPr lang="en-IN" dirty="0"/>
          </a:p>
        </p:txBody>
      </p:sp>
    </p:spTree>
    <p:extLst>
      <p:ext uri="{BB962C8B-B14F-4D97-AF65-F5344CB8AC3E}">
        <p14:creationId xmlns:p14="http://schemas.microsoft.com/office/powerpoint/2010/main" val="307663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643944"/>
          </a:xfrm>
        </p:spPr>
        <p:txBody>
          <a:bodyPr>
            <a:normAutofit fontScale="90000"/>
          </a:bodyPr>
          <a:lstStyle/>
          <a:p>
            <a:r>
              <a:rPr lang="en-IN" dirty="0" smtClean="0"/>
              <a:t>Data type conversions</a:t>
            </a:r>
            <a:endParaRPr lang="en-IN" dirty="0"/>
          </a:p>
        </p:txBody>
      </p:sp>
      <p:sp>
        <p:nvSpPr>
          <p:cNvPr id="3" name="Content Placeholder 2"/>
          <p:cNvSpPr>
            <a:spLocks noGrp="1"/>
          </p:cNvSpPr>
          <p:nvPr>
            <p:ph idx="1"/>
          </p:nvPr>
        </p:nvSpPr>
        <p:spPr>
          <a:xfrm>
            <a:off x="838200" y="759854"/>
            <a:ext cx="10515600" cy="6098146"/>
          </a:xfrm>
        </p:spPr>
        <p:txBody>
          <a:bodyPr>
            <a:normAutofit fontScale="92500" lnSpcReduction="20000"/>
          </a:bodyPr>
          <a:lstStyle/>
          <a:p>
            <a:r>
              <a:rPr lang="en-US" dirty="0"/>
              <a:t> To convert between types, you </a:t>
            </a:r>
            <a:r>
              <a:rPr lang="en-US" dirty="0" smtClean="0"/>
              <a:t>use </a:t>
            </a:r>
            <a:r>
              <a:rPr lang="en-US" dirty="0"/>
              <a:t>the type-names as a function.</a:t>
            </a:r>
          </a:p>
          <a:p>
            <a:r>
              <a:rPr lang="en-US" dirty="0"/>
              <a:t>There are several built-in functions to perform conversion from one data type to another. These functions return a new object representing the converted </a:t>
            </a:r>
            <a:r>
              <a:rPr lang="en-US" dirty="0" smtClean="0"/>
              <a:t>value</a:t>
            </a:r>
          </a:p>
          <a:p>
            <a:pPr marL="0" indent="0" fontAlgn="ctr">
              <a:buNone/>
            </a:pPr>
            <a:r>
              <a:rPr lang="en-US" dirty="0" smtClean="0"/>
              <a:t>Converts </a:t>
            </a:r>
            <a:r>
              <a:rPr lang="en-US" dirty="0"/>
              <a:t>x to a floating-point number.</a:t>
            </a:r>
            <a:endParaRPr lang="en-IN" dirty="0"/>
          </a:p>
          <a:p>
            <a:pPr marL="0" indent="0" fontAlgn="ctr">
              <a:buNone/>
            </a:pPr>
            <a:r>
              <a:rPr lang="en-US" b="1" dirty="0" err="1"/>
              <a:t>str</a:t>
            </a:r>
            <a:r>
              <a:rPr lang="en-US" b="1" dirty="0"/>
              <a:t>(x)</a:t>
            </a:r>
            <a:endParaRPr lang="en-IN" dirty="0"/>
          </a:p>
          <a:p>
            <a:pPr marL="0" indent="0" fontAlgn="ctr">
              <a:buNone/>
            </a:pPr>
            <a:r>
              <a:rPr lang="en-US" dirty="0"/>
              <a:t>Converts object x to a string representation.</a:t>
            </a:r>
            <a:endParaRPr lang="en-IN" dirty="0"/>
          </a:p>
          <a:p>
            <a:pPr marL="0" indent="0" fontAlgn="ctr">
              <a:buNone/>
            </a:pPr>
            <a:r>
              <a:rPr lang="en-US" b="1" dirty="0" smtClean="0"/>
              <a:t>tuple(s</a:t>
            </a:r>
            <a:r>
              <a:rPr lang="en-US" b="1" dirty="0"/>
              <a:t>)</a:t>
            </a:r>
            <a:endParaRPr lang="en-IN" dirty="0"/>
          </a:p>
          <a:p>
            <a:pPr marL="0" indent="0" fontAlgn="ctr">
              <a:buNone/>
            </a:pPr>
            <a:r>
              <a:rPr lang="en-US" dirty="0"/>
              <a:t>Converts s to a tuple.</a:t>
            </a:r>
            <a:endParaRPr lang="en-IN" dirty="0"/>
          </a:p>
          <a:p>
            <a:pPr marL="0" indent="0" fontAlgn="ctr">
              <a:buNone/>
            </a:pPr>
            <a:r>
              <a:rPr lang="en-US" b="1" dirty="0"/>
              <a:t>list(s)</a:t>
            </a:r>
            <a:endParaRPr lang="en-IN" dirty="0"/>
          </a:p>
          <a:p>
            <a:pPr marL="0" indent="0" fontAlgn="ctr">
              <a:buNone/>
            </a:pPr>
            <a:r>
              <a:rPr lang="en-US" dirty="0"/>
              <a:t>Converts s to a list</a:t>
            </a:r>
            <a:r>
              <a:rPr lang="en-US" dirty="0" smtClean="0"/>
              <a:t>.</a:t>
            </a:r>
          </a:p>
          <a:p>
            <a:pPr marL="0" indent="0" fontAlgn="ctr">
              <a:buNone/>
            </a:pPr>
            <a:r>
              <a:rPr lang="en-US" b="1" dirty="0" err="1"/>
              <a:t>dict</a:t>
            </a:r>
            <a:r>
              <a:rPr lang="en-US" b="1" dirty="0"/>
              <a:t>(d)</a:t>
            </a:r>
            <a:endParaRPr lang="en-IN" dirty="0"/>
          </a:p>
          <a:p>
            <a:pPr marL="0" indent="0" fontAlgn="ctr">
              <a:buNone/>
            </a:pPr>
            <a:r>
              <a:rPr lang="en-US" dirty="0"/>
              <a:t>Creates a dictionary. d must be a sequence of (</a:t>
            </a:r>
            <a:r>
              <a:rPr lang="en-US" dirty="0" err="1"/>
              <a:t>key,value</a:t>
            </a:r>
            <a:r>
              <a:rPr lang="en-US" dirty="0"/>
              <a:t>) tuples.</a:t>
            </a:r>
            <a:endParaRPr lang="en-IN" dirty="0"/>
          </a:p>
          <a:p>
            <a:pPr marL="0" indent="0" fontAlgn="ctr">
              <a:buNone/>
            </a:pPr>
            <a:r>
              <a:rPr lang="en-US" b="1" dirty="0" err="1"/>
              <a:t>chr</a:t>
            </a:r>
            <a:r>
              <a:rPr lang="en-US" b="1" dirty="0"/>
              <a:t>(x)</a:t>
            </a:r>
            <a:endParaRPr lang="en-IN" dirty="0"/>
          </a:p>
          <a:p>
            <a:pPr marL="0" indent="0" fontAlgn="ctr">
              <a:buNone/>
            </a:pPr>
            <a:r>
              <a:rPr lang="en-US" dirty="0"/>
              <a:t>Converts an integer to a character.</a:t>
            </a:r>
            <a:endParaRPr lang="en-IN" dirty="0"/>
          </a:p>
          <a:p>
            <a:pPr marL="0" indent="0" fontAlgn="ctr">
              <a:buNone/>
            </a:pPr>
            <a:endParaRPr lang="en-US" dirty="0" smtClean="0"/>
          </a:p>
          <a:p>
            <a:pPr marL="0" indent="0" fontAlgn="ctr">
              <a:buNone/>
            </a:pPr>
            <a:endParaRPr lang="en-IN" dirty="0"/>
          </a:p>
          <a:p>
            <a:endParaRPr lang="en-IN" dirty="0"/>
          </a:p>
        </p:txBody>
      </p:sp>
    </p:spTree>
    <p:extLst>
      <p:ext uri="{BB962C8B-B14F-4D97-AF65-F5344CB8AC3E}">
        <p14:creationId xmlns:p14="http://schemas.microsoft.com/office/powerpoint/2010/main" val="1452381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IN" dirty="0" smtClean="0"/>
              <a:t>Decision Making</a:t>
            </a:r>
            <a:endParaRPr lang="en-IN" dirty="0"/>
          </a:p>
        </p:txBody>
      </p:sp>
      <p:sp>
        <p:nvSpPr>
          <p:cNvPr id="3" name="Content Placeholder 2"/>
          <p:cNvSpPr>
            <a:spLocks noGrp="1"/>
          </p:cNvSpPr>
          <p:nvPr>
            <p:ph idx="1"/>
          </p:nvPr>
        </p:nvSpPr>
        <p:spPr>
          <a:xfrm>
            <a:off x="682625" y="978794"/>
            <a:ext cx="10515600" cy="5879206"/>
          </a:xfrm>
        </p:spPr>
        <p:txBody>
          <a:bodyPr>
            <a:normAutofit/>
          </a:bodyPr>
          <a:lstStyle/>
          <a:p>
            <a:pPr fontAlgn="ctr"/>
            <a:r>
              <a:rPr lang="en-US" dirty="0"/>
              <a:t>Decision structures evaluate multiple expressions, which produce TRUE or FALSE as the </a:t>
            </a:r>
            <a:r>
              <a:rPr lang="en-US" dirty="0" smtClean="0"/>
              <a:t>results. </a:t>
            </a:r>
            <a:r>
              <a:rPr lang="en-US" dirty="0"/>
              <a:t>You need to determine which action to </a:t>
            </a:r>
            <a:r>
              <a:rPr lang="en-US" dirty="0" smtClean="0"/>
              <a:t>select </a:t>
            </a:r>
            <a:r>
              <a:rPr lang="en-US" dirty="0"/>
              <a:t>and which statements to execute if the outcome is TRUE or FALSE </a:t>
            </a:r>
            <a:r>
              <a:rPr lang="en-US" dirty="0" smtClean="0"/>
              <a:t>otherwise.</a:t>
            </a:r>
          </a:p>
          <a:p>
            <a:pPr fontAlgn="ctr"/>
            <a:r>
              <a:rPr lang="en-US" dirty="0" smtClean="0"/>
              <a:t>Python assumes </a:t>
            </a:r>
            <a:r>
              <a:rPr lang="en-US" dirty="0"/>
              <a:t>any </a:t>
            </a:r>
            <a:r>
              <a:rPr lang="en-US" b="1" dirty="0"/>
              <a:t>non-zero</a:t>
            </a:r>
            <a:r>
              <a:rPr lang="en-US" dirty="0"/>
              <a:t> and </a:t>
            </a:r>
            <a:r>
              <a:rPr lang="en-US" b="1" dirty="0"/>
              <a:t>non-null</a:t>
            </a:r>
            <a:r>
              <a:rPr lang="en-US" dirty="0"/>
              <a:t> values as TRUE, and any </a:t>
            </a:r>
            <a:r>
              <a:rPr lang="en-US" b="1" dirty="0"/>
              <a:t>zero</a:t>
            </a:r>
            <a:r>
              <a:rPr lang="en-US" dirty="0"/>
              <a:t> or </a:t>
            </a:r>
            <a:r>
              <a:rPr lang="en-US" b="1" dirty="0"/>
              <a:t>null values</a:t>
            </a:r>
            <a:r>
              <a:rPr lang="en-US" dirty="0"/>
              <a:t> as FALSE value</a:t>
            </a:r>
            <a:r>
              <a:rPr lang="en-US" dirty="0" smtClean="0"/>
              <a:t>.</a:t>
            </a:r>
          </a:p>
          <a:p>
            <a:pPr fontAlgn="ctr"/>
            <a:endParaRPr lang="en-US" dirty="0"/>
          </a:p>
          <a:p>
            <a:pPr fontAlgn="ctr"/>
            <a:endParaRPr lang="en-IN" dirty="0" smtClean="0"/>
          </a:p>
          <a:p>
            <a:pPr marL="0" indent="0" fontAlgn="ctr">
              <a:buNone/>
            </a:pPr>
            <a:endParaRPr lang="en-IN" dirty="0"/>
          </a:p>
          <a:p>
            <a:pPr marL="0" indent="0" fontAlgn="ctr">
              <a:buNone/>
            </a:pPr>
            <a:endParaRPr lang="en-IN" dirty="0"/>
          </a:p>
        </p:txBody>
      </p:sp>
      <p:pic>
        <p:nvPicPr>
          <p:cNvPr id="6" name="Picture 2" descr="Python if...else statement"/>
          <p:cNvPicPr>
            <a:picLocks noChangeAspect="1" noChangeArrowheads="1"/>
          </p:cNvPicPr>
          <p:nvPr/>
        </p:nvPicPr>
        <p:blipFill>
          <a:blip r:embed="rId2"/>
          <a:srcRect/>
          <a:stretch>
            <a:fillRect/>
          </a:stretch>
        </p:blipFill>
        <p:spPr bwMode="auto">
          <a:xfrm>
            <a:off x="7128456" y="2992191"/>
            <a:ext cx="3396240" cy="3691944"/>
          </a:xfrm>
          <a:prstGeom prst="rect">
            <a:avLst/>
          </a:prstGeom>
          <a:noFill/>
        </p:spPr>
      </p:pic>
    </p:spTree>
    <p:extLst>
      <p:ext uri="{BB962C8B-B14F-4D97-AF65-F5344CB8AC3E}">
        <p14:creationId xmlns:p14="http://schemas.microsoft.com/office/powerpoint/2010/main" val="2317883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Cont..</a:t>
            </a:r>
            <a:endParaRPr lang="en-IN" dirty="0"/>
          </a:p>
        </p:txBody>
      </p:sp>
      <p:sp>
        <p:nvSpPr>
          <p:cNvPr id="7" name="Content Placeholder 6"/>
          <p:cNvSpPr>
            <a:spLocks noGrp="1"/>
          </p:cNvSpPr>
          <p:nvPr>
            <p:ph idx="1"/>
          </p:nvPr>
        </p:nvSpPr>
        <p:spPr>
          <a:xfrm>
            <a:off x="838200" y="1416676"/>
            <a:ext cx="10515600" cy="4760287"/>
          </a:xfrm>
        </p:spPr>
        <p:txBody>
          <a:bodyPr>
            <a:normAutofit fontScale="92500" lnSpcReduction="20000"/>
          </a:bodyPr>
          <a:lstStyle/>
          <a:p>
            <a:pPr marL="0" indent="0" fontAlgn="ctr">
              <a:buNone/>
            </a:pPr>
            <a:r>
              <a:rPr lang="en-US" dirty="0"/>
              <a:t>1</a:t>
            </a:r>
            <a:endParaRPr lang="en-IN" dirty="0"/>
          </a:p>
          <a:p>
            <a:pPr marL="0" indent="0" fontAlgn="ctr">
              <a:buNone/>
            </a:pPr>
            <a:r>
              <a:rPr lang="en-US" dirty="0"/>
              <a:t>if </a:t>
            </a:r>
            <a:endParaRPr lang="en-IN" dirty="0"/>
          </a:p>
          <a:p>
            <a:pPr marL="0" indent="0" fontAlgn="ctr">
              <a:buNone/>
            </a:pPr>
            <a:r>
              <a:rPr lang="en-US" dirty="0"/>
              <a:t>An </a:t>
            </a:r>
            <a:r>
              <a:rPr lang="en-US" dirty="0" smtClean="0"/>
              <a:t>IF </a:t>
            </a:r>
            <a:r>
              <a:rPr lang="en-US" dirty="0"/>
              <a:t>statement consists of a </a:t>
            </a:r>
            <a:r>
              <a:rPr lang="en-US" dirty="0" err="1"/>
              <a:t>boolean</a:t>
            </a:r>
            <a:r>
              <a:rPr lang="en-US" dirty="0"/>
              <a:t> expression followed by one or more statements.</a:t>
            </a:r>
            <a:endParaRPr lang="en-IN" dirty="0"/>
          </a:p>
          <a:p>
            <a:pPr marL="0" indent="0" fontAlgn="ctr">
              <a:buNone/>
            </a:pPr>
            <a:r>
              <a:rPr lang="en-US" dirty="0"/>
              <a:t>2</a:t>
            </a:r>
            <a:endParaRPr lang="en-IN" dirty="0"/>
          </a:p>
          <a:p>
            <a:pPr marL="0" indent="0" fontAlgn="ctr">
              <a:buNone/>
            </a:pPr>
            <a:r>
              <a:rPr lang="en-US" dirty="0"/>
              <a:t>if...</a:t>
            </a:r>
            <a:r>
              <a:rPr lang="en-US" dirty="0" smtClean="0"/>
              <a:t>else</a:t>
            </a:r>
            <a:endParaRPr lang="en-IN" dirty="0"/>
          </a:p>
          <a:p>
            <a:pPr marL="0" indent="0" fontAlgn="ctr">
              <a:buNone/>
            </a:pPr>
            <a:r>
              <a:rPr lang="en-US" dirty="0"/>
              <a:t> An </a:t>
            </a:r>
            <a:r>
              <a:rPr lang="en-US" dirty="0" smtClean="0"/>
              <a:t>IF </a:t>
            </a:r>
            <a:r>
              <a:rPr lang="en-US" dirty="0"/>
              <a:t>statement can be followed by an optional </a:t>
            </a:r>
            <a:r>
              <a:rPr lang="en-US" dirty="0" smtClean="0"/>
              <a:t>ELSE </a:t>
            </a:r>
            <a:r>
              <a:rPr lang="en-US" dirty="0"/>
              <a:t>statement, which executes when the </a:t>
            </a:r>
            <a:r>
              <a:rPr lang="en-US" dirty="0" err="1"/>
              <a:t>boolean</a:t>
            </a:r>
            <a:r>
              <a:rPr lang="en-US" dirty="0"/>
              <a:t> expression is FALSE.</a:t>
            </a:r>
            <a:endParaRPr lang="en-IN" dirty="0"/>
          </a:p>
          <a:p>
            <a:pPr marL="0" indent="0" fontAlgn="ctr">
              <a:buNone/>
            </a:pPr>
            <a:r>
              <a:rPr lang="en-US" dirty="0"/>
              <a:t>3</a:t>
            </a:r>
            <a:endParaRPr lang="en-IN" dirty="0"/>
          </a:p>
          <a:p>
            <a:pPr marL="0" indent="0" fontAlgn="ctr">
              <a:buNone/>
            </a:pPr>
            <a:r>
              <a:rPr lang="en-US" dirty="0"/>
              <a:t>nested if </a:t>
            </a:r>
            <a:r>
              <a:rPr lang="en-US" dirty="0" smtClean="0"/>
              <a:t> </a:t>
            </a:r>
            <a:endParaRPr lang="en-IN" dirty="0"/>
          </a:p>
          <a:p>
            <a:pPr marL="0" indent="0" fontAlgn="ctr">
              <a:buNone/>
            </a:pPr>
            <a:r>
              <a:rPr lang="en-US" dirty="0"/>
              <a:t>You can use one </a:t>
            </a:r>
            <a:r>
              <a:rPr lang="en-US" dirty="0" smtClean="0"/>
              <a:t>IF </a:t>
            </a:r>
            <a:r>
              <a:rPr lang="en-US" dirty="0"/>
              <a:t>or </a:t>
            </a:r>
            <a:r>
              <a:rPr lang="en-US" dirty="0" smtClean="0"/>
              <a:t>ELSE IF </a:t>
            </a:r>
            <a:r>
              <a:rPr lang="en-US" dirty="0"/>
              <a:t>statement inside another </a:t>
            </a:r>
            <a:r>
              <a:rPr lang="en-US" dirty="0" smtClean="0"/>
              <a:t>IF </a:t>
            </a:r>
            <a:r>
              <a:rPr lang="en-US" dirty="0"/>
              <a:t>or </a:t>
            </a:r>
            <a:r>
              <a:rPr lang="en-US" dirty="0" smtClean="0"/>
              <a:t>ELSE IF </a:t>
            </a:r>
            <a:r>
              <a:rPr lang="en-US" dirty="0"/>
              <a:t>statement(s).</a:t>
            </a:r>
            <a:endParaRPr lang="en-IN" dirty="0"/>
          </a:p>
          <a:p>
            <a:pPr marL="0" indent="0">
              <a:buNone/>
            </a:pPr>
            <a:endParaRPr lang="en-IN" dirty="0"/>
          </a:p>
        </p:txBody>
      </p:sp>
    </p:spTree>
    <p:extLst>
      <p:ext uri="{BB962C8B-B14F-4D97-AF65-F5344CB8AC3E}">
        <p14:creationId xmlns:p14="http://schemas.microsoft.com/office/powerpoint/2010/main" val="2916493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1030310"/>
          </a:xfrm>
        </p:spPr>
        <p:txBody>
          <a:bodyPr>
            <a:normAutofit fontScale="90000"/>
          </a:bodyPr>
          <a:lstStyle/>
          <a:p>
            <a:r>
              <a:rPr lang="en-IN" dirty="0" smtClean="0"/>
              <a:t>IF statement</a:t>
            </a:r>
            <a:br>
              <a:rPr lang="en-IN" dirty="0" smtClean="0"/>
            </a:br>
            <a:endParaRPr lang="en-IN" dirty="0"/>
          </a:p>
        </p:txBody>
      </p:sp>
      <p:sp>
        <p:nvSpPr>
          <p:cNvPr id="3" name="Content Placeholder 2"/>
          <p:cNvSpPr>
            <a:spLocks noGrp="1"/>
          </p:cNvSpPr>
          <p:nvPr>
            <p:ph idx="1"/>
          </p:nvPr>
        </p:nvSpPr>
        <p:spPr>
          <a:xfrm>
            <a:off x="838200" y="1030310"/>
            <a:ext cx="10515600" cy="5146653"/>
          </a:xfrm>
        </p:spPr>
        <p:txBody>
          <a:bodyPr/>
          <a:lstStyle/>
          <a:p>
            <a:r>
              <a:rPr lang="en-US" dirty="0"/>
              <a:t>The </a:t>
            </a:r>
            <a:r>
              <a:rPr lang="en-US" b="1" dirty="0"/>
              <a:t>if</a:t>
            </a:r>
            <a:r>
              <a:rPr lang="en-US" dirty="0"/>
              <a:t> statement contains a logical expression using which the data is compared and a decision is made based on the result of the comparison.</a:t>
            </a:r>
          </a:p>
          <a:p>
            <a:r>
              <a:rPr lang="en-US" b="1" dirty="0"/>
              <a:t>Syntax</a:t>
            </a:r>
          </a:p>
          <a:p>
            <a:pPr>
              <a:buNone/>
            </a:pPr>
            <a:r>
              <a:rPr lang="en-US" dirty="0"/>
              <a:t>	if expression: statement(s) </a:t>
            </a:r>
          </a:p>
          <a:p>
            <a:r>
              <a:rPr lang="en-US" dirty="0"/>
              <a:t>If the </a:t>
            </a:r>
            <a:r>
              <a:rPr lang="en-US" dirty="0" err="1"/>
              <a:t>boolean</a:t>
            </a:r>
            <a:r>
              <a:rPr lang="en-US" dirty="0"/>
              <a:t> expression evaluates to TRUE, then the block of statement(s) inside the if statement is executed. </a:t>
            </a:r>
          </a:p>
          <a:p>
            <a:r>
              <a:rPr lang="en-US" dirty="0"/>
              <a:t>In Python, statements in a block are uniformly indented after the : symbol. If </a:t>
            </a:r>
            <a:r>
              <a:rPr lang="en-US" dirty="0" err="1"/>
              <a:t>boolean</a:t>
            </a:r>
            <a:r>
              <a:rPr lang="en-US" dirty="0"/>
              <a:t> expression evaluates to FALSE, then the first set of code after the end of block is executed.</a:t>
            </a:r>
          </a:p>
          <a:p>
            <a:endParaRPr lang="en-US" dirty="0"/>
          </a:p>
          <a:p>
            <a:endParaRPr lang="en-IN" dirty="0"/>
          </a:p>
        </p:txBody>
      </p:sp>
    </p:spTree>
    <p:extLst>
      <p:ext uri="{BB962C8B-B14F-4D97-AF65-F5344CB8AC3E}">
        <p14:creationId xmlns:p14="http://schemas.microsoft.com/office/powerpoint/2010/main" val="4079151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pPr>
              <a:buNone/>
            </a:pPr>
            <a:r>
              <a:rPr lang="en-US" dirty="0"/>
              <a:t>var1 = 100</a:t>
            </a:r>
          </a:p>
          <a:p>
            <a:pPr>
              <a:buNone/>
            </a:pPr>
            <a:r>
              <a:rPr lang="en-US" dirty="0"/>
              <a:t>if </a:t>
            </a:r>
            <a:r>
              <a:rPr lang="en-US" dirty="0" smtClean="0"/>
              <a:t>var1==100:</a:t>
            </a:r>
            <a:endParaRPr lang="en-US" dirty="0"/>
          </a:p>
          <a:p>
            <a:pPr>
              <a:buNone/>
            </a:pPr>
            <a:r>
              <a:rPr lang="en-US" dirty="0"/>
              <a:t>   print </a:t>
            </a:r>
            <a:r>
              <a:rPr lang="en-US" dirty="0" smtClean="0"/>
              <a:t>(“var1")</a:t>
            </a:r>
            <a:endParaRPr lang="en-US" dirty="0"/>
          </a:p>
          <a:p>
            <a:pPr>
              <a:buNone/>
            </a:pPr>
            <a:r>
              <a:rPr lang="en-US" dirty="0"/>
              <a:t>   print (var1)</a:t>
            </a:r>
          </a:p>
          <a:p>
            <a:pPr>
              <a:buNone/>
            </a:pPr>
            <a:endParaRPr lang="en-US" dirty="0"/>
          </a:p>
          <a:p>
            <a:pPr>
              <a:buNone/>
            </a:pPr>
            <a:r>
              <a:rPr lang="en-US" dirty="0"/>
              <a:t>var2 = 0</a:t>
            </a:r>
          </a:p>
          <a:p>
            <a:pPr>
              <a:buNone/>
            </a:pPr>
            <a:r>
              <a:rPr lang="en-US" dirty="0"/>
              <a:t>if </a:t>
            </a:r>
            <a:r>
              <a:rPr lang="en-US" dirty="0" smtClean="0"/>
              <a:t>var2==0:</a:t>
            </a:r>
            <a:endParaRPr lang="en-US" dirty="0"/>
          </a:p>
          <a:p>
            <a:pPr>
              <a:buNone/>
            </a:pPr>
            <a:r>
              <a:rPr lang="en-US" dirty="0"/>
              <a:t>   print </a:t>
            </a:r>
            <a:r>
              <a:rPr lang="en-US" dirty="0" smtClean="0"/>
              <a:t>(“var2")</a:t>
            </a:r>
            <a:endParaRPr lang="en-US" dirty="0"/>
          </a:p>
          <a:p>
            <a:pPr>
              <a:buNone/>
            </a:pPr>
            <a:r>
              <a:rPr lang="en-US" dirty="0"/>
              <a:t>   print (var2)</a:t>
            </a:r>
          </a:p>
          <a:p>
            <a:pPr>
              <a:buNone/>
            </a:pPr>
            <a:endParaRPr lang="en-US" dirty="0"/>
          </a:p>
          <a:p>
            <a:pPr>
              <a:buNone/>
            </a:pPr>
            <a:endParaRPr lang="en-US" dirty="0"/>
          </a:p>
          <a:p>
            <a:endParaRPr lang="en-IN" dirty="0"/>
          </a:p>
        </p:txBody>
      </p:sp>
    </p:spTree>
    <p:extLst>
      <p:ext uri="{BB962C8B-B14F-4D97-AF65-F5344CB8AC3E}">
        <p14:creationId xmlns:p14="http://schemas.microsoft.com/office/powerpoint/2010/main" val="2986187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IN" dirty="0"/>
          </a:p>
        </p:txBody>
      </p:sp>
      <p:sp>
        <p:nvSpPr>
          <p:cNvPr id="3" name="Content Placeholder 2"/>
          <p:cNvSpPr>
            <a:spLocks noGrp="1"/>
          </p:cNvSpPr>
          <p:nvPr>
            <p:ph idx="1"/>
          </p:nvPr>
        </p:nvSpPr>
        <p:spPr/>
        <p:txBody>
          <a:bodyPr>
            <a:normAutofit lnSpcReduction="10000"/>
          </a:bodyPr>
          <a:lstStyle/>
          <a:p>
            <a:r>
              <a:rPr lang="en-US" dirty="0"/>
              <a:t>An </a:t>
            </a:r>
            <a:r>
              <a:rPr lang="en-US" b="1" dirty="0"/>
              <a:t>else</a:t>
            </a:r>
            <a:r>
              <a:rPr lang="en-US" dirty="0"/>
              <a:t> statement can be combined with an </a:t>
            </a:r>
            <a:r>
              <a:rPr lang="en-US" b="1" dirty="0"/>
              <a:t>if</a:t>
            </a:r>
            <a:r>
              <a:rPr lang="en-US" dirty="0"/>
              <a:t> statement. An </a:t>
            </a:r>
            <a:r>
              <a:rPr lang="en-US" b="1" dirty="0"/>
              <a:t>else</a:t>
            </a:r>
            <a:r>
              <a:rPr lang="en-US" dirty="0"/>
              <a:t> statement contains a block of code that executes if the conditional expression in the if statement resolves to 0 or a FALSE value.</a:t>
            </a:r>
          </a:p>
          <a:p>
            <a:r>
              <a:rPr lang="en-US" dirty="0"/>
              <a:t>The else statement is an optional statement and there could be at the most only one </a:t>
            </a:r>
            <a:r>
              <a:rPr lang="en-US" b="1" dirty="0"/>
              <a:t>else</a:t>
            </a:r>
            <a:r>
              <a:rPr lang="en-US" dirty="0"/>
              <a:t> statement following </a:t>
            </a:r>
            <a:r>
              <a:rPr lang="en-US" b="1" dirty="0"/>
              <a:t>if</a:t>
            </a:r>
            <a:r>
              <a:rPr lang="en-US" dirty="0"/>
              <a:t>.</a:t>
            </a:r>
          </a:p>
          <a:p>
            <a:r>
              <a:rPr lang="en-US" b="1" dirty="0"/>
              <a:t>Syntax</a:t>
            </a:r>
          </a:p>
          <a:p>
            <a:pPr>
              <a:buNone/>
            </a:pPr>
            <a:r>
              <a:rPr lang="en-US" dirty="0"/>
              <a:t>	if expression: </a:t>
            </a:r>
          </a:p>
          <a:p>
            <a:pPr>
              <a:buNone/>
            </a:pPr>
            <a:r>
              <a:rPr lang="en-US" dirty="0"/>
              <a:t>		statement(s) </a:t>
            </a:r>
          </a:p>
          <a:p>
            <a:pPr>
              <a:buNone/>
            </a:pPr>
            <a:r>
              <a:rPr lang="en-US" dirty="0"/>
              <a:t>	else: </a:t>
            </a:r>
          </a:p>
          <a:p>
            <a:pPr>
              <a:buNone/>
            </a:pPr>
            <a:r>
              <a:rPr lang="en-US" dirty="0"/>
              <a:t>		statement(s)</a:t>
            </a:r>
          </a:p>
          <a:p>
            <a:endParaRPr lang="en-IN" dirty="0"/>
          </a:p>
        </p:txBody>
      </p:sp>
    </p:spTree>
    <p:extLst>
      <p:ext uri="{BB962C8B-B14F-4D97-AF65-F5344CB8AC3E}">
        <p14:creationId xmlns:p14="http://schemas.microsoft.com/office/powerpoint/2010/main" val="3557690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838200" y="1275008"/>
            <a:ext cx="10515600" cy="5460643"/>
          </a:xfrm>
        </p:spPr>
        <p:txBody>
          <a:bodyPr>
            <a:normAutofit fontScale="85000" lnSpcReduction="20000"/>
          </a:bodyPr>
          <a:lstStyle/>
          <a:p>
            <a:pPr>
              <a:buNone/>
            </a:pPr>
            <a:r>
              <a:rPr lang="en-US" dirty="0" err="1" smtClean="0"/>
              <a:t>Qst</a:t>
            </a:r>
            <a:r>
              <a:rPr lang="en-US" dirty="0" smtClean="0"/>
              <a:t>.. Discount </a:t>
            </a:r>
            <a:r>
              <a:rPr lang="en-US" dirty="0"/>
              <a:t>is calculated on the input amount. Rate of discount is 5%, if the amount is less than 1000, and 10% if it is above 10000. </a:t>
            </a:r>
            <a:endParaRPr lang="en-US" dirty="0" smtClean="0"/>
          </a:p>
          <a:p>
            <a:pPr>
              <a:buNone/>
            </a:pPr>
            <a:r>
              <a:rPr lang="en-US" dirty="0" smtClean="0"/>
              <a:t>Solution:</a:t>
            </a:r>
          </a:p>
          <a:p>
            <a:pPr>
              <a:buNone/>
            </a:pPr>
            <a:endParaRPr lang="en-US" dirty="0" smtClean="0"/>
          </a:p>
          <a:p>
            <a:pPr>
              <a:buNone/>
            </a:pPr>
            <a:r>
              <a:rPr lang="en-US" dirty="0" smtClean="0"/>
              <a:t>amount </a:t>
            </a:r>
            <a:r>
              <a:rPr lang="en-US" dirty="0"/>
              <a:t>= </a:t>
            </a:r>
            <a:r>
              <a:rPr lang="en-US" dirty="0" err="1"/>
              <a:t>int</a:t>
            </a:r>
            <a:r>
              <a:rPr lang="en-US" dirty="0"/>
              <a:t>(input("Enter amount: "))</a:t>
            </a:r>
          </a:p>
          <a:p>
            <a:pPr>
              <a:buNone/>
            </a:pPr>
            <a:endParaRPr lang="en-US" dirty="0"/>
          </a:p>
          <a:p>
            <a:pPr>
              <a:buNone/>
            </a:pPr>
            <a:r>
              <a:rPr lang="en-US" dirty="0"/>
              <a:t>if amount&lt;1000:</a:t>
            </a:r>
          </a:p>
          <a:p>
            <a:pPr>
              <a:buNone/>
            </a:pPr>
            <a:r>
              <a:rPr lang="en-US" dirty="0"/>
              <a:t>   discount = amount*0.05</a:t>
            </a:r>
          </a:p>
          <a:p>
            <a:pPr>
              <a:buNone/>
            </a:pPr>
            <a:r>
              <a:rPr lang="en-US" dirty="0"/>
              <a:t>   print ("</a:t>
            </a:r>
            <a:r>
              <a:rPr lang="en-US" dirty="0" err="1"/>
              <a:t>Discount",discount</a:t>
            </a:r>
            <a:r>
              <a:rPr lang="en-US" dirty="0"/>
              <a:t>)</a:t>
            </a:r>
          </a:p>
          <a:p>
            <a:pPr>
              <a:buNone/>
            </a:pPr>
            <a:r>
              <a:rPr lang="en-US" dirty="0"/>
              <a:t>else:</a:t>
            </a:r>
          </a:p>
          <a:p>
            <a:pPr>
              <a:buNone/>
            </a:pPr>
            <a:r>
              <a:rPr lang="en-US" dirty="0"/>
              <a:t>   discount = amount*0.10</a:t>
            </a:r>
          </a:p>
          <a:p>
            <a:pPr>
              <a:buNone/>
            </a:pPr>
            <a:r>
              <a:rPr lang="en-US" dirty="0"/>
              <a:t>   print ("</a:t>
            </a:r>
            <a:r>
              <a:rPr lang="en-US" dirty="0" err="1"/>
              <a:t>Discount",discount</a:t>
            </a:r>
            <a:r>
              <a:rPr lang="en-US" dirty="0"/>
              <a:t>)</a:t>
            </a:r>
          </a:p>
          <a:p>
            <a:pPr>
              <a:buNone/>
            </a:pPr>
            <a:r>
              <a:rPr lang="en-US" dirty="0"/>
              <a:t>    </a:t>
            </a:r>
          </a:p>
          <a:p>
            <a:pPr>
              <a:buNone/>
            </a:pPr>
            <a:r>
              <a:rPr lang="en-US" dirty="0" smtClean="0"/>
              <a:t>print ("Net </a:t>
            </a:r>
            <a:r>
              <a:rPr lang="en-US" dirty="0" err="1" smtClean="0"/>
              <a:t>payable:",amount-discount</a:t>
            </a:r>
            <a:r>
              <a:rPr lang="en-US" dirty="0" smtClean="0"/>
              <a:t>)</a:t>
            </a:r>
            <a:endParaRPr lang="en-US" dirty="0"/>
          </a:p>
          <a:p>
            <a:endParaRPr lang="en-IN" dirty="0"/>
          </a:p>
        </p:txBody>
      </p:sp>
    </p:spTree>
    <p:extLst>
      <p:ext uri="{BB962C8B-B14F-4D97-AF65-F5344CB8AC3E}">
        <p14:creationId xmlns:p14="http://schemas.microsoft.com/office/powerpoint/2010/main" val="417830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rmAutofit fontScale="92500"/>
          </a:bodyPr>
          <a:lstStyle/>
          <a:p>
            <a:r>
              <a:rPr lang="en-US" b="1" dirty="0" smtClean="0"/>
              <a:t>Easy-to-learn</a:t>
            </a:r>
            <a:r>
              <a:rPr lang="en-US" dirty="0" smtClean="0"/>
              <a:t> − Python has few keywords, simple structure, and a clearly defined syntax. This allows a student to pick up the language quickly.</a:t>
            </a:r>
          </a:p>
          <a:p>
            <a:r>
              <a:rPr lang="en-US" b="1" dirty="0" smtClean="0"/>
              <a:t>Easy-to-read</a:t>
            </a:r>
            <a:r>
              <a:rPr lang="en-US" dirty="0" smtClean="0"/>
              <a:t> − Python code is more clearly defined and visible to the eyes.</a:t>
            </a:r>
          </a:p>
          <a:p>
            <a:r>
              <a:rPr lang="en-US" b="1" dirty="0" smtClean="0"/>
              <a:t>Easy-to-maintain</a:t>
            </a:r>
            <a:r>
              <a:rPr lang="en-US" dirty="0" smtClean="0"/>
              <a:t> − Python's source code is fairly easy-to-maintain.</a:t>
            </a:r>
          </a:p>
          <a:p>
            <a:r>
              <a:rPr lang="en-US" b="1" dirty="0" smtClean="0"/>
              <a:t>A broad standard library</a:t>
            </a:r>
            <a:r>
              <a:rPr lang="en-US" dirty="0" smtClean="0"/>
              <a:t> − Python's bulk of the library is very portable and cross-platform compatible on UNIX, Windows, and Macintosh.</a:t>
            </a:r>
          </a:p>
          <a:p>
            <a:r>
              <a:rPr lang="en-US" b="1" dirty="0" smtClean="0"/>
              <a:t>Interactive Mode</a:t>
            </a:r>
            <a:r>
              <a:rPr lang="en-US" dirty="0" smtClean="0"/>
              <a:t> − Python has support for an interactive mode which allows interactive testing and debugging of snippets of code.</a:t>
            </a:r>
          </a:p>
          <a:p>
            <a:endParaRPr lang="en-IN" dirty="0"/>
          </a:p>
        </p:txBody>
      </p:sp>
    </p:spTree>
    <p:extLst>
      <p:ext uri="{BB962C8B-B14F-4D97-AF65-F5344CB8AC3E}">
        <p14:creationId xmlns:p14="http://schemas.microsoft.com/office/powerpoint/2010/main" val="421868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IN" dirty="0" err="1" smtClean="0"/>
              <a:t>elif</a:t>
            </a:r>
            <a:r>
              <a:rPr lang="en-IN" dirty="0" smtClean="0"/>
              <a:t> statement </a:t>
            </a:r>
            <a:endParaRPr lang="en-IN" dirty="0"/>
          </a:p>
        </p:txBody>
      </p:sp>
      <p:sp>
        <p:nvSpPr>
          <p:cNvPr id="3" name="Content Placeholder 2"/>
          <p:cNvSpPr>
            <a:spLocks noGrp="1"/>
          </p:cNvSpPr>
          <p:nvPr>
            <p:ph idx="1"/>
          </p:nvPr>
        </p:nvSpPr>
        <p:spPr>
          <a:xfrm>
            <a:off x="838200" y="1429554"/>
            <a:ext cx="10515600" cy="5203065"/>
          </a:xfrm>
        </p:spPr>
        <p:txBody>
          <a:bodyPr/>
          <a:lstStyle/>
          <a:p>
            <a:r>
              <a:rPr lang="en-US" dirty="0"/>
              <a:t>The </a:t>
            </a:r>
            <a:r>
              <a:rPr lang="en-US" b="1" dirty="0" err="1"/>
              <a:t>elif</a:t>
            </a:r>
            <a:r>
              <a:rPr lang="en-US" dirty="0"/>
              <a:t> statement allows you to check multiple expressions for TRUE and execute a block of code as soon as one of the conditions evaluates to TRUE.</a:t>
            </a:r>
          </a:p>
          <a:p>
            <a:r>
              <a:rPr lang="en-US" dirty="0"/>
              <a:t>Similar to the </a:t>
            </a:r>
            <a:r>
              <a:rPr lang="en-US" b="1" dirty="0"/>
              <a:t>else</a:t>
            </a:r>
            <a:r>
              <a:rPr lang="en-US" dirty="0"/>
              <a:t>, the </a:t>
            </a:r>
            <a:r>
              <a:rPr lang="en-US" b="1" dirty="0" err="1"/>
              <a:t>elif</a:t>
            </a:r>
            <a:r>
              <a:rPr lang="en-US" dirty="0"/>
              <a:t> statement is optional. However, unlike </a:t>
            </a:r>
            <a:r>
              <a:rPr lang="en-US" b="1" dirty="0"/>
              <a:t>else</a:t>
            </a:r>
            <a:r>
              <a:rPr lang="en-US" dirty="0"/>
              <a:t>, for which there can be at the most one statement, there can be an arbitrary number of </a:t>
            </a:r>
            <a:r>
              <a:rPr lang="en-US" b="1" dirty="0" err="1"/>
              <a:t>elif</a:t>
            </a:r>
            <a:r>
              <a:rPr lang="en-US" dirty="0"/>
              <a:t> statements following an </a:t>
            </a:r>
            <a:r>
              <a:rPr lang="en-US" b="1" dirty="0"/>
              <a:t>if</a:t>
            </a:r>
            <a:r>
              <a:rPr lang="en-US" dirty="0"/>
              <a:t>.</a:t>
            </a:r>
          </a:p>
          <a:p>
            <a:r>
              <a:rPr lang="en-US" dirty="0" smtClean="0"/>
              <a:t>Python </a:t>
            </a:r>
            <a:r>
              <a:rPr lang="en-US" dirty="0"/>
              <a:t>does not </a:t>
            </a:r>
            <a:r>
              <a:rPr lang="en-US" dirty="0" smtClean="0"/>
              <a:t>support </a:t>
            </a:r>
            <a:r>
              <a:rPr lang="en-US" b="1" dirty="0" smtClean="0"/>
              <a:t>switch…case </a:t>
            </a:r>
            <a:r>
              <a:rPr lang="en-US" dirty="0"/>
              <a:t>statements as in other languages, but we can use if..</a:t>
            </a:r>
            <a:r>
              <a:rPr lang="en-US" dirty="0" err="1"/>
              <a:t>elif</a:t>
            </a:r>
            <a:r>
              <a:rPr lang="en-US" dirty="0"/>
              <a:t>...statements to </a:t>
            </a:r>
            <a:r>
              <a:rPr lang="en-US" dirty="0" smtClean="0"/>
              <a:t>represent </a:t>
            </a:r>
            <a:r>
              <a:rPr lang="en-US" dirty="0"/>
              <a:t>switch case.</a:t>
            </a:r>
          </a:p>
          <a:p>
            <a:endParaRPr lang="en-US" dirty="0"/>
          </a:p>
          <a:p>
            <a:pPr marL="0" indent="0">
              <a:buNone/>
            </a:pPr>
            <a:endParaRPr lang="en-IN" dirty="0"/>
          </a:p>
        </p:txBody>
      </p:sp>
    </p:spTree>
    <p:extLst>
      <p:ext uri="{BB962C8B-B14F-4D97-AF65-F5344CB8AC3E}">
        <p14:creationId xmlns:p14="http://schemas.microsoft.com/office/powerpoint/2010/main" val="2728528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normAutofit lnSpcReduction="10000"/>
          </a:bodyPr>
          <a:lstStyle/>
          <a:p>
            <a:r>
              <a:rPr lang="en-US" b="1" dirty="0"/>
              <a:t>syntax</a:t>
            </a:r>
          </a:p>
          <a:p>
            <a:pPr>
              <a:buNone/>
            </a:pPr>
            <a:r>
              <a:rPr lang="en-US" dirty="0"/>
              <a:t>	if expression1: </a:t>
            </a:r>
          </a:p>
          <a:p>
            <a:pPr>
              <a:buNone/>
            </a:pPr>
            <a:r>
              <a:rPr lang="en-US" dirty="0"/>
              <a:t>		statement(s)</a:t>
            </a:r>
          </a:p>
          <a:p>
            <a:pPr>
              <a:buNone/>
            </a:pPr>
            <a:r>
              <a:rPr lang="en-US" dirty="0"/>
              <a:t>	</a:t>
            </a:r>
            <a:r>
              <a:rPr lang="en-US" dirty="0" err="1"/>
              <a:t>elif</a:t>
            </a:r>
            <a:r>
              <a:rPr lang="en-US" dirty="0"/>
              <a:t> expression2: </a:t>
            </a:r>
          </a:p>
          <a:p>
            <a:pPr>
              <a:buNone/>
            </a:pPr>
            <a:r>
              <a:rPr lang="en-US" dirty="0"/>
              <a:t>		statement(s) </a:t>
            </a:r>
          </a:p>
          <a:p>
            <a:pPr>
              <a:buNone/>
            </a:pPr>
            <a:r>
              <a:rPr lang="en-US" dirty="0"/>
              <a:t>	</a:t>
            </a:r>
            <a:r>
              <a:rPr lang="en-US" dirty="0" err="1"/>
              <a:t>elif</a:t>
            </a:r>
            <a:r>
              <a:rPr lang="en-US" dirty="0"/>
              <a:t> expression3: </a:t>
            </a:r>
          </a:p>
          <a:p>
            <a:pPr>
              <a:buNone/>
            </a:pPr>
            <a:r>
              <a:rPr lang="en-US" dirty="0"/>
              <a:t>		statement(s) </a:t>
            </a:r>
          </a:p>
          <a:p>
            <a:pPr>
              <a:buNone/>
            </a:pPr>
            <a:r>
              <a:rPr lang="en-US" dirty="0"/>
              <a:t>	else:</a:t>
            </a:r>
          </a:p>
          <a:p>
            <a:pPr>
              <a:buNone/>
            </a:pPr>
            <a:r>
              <a:rPr lang="en-US" dirty="0"/>
              <a:t>		statement(s)</a:t>
            </a:r>
          </a:p>
          <a:p>
            <a:endParaRPr lang="en-IN" dirty="0"/>
          </a:p>
        </p:txBody>
      </p:sp>
    </p:spTree>
    <p:extLst>
      <p:ext uri="{BB962C8B-B14F-4D97-AF65-F5344CB8AC3E}">
        <p14:creationId xmlns:p14="http://schemas.microsoft.com/office/powerpoint/2010/main" val="15236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IN" dirty="0" smtClean="0"/>
              <a:t>Example</a:t>
            </a:r>
            <a:endParaRPr lang="en-IN" dirty="0"/>
          </a:p>
        </p:txBody>
      </p:sp>
      <p:sp>
        <p:nvSpPr>
          <p:cNvPr id="3" name="Content Placeholder 2"/>
          <p:cNvSpPr>
            <a:spLocks noGrp="1"/>
          </p:cNvSpPr>
          <p:nvPr>
            <p:ph idx="1"/>
          </p:nvPr>
        </p:nvSpPr>
        <p:spPr>
          <a:xfrm>
            <a:off x="838200" y="1468192"/>
            <a:ext cx="10515600" cy="5035639"/>
          </a:xfrm>
        </p:spPr>
        <p:txBody>
          <a:bodyPr>
            <a:normAutofit fontScale="85000" lnSpcReduction="20000"/>
          </a:bodyPr>
          <a:lstStyle/>
          <a:p>
            <a:pPr>
              <a:buNone/>
            </a:pPr>
            <a:r>
              <a:rPr lang="en-US" dirty="0"/>
              <a:t>amount = </a:t>
            </a:r>
            <a:r>
              <a:rPr lang="en-US" dirty="0" err="1"/>
              <a:t>int</a:t>
            </a:r>
            <a:r>
              <a:rPr lang="en-US" dirty="0"/>
              <a:t>(input("Enter amount: "))</a:t>
            </a:r>
          </a:p>
          <a:p>
            <a:pPr>
              <a:buNone/>
            </a:pPr>
            <a:endParaRPr lang="en-US" dirty="0"/>
          </a:p>
          <a:p>
            <a:pPr>
              <a:buNone/>
            </a:pPr>
            <a:r>
              <a:rPr lang="en-US" dirty="0"/>
              <a:t>if amount&lt;1000:</a:t>
            </a:r>
          </a:p>
          <a:p>
            <a:pPr>
              <a:buNone/>
            </a:pPr>
            <a:r>
              <a:rPr lang="en-US" dirty="0"/>
              <a:t>   discount = amount*0.05</a:t>
            </a:r>
          </a:p>
          <a:p>
            <a:pPr>
              <a:buNone/>
            </a:pPr>
            <a:r>
              <a:rPr lang="en-US" dirty="0"/>
              <a:t>   print ("</a:t>
            </a:r>
            <a:r>
              <a:rPr lang="en-US" dirty="0" err="1"/>
              <a:t>Discount",discount</a:t>
            </a:r>
            <a:r>
              <a:rPr lang="en-US" dirty="0"/>
              <a:t>)</a:t>
            </a:r>
          </a:p>
          <a:p>
            <a:pPr>
              <a:buNone/>
            </a:pPr>
            <a:r>
              <a:rPr lang="en-US" dirty="0" err="1"/>
              <a:t>elif</a:t>
            </a:r>
            <a:r>
              <a:rPr lang="en-US" dirty="0"/>
              <a:t> amount&lt;5000:</a:t>
            </a:r>
          </a:p>
          <a:p>
            <a:pPr>
              <a:buNone/>
            </a:pPr>
            <a:r>
              <a:rPr lang="en-US" dirty="0"/>
              <a:t>   discount = amount*0.10</a:t>
            </a:r>
          </a:p>
          <a:p>
            <a:pPr>
              <a:buNone/>
            </a:pPr>
            <a:r>
              <a:rPr lang="en-US" dirty="0"/>
              <a:t>   print ("</a:t>
            </a:r>
            <a:r>
              <a:rPr lang="en-US" dirty="0" err="1"/>
              <a:t>Discount",discount</a:t>
            </a:r>
            <a:r>
              <a:rPr lang="en-US" dirty="0"/>
              <a:t>)</a:t>
            </a:r>
          </a:p>
          <a:p>
            <a:pPr>
              <a:buNone/>
            </a:pPr>
            <a:r>
              <a:rPr lang="en-US" dirty="0"/>
              <a:t>else:</a:t>
            </a:r>
          </a:p>
          <a:p>
            <a:pPr>
              <a:buNone/>
            </a:pPr>
            <a:r>
              <a:rPr lang="en-US" dirty="0"/>
              <a:t>   discount = amount*0.15</a:t>
            </a:r>
          </a:p>
          <a:p>
            <a:pPr>
              <a:buNone/>
            </a:pPr>
            <a:r>
              <a:rPr lang="en-US" dirty="0"/>
              <a:t>   print ("</a:t>
            </a:r>
            <a:r>
              <a:rPr lang="en-US" dirty="0" err="1"/>
              <a:t>Discount",discount</a:t>
            </a:r>
            <a:r>
              <a:rPr lang="en-US" dirty="0"/>
              <a:t>)</a:t>
            </a:r>
          </a:p>
          <a:p>
            <a:pPr>
              <a:buNone/>
            </a:pPr>
            <a:r>
              <a:rPr lang="en-US" dirty="0"/>
              <a:t>    </a:t>
            </a:r>
          </a:p>
          <a:p>
            <a:pPr>
              <a:buNone/>
            </a:pPr>
            <a:r>
              <a:rPr lang="en-US" dirty="0"/>
              <a:t>print ("Net </a:t>
            </a:r>
            <a:r>
              <a:rPr lang="en-US" dirty="0" err="1"/>
              <a:t>payable:",amount-discount</a:t>
            </a:r>
            <a:r>
              <a:rPr lang="en-US" dirty="0"/>
              <a:t>)</a:t>
            </a:r>
          </a:p>
          <a:p>
            <a:pPr marL="0" indent="0">
              <a:buNone/>
            </a:pPr>
            <a:endParaRPr lang="en-IN" dirty="0"/>
          </a:p>
        </p:txBody>
      </p:sp>
    </p:spTree>
    <p:extLst>
      <p:ext uri="{BB962C8B-B14F-4D97-AF65-F5344CB8AC3E}">
        <p14:creationId xmlns:p14="http://schemas.microsoft.com/office/powerpoint/2010/main" val="2217711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IF statement</a:t>
            </a:r>
            <a:endParaRPr lang="en-IN" dirty="0"/>
          </a:p>
        </p:txBody>
      </p:sp>
      <p:sp>
        <p:nvSpPr>
          <p:cNvPr id="3" name="Content Placeholder 2"/>
          <p:cNvSpPr>
            <a:spLocks noGrp="1"/>
          </p:cNvSpPr>
          <p:nvPr>
            <p:ph idx="1"/>
          </p:nvPr>
        </p:nvSpPr>
        <p:spPr/>
        <p:txBody>
          <a:bodyPr/>
          <a:lstStyle/>
          <a:p>
            <a:r>
              <a:rPr lang="en-US" dirty="0"/>
              <a:t>W</a:t>
            </a:r>
            <a:r>
              <a:rPr lang="en-US" dirty="0" smtClean="0"/>
              <a:t>hen </a:t>
            </a:r>
            <a:r>
              <a:rPr lang="en-US" dirty="0"/>
              <a:t>you want to check for another condition after a condition </a:t>
            </a:r>
            <a:r>
              <a:rPr lang="en-US" dirty="0" smtClean="0"/>
              <a:t>becomes </a:t>
            </a:r>
            <a:r>
              <a:rPr lang="en-US" dirty="0"/>
              <a:t>to true. </a:t>
            </a:r>
            <a:r>
              <a:rPr lang="en-US" dirty="0" smtClean="0"/>
              <a:t>Then you </a:t>
            </a:r>
            <a:r>
              <a:rPr lang="en-US" dirty="0"/>
              <a:t>can use the nested </a:t>
            </a:r>
            <a:r>
              <a:rPr lang="en-US" b="1" dirty="0"/>
              <a:t>if</a:t>
            </a:r>
            <a:r>
              <a:rPr lang="en-US" dirty="0"/>
              <a:t> </a:t>
            </a:r>
            <a:r>
              <a:rPr lang="en-US" dirty="0" smtClean="0"/>
              <a:t>block.</a:t>
            </a:r>
            <a:endParaRPr lang="en-US" dirty="0"/>
          </a:p>
          <a:p>
            <a:r>
              <a:rPr lang="en-US" dirty="0"/>
              <a:t>In a nested </a:t>
            </a:r>
            <a:r>
              <a:rPr lang="en-US" b="1" dirty="0"/>
              <a:t>if</a:t>
            </a:r>
            <a:r>
              <a:rPr lang="en-US" dirty="0"/>
              <a:t> construct, you can have an </a:t>
            </a:r>
            <a:r>
              <a:rPr lang="en-US" b="1" dirty="0"/>
              <a:t>if...</a:t>
            </a:r>
            <a:r>
              <a:rPr lang="en-US" b="1" dirty="0" err="1"/>
              <a:t>elif</a:t>
            </a:r>
            <a:r>
              <a:rPr lang="en-US" b="1" dirty="0"/>
              <a:t>...else</a:t>
            </a:r>
            <a:r>
              <a:rPr lang="en-US" dirty="0"/>
              <a:t> construct inside another </a:t>
            </a:r>
            <a:r>
              <a:rPr lang="en-US" b="1" dirty="0"/>
              <a:t>if...</a:t>
            </a:r>
            <a:r>
              <a:rPr lang="en-US" b="1" dirty="0" err="1"/>
              <a:t>elif</a:t>
            </a:r>
            <a:r>
              <a:rPr lang="en-US" b="1" dirty="0"/>
              <a:t>...else</a:t>
            </a:r>
            <a:r>
              <a:rPr lang="en-US" dirty="0"/>
              <a:t> construct.</a:t>
            </a:r>
          </a:p>
          <a:p>
            <a:endParaRPr lang="en-US" dirty="0"/>
          </a:p>
          <a:p>
            <a:endParaRPr lang="en-IN" dirty="0"/>
          </a:p>
        </p:txBody>
      </p:sp>
    </p:spTree>
    <p:extLst>
      <p:ext uri="{BB962C8B-B14F-4D97-AF65-F5344CB8AC3E}">
        <p14:creationId xmlns:p14="http://schemas.microsoft.com/office/powerpoint/2010/main" val="294217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IN" dirty="0" smtClean="0"/>
              <a:t>Syntax</a:t>
            </a:r>
            <a:endParaRPr lang="en-IN" dirty="0"/>
          </a:p>
        </p:txBody>
      </p:sp>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b="1" dirty="0"/>
              <a:t>Syntax</a:t>
            </a:r>
          </a:p>
          <a:p>
            <a:pPr>
              <a:buNone/>
            </a:pPr>
            <a:r>
              <a:rPr lang="en-US" dirty="0"/>
              <a:t>if expression1:</a:t>
            </a:r>
          </a:p>
          <a:p>
            <a:pPr>
              <a:buNone/>
            </a:pPr>
            <a:r>
              <a:rPr lang="en-US" dirty="0"/>
              <a:t>   statement(s)</a:t>
            </a:r>
          </a:p>
          <a:p>
            <a:pPr>
              <a:buNone/>
            </a:pPr>
            <a:r>
              <a:rPr lang="en-US" dirty="0"/>
              <a:t>   if expression2:</a:t>
            </a:r>
          </a:p>
          <a:p>
            <a:pPr>
              <a:buNone/>
            </a:pPr>
            <a:r>
              <a:rPr lang="en-US" dirty="0"/>
              <a:t>      statement(s)</a:t>
            </a:r>
          </a:p>
          <a:p>
            <a:pPr>
              <a:buNone/>
            </a:pPr>
            <a:r>
              <a:rPr lang="en-US" dirty="0"/>
              <a:t>   </a:t>
            </a:r>
            <a:r>
              <a:rPr lang="en-US" dirty="0" err="1"/>
              <a:t>elif</a:t>
            </a:r>
            <a:r>
              <a:rPr lang="en-US" dirty="0"/>
              <a:t> expression3:</a:t>
            </a:r>
          </a:p>
          <a:p>
            <a:pPr>
              <a:buNone/>
            </a:pPr>
            <a:r>
              <a:rPr lang="en-US" dirty="0"/>
              <a:t>      statement(s)</a:t>
            </a:r>
          </a:p>
          <a:p>
            <a:pPr>
              <a:buNone/>
            </a:pPr>
            <a:r>
              <a:rPr lang="en-US" dirty="0"/>
              <a:t>   else</a:t>
            </a:r>
          </a:p>
          <a:p>
            <a:pPr>
              <a:buNone/>
            </a:pPr>
            <a:r>
              <a:rPr lang="en-US" dirty="0"/>
              <a:t>      statement(s)</a:t>
            </a:r>
          </a:p>
          <a:p>
            <a:pPr>
              <a:buNone/>
            </a:pPr>
            <a:r>
              <a:rPr lang="en-US" dirty="0" err="1"/>
              <a:t>elif</a:t>
            </a:r>
            <a:r>
              <a:rPr lang="en-US" dirty="0"/>
              <a:t> expression4:</a:t>
            </a:r>
          </a:p>
          <a:p>
            <a:pPr>
              <a:buNone/>
            </a:pPr>
            <a:r>
              <a:rPr lang="en-US" dirty="0"/>
              <a:t>   statement(s)</a:t>
            </a:r>
          </a:p>
          <a:p>
            <a:pPr>
              <a:buNone/>
            </a:pPr>
            <a:r>
              <a:rPr lang="en-US" dirty="0"/>
              <a:t>else:</a:t>
            </a:r>
          </a:p>
          <a:p>
            <a:pPr>
              <a:buNone/>
            </a:pPr>
            <a:r>
              <a:rPr lang="en-US" dirty="0"/>
              <a:t>   statement(s)</a:t>
            </a:r>
          </a:p>
          <a:p>
            <a:pPr marL="0" indent="0">
              <a:buNone/>
            </a:pPr>
            <a:endParaRPr lang="en-IN" dirty="0"/>
          </a:p>
        </p:txBody>
      </p:sp>
    </p:spTree>
    <p:extLst>
      <p:ext uri="{BB962C8B-B14F-4D97-AF65-F5344CB8AC3E}">
        <p14:creationId xmlns:p14="http://schemas.microsoft.com/office/powerpoint/2010/main" val="4290354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IN" dirty="0" smtClean="0"/>
              <a:t>Example</a:t>
            </a:r>
            <a:endParaRPr lang="en-IN" dirty="0"/>
          </a:p>
        </p:txBody>
      </p:sp>
      <p:sp>
        <p:nvSpPr>
          <p:cNvPr id="3" name="Content Placeholder 2"/>
          <p:cNvSpPr>
            <a:spLocks noGrp="1"/>
          </p:cNvSpPr>
          <p:nvPr>
            <p:ph idx="1"/>
          </p:nvPr>
        </p:nvSpPr>
        <p:spPr>
          <a:xfrm>
            <a:off x="838200" y="1300766"/>
            <a:ext cx="10515600" cy="4876197"/>
          </a:xfrm>
        </p:spPr>
        <p:txBody>
          <a:bodyPr>
            <a:normAutofit fontScale="92500" lnSpcReduction="10000"/>
          </a:bodyPr>
          <a:lstStyle/>
          <a:p>
            <a:pPr>
              <a:buNone/>
            </a:pPr>
            <a:r>
              <a:rPr lang="en-US" dirty="0" err="1"/>
              <a:t>num</a:t>
            </a:r>
            <a:r>
              <a:rPr lang="en-US" dirty="0"/>
              <a:t> = </a:t>
            </a:r>
            <a:r>
              <a:rPr lang="en-US" dirty="0" err="1"/>
              <a:t>int</a:t>
            </a:r>
            <a:r>
              <a:rPr lang="en-US" dirty="0"/>
              <a:t>(input("enter number"))</a:t>
            </a:r>
          </a:p>
          <a:p>
            <a:pPr>
              <a:buNone/>
            </a:pPr>
            <a:r>
              <a:rPr lang="en-US" dirty="0"/>
              <a:t>if num%2 == 0:</a:t>
            </a:r>
          </a:p>
          <a:p>
            <a:pPr>
              <a:buNone/>
            </a:pPr>
            <a:r>
              <a:rPr lang="en-US" dirty="0"/>
              <a:t>   if num%3 == 0:</a:t>
            </a:r>
          </a:p>
          <a:p>
            <a:pPr>
              <a:buNone/>
            </a:pPr>
            <a:r>
              <a:rPr lang="en-US" dirty="0"/>
              <a:t>      print ("Divisible by 3 and 2")</a:t>
            </a:r>
          </a:p>
          <a:p>
            <a:pPr>
              <a:buNone/>
            </a:pPr>
            <a:r>
              <a:rPr lang="en-US" dirty="0"/>
              <a:t>   else:</a:t>
            </a:r>
          </a:p>
          <a:p>
            <a:pPr>
              <a:buNone/>
            </a:pPr>
            <a:r>
              <a:rPr lang="en-US" dirty="0"/>
              <a:t>      print ("divisible by 2 not divisible by 3")</a:t>
            </a:r>
          </a:p>
          <a:p>
            <a:pPr>
              <a:buNone/>
            </a:pPr>
            <a:r>
              <a:rPr lang="en-US" dirty="0"/>
              <a:t>else:</a:t>
            </a:r>
          </a:p>
          <a:p>
            <a:pPr>
              <a:buNone/>
            </a:pPr>
            <a:r>
              <a:rPr lang="en-US" dirty="0"/>
              <a:t>   if num%3 == 0:</a:t>
            </a:r>
          </a:p>
          <a:p>
            <a:pPr>
              <a:buNone/>
            </a:pPr>
            <a:r>
              <a:rPr lang="en-US" dirty="0"/>
              <a:t>      print ("divisible by 3 not divisible by 2")</a:t>
            </a:r>
          </a:p>
          <a:p>
            <a:pPr>
              <a:buNone/>
            </a:pPr>
            <a:r>
              <a:rPr lang="en-US" dirty="0"/>
              <a:t>   else:</a:t>
            </a:r>
          </a:p>
          <a:p>
            <a:pPr>
              <a:buNone/>
            </a:pPr>
            <a:r>
              <a:rPr lang="en-US" dirty="0"/>
              <a:t>      print  ("not Divisible by 2 not divisible by 3")</a:t>
            </a:r>
          </a:p>
          <a:p>
            <a:endParaRPr lang="en-IN" dirty="0"/>
          </a:p>
        </p:txBody>
      </p:sp>
    </p:spTree>
    <p:extLst>
      <p:ext uri="{BB962C8B-B14F-4D97-AF65-F5344CB8AC3E}">
        <p14:creationId xmlns:p14="http://schemas.microsoft.com/office/powerpoint/2010/main" val="2098320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Loops</a:t>
            </a:r>
            <a:endParaRPr lang="en-IN" dirty="0"/>
          </a:p>
        </p:txBody>
      </p:sp>
      <p:sp>
        <p:nvSpPr>
          <p:cNvPr id="3" name="Content Placeholder 2"/>
          <p:cNvSpPr>
            <a:spLocks noGrp="1"/>
          </p:cNvSpPr>
          <p:nvPr>
            <p:ph idx="1"/>
          </p:nvPr>
        </p:nvSpPr>
        <p:spPr>
          <a:xfrm>
            <a:off x="838200" y="1429555"/>
            <a:ext cx="10515600" cy="5228822"/>
          </a:xfrm>
        </p:spPr>
        <p:txBody>
          <a:bodyPr/>
          <a:lstStyle/>
          <a:p>
            <a:r>
              <a:rPr lang="en-US" dirty="0" smtClean="0"/>
              <a:t>statements </a:t>
            </a:r>
            <a:r>
              <a:rPr lang="en-US" dirty="0"/>
              <a:t>are executed sequentially − The first statement in a function is executed first, followed by the second, </a:t>
            </a:r>
            <a:r>
              <a:rPr lang="en-US" dirty="0" smtClean="0"/>
              <a:t>and so on. Loops are used when </a:t>
            </a:r>
            <a:r>
              <a:rPr lang="en-US" dirty="0"/>
              <a:t>you need to execute a block of code several number of times.</a:t>
            </a:r>
          </a:p>
          <a:p>
            <a:pPr marL="0" indent="0">
              <a:buNone/>
            </a:pPr>
            <a:r>
              <a:rPr lang="en-US" dirty="0" smtClean="0"/>
              <a:t> </a:t>
            </a:r>
          </a:p>
          <a:p>
            <a:pPr marL="0" indent="0">
              <a:buNone/>
            </a:pPr>
            <a:endParaRPr lang="en-IN" dirty="0"/>
          </a:p>
        </p:txBody>
      </p:sp>
      <p:pic>
        <p:nvPicPr>
          <p:cNvPr id="4" name="Picture 2" descr="Loop Architecture"/>
          <p:cNvPicPr>
            <a:picLocks noChangeAspect="1" noChangeArrowheads="1"/>
          </p:cNvPicPr>
          <p:nvPr/>
        </p:nvPicPr>
        <p:blipFill>
          <a:blip r:embed="rId2"/>
          <a:srcRect/>
          <a:stretch>
            <a:fillRect/>
          </a:stretch>
        </p:blipFill>
        <p:spPr bwMode="auto">
          <a:xfrm>
            <a:off x="3550276" y="2558616"/>
            <a:ext cx="3581400" cy="4099761"/>
          </a:xfrm>
          <a:prstGeom prst="rect">
            <a:avLst/>
          </a:prstGeom>
          <a:noFill/>
        </p:spPr>
      </p:pic>
    </p:spTree>
    <p:extLst>
      <p:ext uri="{BB962C8B-B14F-4D97-AF65-F5344CB8AC3E}">
        <p14:creationId xmlns:p14="http://schemas.microsoft.com/office/powerpoint/2010/main" val="2573173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endParaRPr lang="en-IN" dirty="0"/>
          </a:p>
        </p:txBody>
      </p:sp>
      <p:sp>
        <p:nvSpPr>
          <p:cNvPr id="3" name="Content Placeholder 2"/>
          <p:cNvSpPr>
            <a:spLocks noGrp="1"/>
          </p:cNvSpPr>
          <p:nvPr>
            <p:ph idx="1"/>
          </p:nvPr>
        </p:nvSpPr>
        <p:spPr/>
        <p:txBody>
          <a:bodyPr>
            <a:normAutofit/>
          </a:bodyPr>
          <a:lstStyle/>
          <a:p>
            <a:pPr marL="0" indent="0" fontAlgn="ctr">
              <a:buNone/>
            </a:pPr>
            <a:r>
              <a:rPr lang="en-US" dirty="0"/>
              <a:t>1</a:t>
            </a:r>
            <a:endParaRPr lang="en-IN" dirty="0"/>
          </a:p>
          <a:p>
            <a:pPr marL="0" indent="0" fontAlgn="ctr">
              <a:buNone/>
            </a:pPr>
            <a:r>
              <a:rPr lang="en-US" b="1" dirty="0"/>
              <a:t>while </a:t>
            </a:r>
            <a:r>
              <a:rPr lang="en-US" dirty="0" smtClean="0"/>
              <a:t> </a:t>
            </a:r>
            <a:r>
              <a:rPr lang="en-US" dirty="0"/>
              <a:t>Repeats a statement or </a:t>
            </a:r>
            <a:r>
              <a:rPr lang="en-US" dirty="0" smtClean="0"/>
              <a:t>a set </a:t>
            </a:r>
            <a:r>
              <a:rPr lang="en-US" dirty="0"/>
              <a:t>of statements while a given condition is TRUE. It tests the condition before executing the loop body.</a:t>
            </a:r>
            <a:endParaRPr lang="en-IN" dirty="0"/>
          </a:p>
          <a:p>
            <a:pPr marL="0" indent="0" fontAlgn="ctr">
              <a:buNone/>
            </a:pPr>
            <a:r>
              <a:rPr lang="en-US" dirty="0"/>
              <a:t>2</a:t>
            </a:r>
            <a:endParaRPr lang="en-IN" dirty="0"/>
          </a:p>
          <a:p>
            <a:pPr marL="0" indent="0" fontAlgn="ctr">
              <a:buNone/>
            </a:pPr>
            <a:r>
              <a:rPr lang="en-US" b="1" dirty="0"/>
              <a:t>for</a:t>
            </a:r>
            <a:r>
              <a:rPr lang="en-US" dirty="0"/>
              <a:t> </a:t>
            </a:r>
            <a:r>
              <a:rPr lang="en-US" dirty="0" smtClean="0"/>
              <a:t> </a:t>
            </a:r>
            <a:r>
              <a:rPr lang="en-US" dirty="0"/>
              <a:t>Executes a sequence of statements multiple times and </a:t>
            </a:r>
            <a:r>
              <a:rPr lang="en-US" dirty="0" smtClean="0"/>
              <a:t>controls </a:t>
            </a:r>
            <a:r>
              <a:rPr lang="en-US" dirty="0"/>
              <a:t>the code that manages the loop variable.</a:t>
            </a:r>
            <a:endParaRPr lang="en-IN" dirty="0"/>
          </a:p>
          <a:p>
            <a:pPr marL="0" indent="0" fontAlgn="ctr">
              <a:buNone/>
            </a:pPr>
            <a:r>
              <a:rPr lang="en-US" dirty="0"/>
              <a:t>3</a:t>
            </a:r>
            <a:endParaRPr lang="en-IN" dirty="0"/>
          </a:p>
          <a:p>
            <a:pPr marL="0" indent="0" fontAlgn="ctr">
              <a:buNone/>
            </a:pPr>
            <a:r>
              <a:rPr lang="en-US" b="1" dirty="0" smtClean="0"/>
              <a:t>nested</a:t>
            </a:r>
            <a:r>
              <a:rPr lang="en-US" dirty="0" smtClean="0"/>
              <a:t> </a:t>
            </a:r>
            <a:r>
              <a:rPr lang="en-US" dirty="0"/>
              <a:t>You can use one or more loop inside any another while, or for loop.</a:t>
            </a:r>
            <a:endParaRPr lang="en-IN" dirty="0"/>
          </a:p>
          <a:p>
            <a:pPr marL="0" indent="0">
              <a:buNone/>
            </a:pPr>
            <a:endParaRPr lang="en-IN" dirty="0"/>
          </a:p>
        </p:txBody>
      </p:sp>
    </p:spTree>
    <p:extLst>
      <p:ext uri="{BB962C8B-B14F-4D97-AF65-F5344CB8AC3E}">
        <p14:creationId xmlns:p14="http://schemas.microsoft.com/office/powerpoint/2010/main" val="2386893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loop </a:t>
            </a:r>
            <a:endParaRPr lang="en-IN" dirty="0"/>
          </a:p>
        </p:txBody>
      </p:sp>
      <p:sp>
        <p:nvSpPr>
          <p:cNvPr id="3" name="Content Placeholder 2"/>
          <p:cNvSpPr>
            <a:spLocks noGrp="1"/>
          </p:cNvSpPr>
          <p:nvPr>
            <p:ph idx="1"/>
          </p:nvPr>
        </p:nvSpPr>
        <p:spPr>
          <a:xfrm>
            <a:off x="966989" y="1429554"/>
            <a:ext cx="10515600" cy="5241701"/>
          </a:xfrm>
        </p:spPr>
        <p:txBody>
          <a:bodyPr>
            <a:normAutofit fontScale="92500"/>
          </a:bodyPr>
          <a:lstStyle/>
          <a:p>
            <a:r>
              <a:rPr lang="en-US" dirty="0"/>
              <a:t>A </a:t>
            </a:r>
            <a:r>
              <a:rPr lang="en-US" b="1" dirty="0"/>
              <a:t>while</a:t>
            </a:r>
            <a:r>
              <a:rPr lang="en-US" dirty="0"/>
              <a:t> loop statement in </a:t>
            </a:r>
            <a:r>
              <a:rPr lang="en-US" dirty="0" smtClean="0"/>
              <a:t>Python </a:t>
            </a:r>
            <a:r>
              <a:rPr lang="en-US" dirty="0"/>
              <a:t>repeatedly executes a target </a:t>
            </a:r>
            <a:r>
              <a:rPr lang="en-US" dirty="0" smtClean="0"/>
              <a:t>statement/s </a:t>
            </a:r>
            <a:r>
              <a:rPr lang="en-US" dirty="0"/>
              <a:t>as long as a given condition is true.</a:t>
            </a:r>
          </a:p>
          <a:p>
            <a:r>
              <a:rPr lang="en-US" b="1" dirty="0"/>
              <a:t>Syntax</a:t>
            </a:r>
          </a:p>
          <a:p>
            <a:pPr>
              <a:buNone/>
            </a:pPr>
            <a:r>
              <a:rPr lang="en-IN" dirty="0"/>
              <a:t>	</a:t>
            </a:r>
            <a:r>
              <a:rPr lang="en-US" dirty="0"/>
              <a:t>while expression: </a:t>
            </a:r>
          </a:p>
          <a:p>
            <a:pPr>
              <a:buNone/>
            </a:pPr>
            <a:r>
              <a:rPr lang="en-US" dirty="0"/>
              <a:t>		statement(s)</a:t>
            </a:r>
          </a:p>
          <a:p>
            <a:r>
              <a:rPr lang="en-US" dirty="0" smtClean="0"/>
              <a:t>The </a:t>
            </a:r>
            <a:r>
              <a:rPr lang="en-US" b="1" dirty="0"/>
              <a:t>condition</a:t>
            </a:r>
            <a:r>
              <a:rPr lang="en-US" dirty="0"/>
              <a:t> may be any expression, and true </a:t>
            </a:r>
            <a:r>
              <a:rPr lang="en-US" dirty="0" smtClean="0"/>
              <a:t>for any </a:t>
            </a:r>
            <a:r>
              <a:rPr lang="en-US" dirty="0"/>
              <a:t>non-zero value. The loop iterates while the condition is true.</a:t>
            </a:r>
          </a:p>
          <a:p>
            <a:r>
              <a:rPr lang="en-US" dirty="0"/>
              <a:t>When the condition becomes false, program control passes to the line immediately following the loop.</a:t>
            </a:r>
          </a:p>
          <a:p>
            <a:r>
              <a:rPr lang="en-US" dirty="0"/>
              <a:t>In Python, all the statements indented by the same number of character spaces </a:t>
            </a:r>
            <a:r>
              <a:rPr lang="en-US" dirty="0" smtClean="0"/>
              <a:t>in a </a:t>
            </a:r>
            <a:r>
              <a:rPr lang="en-US" dirty="0"/>
              <a:t>programming construct are considered to be part of a single block of code. </a:t>
            </a:r>
            <a:r>
              <a:rPr lang="en-US" dirty="0" smtClean="0"/>
              <a:t>Indentation </a:t>
            </a:r>
            <a:r>
              <a:rPr lang="en-US" dirty="0"/>
              <a:t>as its method of grouping statements</a:t>
            </a:r>
            <a:r>
              <a:rPr lang="en-US" dirty="0" smtClean="0"/>
              <a:t>.</a:t>
            </a:r>
          </a:p>
          <a:p>
            <a:endParaRPr lang="en-US" dirty="0"/>
          </a:p>
          <a:p>
            <a:endParaRPr lang="en-IN" dirty="0"/>
          </a:p>
        </p:txBody>
      </p:sp>
    </p:spTree>
    <p:extLst>
      <p:ext uri="{BB962C8B-B14F-4D97-AF65-F5344CB8AC3E}">
        <p14:creationId xmlns:p14="http://schemas.microsoft.com/office/powerpoint/2010/main" val="3065175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pic>
        <p:nvPicPr>
          <p:cNvPr id="4" name="Picture 2" descr="Python while loop"/>
          <p:cNvPicPr>
            <a:picLocks noGrp="1" noChangeAspect="1" noChangeArrowheads="1"/>
          </p:cNvPicPr>
          <p:nvPr>
            <p:ph idx="1"/>
          </p:nvPr>
        </p:nvPicPr>
        <p:blipFill>
          <a:blip r:embed="rId2"/>
          <a:srcRect/>
          <a:stretch>
            <a:fillRect/>
          </a:stretch>
        </p:blipFill>
        <p:spPr bwMode="auto">
          <a:xfrm>
            <a:off x="3683358" y="2077244"/>
            <a:ext cx="3665179" cy="3848100"/>
          </a:xfrm>
          <a:prstGeom prst="rect">
            <a:avLst/>
          </a:prstGeom>
          <a:noFill/>
        </p:spPr>
      </p:pic>
    </p:spTree>
    <p:extLst>
      <p:ext uri="{BB962C8B-B14F-4D97-AF65-F5344CB8AC3E}">
        <p14:creationId xmlns:p14="http://schemas.microsoft.com/office/powerpoint/2010/main" val="424251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Portable</a:t>
            </a:r>
            <a:r>
              <a:rPr lang="en-US" dirty="0" smtClean="0"/>
              <a:t> − Python can run on a wide variety of hardware platforms and has the same interface on all platforms.</a:t>
            </a:r>
          </a:p>
          <a:p>
            <a:r>
              <a:rPr lang="en-US" b="1" dirty="0" smtClean="0"/>
              <a:t>Extendable</a:t>
            </a:r>
            <a:r>
              <a:rPr lang="en-US" dirty="0" smtClean="0"/>
              <a:t> − You can add low-level modules to the Python interpreter. These modules enable programmers to add to or customize their tools to be more efficient.</a:t>
            </a:r>
          </a:p>
          <a:p>
            <a:r>
              <a:rPr lang="en-US" b="1" dirty="0" smtClean="0"/>
              <a:t>Databases</a:t>
            </a:r>
            <a:r>
              <a:rPr lang="en-US" dirty="0" smtClean="0"/>
              <a:t> − Python provides interfaces to all major commercial databases.</a:t>
            </a:r>
          </a:p>
          <a:p>
            <a:r>
              <a:rPr lang="en-US" b="1" dirty="0" smtClean="0"/>
              <a:t>GUI Programming</a:t>
            </a:r>
            <a:r>
              <a:rPr lang="en-US" dirty="0" smtClean="0"/>
              <a:t> − Python supports GUI applications that can be created and ported to many system calls, libraries and windows systems, such as Windows MFC, Macintosh, and the X Window system of Unix.</a:t>
            </a:r>
          </a:p>
          <a:p>
            <a:r>
              <a:rPr lang="en-US" b="1" dirty="0" smtClean="0"/>
              <a:t>Scalable</a:t>
            </a:r>
            <a:r>
              <a:rPr lang="en-US" dirty="0" smtClean="0"/>
              <a:t> − Python provides a better structure and support for large programs than shell scripting.</a:t>
            </a:r>
          </a:p>
          <a:p>
            <a:endParaRPr lang="en-IN" dirty="0"/>
          </a:p>
        </p:txBody>
      </p:sp>
    </p:spTree>
    <p:extLst>
      <p:ext uri="{BB962C8B-B14F-4D97-AF65-F5344CB8AC3E}">
        <p14:creationId xmlns:p14="http://schemas.microsoft.com/office/powerpoint/2010/main" val="2290080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p:txBody>
          <a:bodyPr/>
          <a:lstStyle/>
          <a:p>
            <a:pPr>
              <a:buNone/>
            </a:pPr>
            <a:r>
              <a:rPr lang="en-US" dirty="0"/>
              <a:t>count = 0</a:t>
            </a:r>
          </a:p>
          <a:p>
            <a:pPr>
              <a:buNone/>
            </a:pPr>
            <a:r>
              <a:rPr lang="en-US" dirty="0"/>
              <a:t>while (count &lt; 9):</a:t>
            </a:r>
          </a:p>
          <a:p>
            <a:pPr>
              <a:buNone/>
            </a:pPr>
            <a:r>
              <a:rPr lang="en-US" dirty="0"/>
              <a:t>   print ('The count is:', count)</a:t>
            </a:r>
          </a:p>
          <a:p>
            <a:pPr>
              <a:buNone/>
            </a:pPr>
            <a:r>
              <a:rPr lang="en-US" dirty="0"/>
              <a:t>   count = count + 1</a:t>
            </a:r>
          </a:p>
          <a:p>
            <a:pPr>
              <a:buNone/>
            </a:pPr>
            <a:endParaRPr lang="en-US" dirty="0"/>
          </a:p>
          <a:p>
            <a:pPr marL="0" indent="0">
              <a:buNone/>
            </a:pPr>
            <a:endParaRPr lang="en-IN" dirty="0"/>
          </a:p>
        </p:txBody>
      </p:sp>
    </p:spTree>
    <p:extLst>
      <p:ext uri="{BB962C8B-B14F-4D97-AF65-F5344CB8AC3E}">
        <p14:creationId xmlns:p14="http://schemas.microsoft.com/office/powerpoint/2010/main" val="2890067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Infinite loop</a:t>
            </a:r>
            <a:endParaRPr lang="en-IN" dirty="0"/>
          </a:p>
        </p:txBody>
      </p:sp>
      <p:sp>
        <p:nvSpPr>
          <p:cNvPr id="3" name="Content Placeholder 2"/>
          <p:cNvSpPr>
            <a:spLocks noGrp="1"/>
          </p:cNvSpPr>
          <p:nvPr>
            <p:ph idx="1"/>
          </p:nvPr>
        </p:nvSpPr>
        <p:spPr/>
        <p:txBody>
          <a:bodyPr/>
          <a:lstStyle/>
          <a:p>
            <a:pPr marL="0" indent="0">
              <a:buNone/>
            </a:pPr>
            <a:r>
              <a:rPr lang="en-US" dirty="0" smtClean="0"/>
              <a:t>A loop </a:t>
            </a:r>
            <a:r>
              <a:rPr lang="en-US" dirty="0"/>
              <a:t>becomes infinite if a condition never becomes FALSE. </a:t>
            </a:r>
            <a:r>
              <a:rPr lang="en-US" dirty="0" smtClean="0"/>
              <a:t>A loop </a:t>
            </a:r>
            <a:r>
              <a:rPr lang="en-US" dirty="0"/>
              <a:t>that never ends. You must be cautious.</a:t>
            </a:r>
          </a:p>
          <a:p>
            <a:pPr marL="0" indent="0">
              <a:buNone/>
            </a:pPr>
            <a:r>
              <a:rPr lang="en-IN" dirty="0" smtClean="0"/>
              <a:t>Example:</a:t>
            </a:r>
            <a:endParaRPr lang="en-IN" dirty="0"/>
          </a:p>
          <a:p>
            <a:pPr>
              <a:buNone/>
            </a:pPr>
            <a:r>
              <a:rPr lang="en-US" dirty="0" err="1"/>
              <a:t>var</a:t>
            </a:r>
            <a:r>
              <a:rPr lang="en-US" dirty="0"/>
              <a:t> = 1</a:t>
            </a:r>
          </a:p>
          <a:p>
            <a:pPr>
              <a:buNone/>
            </a:pPr>
            <a:r>
              <a:rPr lang="en-US" dirty="0"/>
              <a:t>while </a:t>
            </a:r>
            <a:r>
              <a:rPr lang="en-US" dirty="0" err="1"/>
              <a:t>var</a:t>
            </a:r>
            <a:r>
              <a:rPr lang="en-US" dirty="0"/>
              <a:t> == 1 :  # This constructs an infinite loop</a:t>
            </a:r>
          </a:p>
          <a:p>
            <a:pPr>
              <a:buNone/>
            </a:pPr>
            <a:r>
              <a:rPr lang="en-US" dirty="0"/>
              <a:t>   </a:t>
            </a:r>
            <a:r>
              <a:rPr lang="en-US" dirty="0" err="1"/>
              <a:t>num</a:t>
            </a:r>
            <a:r>
              <a:rPr lang="en-US" dirty="0"/>
              <a:t> = </a:t>
            </a:r>
            <a:r>
              <a:rPr lang="en-US" dirty="0" err="1"/>
              <a:t>int</a:t>
            </a:r>
            <a:r>
              <a:rPr lang="en-US" dirty="0"/>
              <a:t>(input("Enter a number  :"))</a:t>
            </a:r>
          </a:p>
          <a:p>
            <a:pPr>
              <a:buNone/>
            </a:pPr>
            <a:r>
              <a:rPr lang="en-US" dirty="0"/>
              <a:t>   print ("You entered: ", </a:t>
            </a:r>
            <a:r>
              <a:rPr lang="en-US" dirty="0" err="1"/>
              <a:t>num</a:t>
            </a:r>
            <a:r>
              <a:rPr lang="en-US" dirty="0" smtClean="0"/>
              <a:t>)</a:t>
            </a:r>
          </a:p>
          <a:p>
            <a:r>
              <a:rPr lang="en-US" dirty="0"/>
              <a:t>The above example goes in an infinite loop and you need to use CTRL+C to exit the program.</a:t>
            </a:r>
          </a:p>
          <a:p>
            <a:pPr>
              <a:buNone/>
            </a:pPr>
            <a:endParaRPr lang="en-US" dirty="0"/>
          </a:p>
          <a:p>
            <a:pPr marL="0" indent="0">
              <a:buNone/>
            </a:pPr>
            <a:endParaRPr lang="en-IN" dirty="0"/>
          </a:p>
        </p:txBody>
      </p:sp>
    </p:spTree>
    <p:extLst>
      <p:ext uri="{BB962C8B-B14F-4D97-AF65-F5344CB8AC3E}">
        <p14:creationId xmlns:p14="http://schemas.microsoft.com/office/powerpoint/2010/main" val="686879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IN" dirty="0"/>
              <a:t>e</a:t>
            </a:r>
            <a:r>
              <a:rPr lang="en-IN" dirty="0" smtClean="0"/>
              <a:t>lse with loops</a:t>
            </a:r>
            <a:endParaRPr lang="en-IN" dirty="0"/>
          </a:p>
        </p:txBody>
      </p:sp>
      <p:sp>
        <p:nvSpPr>
          <p:cNvPr id="3" name="Content Placeholder 2"/>
          <p:cNvSpPr>
            <a:spLocks noGrp="1"/>
          </p:cNvSpPr>
          <p:nvPr>
            <p:ph idx="1"/>
          </p:nvPr>
        </p:nvSpPr>
        <p:spPr>
          <a:xfrm>
            <a:off x="838200" y="1313645"/>
            <a:ext cx="10515600" cy="5422006"/>
          </a:xfrm>
        </p:spPr>
        <p:txBody>
          <a:bodyPr>
            <a:normAutofit lnSpcReduction="10000"/>
          </a:bodyPr>
          <a:lstStyle/>
          <a:p>
            <a:r>
              <a:rPr lang="en-US" dirty="0"/>
              <a:t>Python supports having an </a:t>
            </a:r>
            <a:r>
              <a:rPr lang="en-US" b="1" dirty="0"/>
              <a:t>else</a:t>
            </a:r>
            <a:r>
              <a:rPr lang="en-US" dirty="0"/>
              <a:t> statement associated with a loop statement.</a:t>
            </a:r>
          </a:p>
          <a:p>
            <a:pPr lvl="1"/>
            <a:r>
              <a:rPr lang="en-US" dirty="0"/>
              <a:t>If the </a:t>
            </a:r>
            <a:r>
              <a:rPr lang="en-US" b="1" dirty="0"/>
              <a:t>else</a:t>
            </a:r>
            <a:r>
              <a:rPr lang="en-US" dirty="0"/>
              <a:t> statement is used with a </a:t>
            </a:r>
            <a:r>
              <a:rPr lang="en-US" b="1" dirty="0"/>
              <a:t>for</a:t>
            </a:r>
            <a:r>
              <a:rPr lang="en-US" dirty="0"/>
              <a:t> loop, the </a:t>
            </a:r>
            <a:r>
              <a:rPr lang="en-US" b="1" dirty="0"/>
              <a:t>else</a:t>
            </a:r>
            <a:r>
              <a:rPr lang="en-US" dirty="0"/>
              <a:t> statement is executed when the loop </a:t>
            </a:r>
            <a:r>
              <a:rPr lang="en-US" dirty="0" smtClean="0"/>
              <a:t>gets terminated</a:t>
            </a:r>
            <a:endParaRPr lang="en-US" dirty="0"/>
          </a:p>
          <a:p>
            <a:pPr lvl="1"/>
            <a:r>
              <a:rPr lang="en-US" dirty="0"/>
              <a:t>If the </a:t>
            </a:r>
            <a:r>
              <a:rPr lang="en-US" b="1" dirty="0"/>
              <a:t>else</a:t>
            </a:r>
            <a:r>
              <a:rPr lang="en-US" dirty="0"/>
              <a:t> statement is used with a </a:t>
            </a:r>
            <a:r>
              <a:rPr lang="en-US" b="1" dirty="0"/>
              <a:t>while</a:t>
            </a:r>
            <a:r>
              <a:rPr lang="en-US" dirty="0"/>
              <a:t> loop, the </a:t>
            </a:r>
            <a:r>
              <a:rPr lang="en-US" b="1" dirty="0"/>
              <a:t>else</a:t>
            </a:r>
            <a:r>
              <a:rPr lang="en-US" dirty="0"/>
              <a:t> statement is executed when the condition becomes false</a:t>
            </a:r>
            <a:r>
              <a:rPr lang="en-US" dirty="0" smtClean="0"/>
              <a:t>.</a:t>
            </a:r>
          </a:p>
          <a:p>
            <a:pPr marL="0" indent="0">
              <a:buNone/>
            </a:pPr>
            <a:r>
              <a:rPr lang="en-US" dirty="0" smtClean="0"/>
              <a:t>Example</a:t>
            </a:r>
          </a:p>
          <a:p>
            <a:pPr>
              <a:buNone/>
            </a:pPr>
            <a:r>
              <a:rPr lang="en-US" dirty="0"/>
              <a:t>count = 0</a:t>
            </a:r>
          </a:p>
          <a:p>
            <a:pPr>
              <a:buNone/>
            </a:pPr>
            <a:r>
              <a:rPr lang="en-US" dirty="0"/>
              <a:t>while count &lt; 5:</a:t>
            </a:r>
          </a:p>
          <a:p>
            <a:pPr>
              <a:buNone/>
            </a:pPr>
            <a:r>
              <a:rPr lang="en-US" dirty="0"/>
              <a:t>   print (count, " is  less than 5")</a:t>
            </a:r>
          </a:p>
          <a:p>
            <a:pPr>
              <a:buNone/>
            </a:pPr>
            <a:r>
              <a:rPr lang="en-US" dirty="0"/>
              <a:t>   count = count + 1</a:t>
            </a:r>
          </a:p>
          <a:p>
            <a:pPr>
              <a:buNone/>
            </a:pPr>
            <a:r>
              <a:rPr lang="en-US" dirty="0"/>
              <a:t>else:</a:t>
            </a:r>
          </a:p>
          <a:p>
            <a:pPr>
              <a:buNone/>
            </a:pPr>
            <a:r>
              <a:rPr lang="en-US" dirty="0"/>
              <a:t>   print (count, " is not less than 5")</a:t>
            </a:r>
          </a:p>
          <a:p>
            <a:pPr marL="0" indent="0">
              <a:buNone/>
            </a:pPr>
            <a:endParaRPr lang="en-US" dirty="0"/>
          </a:p>
          <a:p>
            <a:endParaRPr lang="en-US" dirty="0"/>
          </a:p>
          <a:p>
            <a:pPr marL="0" indent="0">
              <a:buNone/>
            </a:pPr>
            <a:endParaRPr lang="en-IN" dirty="0"/>
          </a:p>
        </p:txBody>
      </p:sp>
    </p:spTree>
    <p:extLst>
      <p:ext uri="{BB962C8B-B14F-4D97-AF65-F5344CB8AC3E}">
        <p14:creationId xmlns:p14="http://schemas.microsoft.com/office/powerpoint/2010/main" val="10522712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a:t>f</a:t>
            </a:r>
            <a:r>
              <a:rPr lang="en-IN" dirty="0" smtClean="0"/>
              <a:t>or loop</a:t>
            </a:r>
            <a:endParaRPr lang="en-IN" dirty="0"/>
          </a:p>
        </p:txBody>
      </p:sp>
      <p:sp>
        <p:nvSpPr>
          <p:cNvPr id="3" name="Content Placeholder 2"/>
          <p:cNvSpPr>
            <a:spLocks noGrp="1"/>
          </p:cNvSpPr>
          <p:nvPr>
            <p:ph idx="1"/>
          </p:nvPr>
        </p:nvSpPr>
        <p:spPr>
          <a:xfrm>
            <a:off x="838200" y="1107584"/>
            <a:ext cx="10515600" cy="5550793"/>
          </a:xfrm>
        </p:spPr>
        <p:txBody>
          <a:bodyPr/>
          <a:lstStyle/>
          <a:p>
            <a:r>
              <a:rPr lang="en-US" dirty="0"/>
              <a:t>The </a:t>
            </a:r>
            <a:r>
              <a:rPr lang="en-US" b="1" dirty="0"/>
              <a:t>for</a:t>
            </a:r>
            <a:r>
              <a:rPr lang="en-US" dirty="0"/>
              <a:t> statement in Python has the ability to iterate over the items of any sequence, such as a list or a string.</a:t>
            </a:r>
          </a:p>
          <a:p>
            <a:r>
              <a:rPr lang="en-US" b="1" dirty="0"/>
              <a:t>Syntax</a:t>
            </a:r>
          </a:p>
          <a:p>
            <a:pPr>
              <a:buNone/>
            </a:pPr>
            <a:r>
              <a:rPr lang="en-US" dirty="0"/>
              <a:t>	for </a:t>
            </a:r>
            <a:r>
              <a:rPr lang="en-US" dirty="0" err="1"/>
              <a:t>iterating_var</a:t>
            </a:r>
            <a:r>
              <a:rPr lang="en-US" dirty="0"/>
              <a:t> in sequence:</a:t>
            </a:r>
          </a:p>
          <a:p>
            <a:pPr>
              <a:buNone/>
            </a:pPr>
            <a:r>
              <a:rPr lang="en-US" dirty="0"/>
              <a:t>		 statements(s) </a:t>
            </a:r>
          </a:p>
          <a:p>
            <a:r>
              <a:rPr lang="en-US" dirty="0"/>
              <a:t>If a sequence contains an expression list, it is evaluated first. Then, the first item in the sequence is assigned to the iterating variable </a:t>
            </a:r>
            <a:r>
              <a:rPr lang="en-US" i="1" dirty="0" err="1"/>
              <a:t>iterating_var</a:t>
            </a:r>
            <a:r>
              <a:rPr lang="en-US" dirty="0"/>
              <a:t>. </a:t>
            </a:r>
          </a:p>
          <a:p>
            <a:r>
              <a:rPr lang="en-US" dirty="0"/>
              <a:t>Next, the statements block is executed. Each item in the list is assigned to </a:t>
            </a:r>
            <a:r>
              <a:rPr lang="en-US" i="1" dirty="0" err="1"/>
              <a:t>iterating_var</a:t>
            </a:r>
            <a:r>
              <a:rPr lang="en-US" dirty="0"/>
              <a:t>, and the statement(s) block is executed until the entire sequence is </a:t>
            </a:r>
            <a:r>
              <a:rPr lang="en-US" dirty="0" smtClean="0"/>
              <a:t>completed.</a:t>
            </a:r>
            <a:endParaRPr lang="en-US" dirty="0"/>
          </a:p>
          <a:p>
            <a:endParaRPr lang="en-US" dirty="0"/>
          </a:p>
          <a:p>
            <a:pPr marL="0" indent="0">
              <a:buNone/>
            </a:pPr>
            <a:endParaRPr lang="en-IN" dirty="0"/>
          </a:p>
        </p:txBody>
      </p:sp>
    </p:spTree>
    <p:extLst>
      <p:ext uri="{BB962C8B-B14F-4D97-AF65-F5344CB8AC3E}">
        <p14:creationId xmlns:p14="http://schemas.microsoft.com/office/powerpoint/2010/main" val="9722222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pic>
        <p:nvPicPr>
          <p:cNvPr id="4" name="Picture 2" descr="Python for loop"/>
          <p:cNvPicPr>
            <a:picLocks noGrp="1" noChangeAspect="1" noChangeArrowheads="1"/>
          </p:cNvPicPr>
          <p:nvPr>
            <p:ph idx="1"/>
          </p:nvPr>
        </p:nvPicPr>
        <p:blipFill>
          <a:blip r:embed="rId2"/>
          <a:srcRect/>
          <a:stretch>
            <a:fillRect/>
          </a:stretch>
        </p:blipFill>
        <p:spPr bwMode="auto">
          <a:xfrm>
            <a:off x="3490175" y="1690688"/>
            <a:ext cx="4453675" cy="3982243"/>
          </a:xfrm>
          <a:prstGeom prst="rect">
            <a:avLst/>
          </a:prstGeom>
          <a:noFill/>
        </p:spPr>
      </p:pic>
    </p:spTree>
    <p:extLst>
      <p:ext uri="{BB962C8B-B14F-4D97-AF65-F5344CB8AC3E}">
        <p14:creationId xmlns:p14="http://schemas.microsoft.com/office/powerpoint/2010/main" val="4044058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range()</a:t>
            </a:r>
            <a:endParaRPr lang="en-IN" dirty="0"/>
          </a:p>
        </p:txBody>
      </p:sp>
      <p:sp>
        <p:nvSpPr>
          <p:cNvPr id="3" name="Content Placeholder 2"/>
          <p:cNvSpPr>
            <a:spLocks noGrp="1"/>
          </p:cNvSpPr>
          <p:nvPr>
            <p:ph idx="1"/>
          </p:nvPr>
        </p:nvSpPr>
        <p:spPr>
          <a:xfrm>
            <a:off x="838200" y="1287886"/>
            <a:ext cx="10515600" cy="5473521"/>
          </a:xfrm>
        </p:spPr>
        <p:txBody>
          <a:bodyPr>
            <a:normAutofit fontScale="77500" lnSpcReduction="20000"/>
          </a:bodyPr>
          <a:lstStyle/>
          <a:p>
            <a:r>
              <a:rPr lang="en-US" dirty="0"/>
              <a:t>The built-in function range() </a:t>
            </a:r>
            <a:r>
              <a:rPr lang="en-US" dirty="0" smtClean="0"/>
              <a:t>generates </a:t>
            </a:r>
            <a:r>
              <a:rPr lang="en-US" dirty="0"/>
              <a:t>an iterator of arithmetic </a:t>
            </a:r>
            <a:r>
              <a:rPr lang="en-US" dirty="0" smtClean="0"/>
              <a:t>sequences.</a:t>
            </a:r>
            <a:endParaRPr lang="en-US" dirty="0"/>
          </a:p>
          <a:p>
            <a:r>
              <a:rPr lang="en-US" b="1" dirty="0"/>
              <a:t>Example</a:t>
            </a:r>
          </a:p>
          <a:p>
            <a:pPr>
              <a:buNone/>
            </a:pPr>
            <a:r>
              <a:rPr lang="en-US" dirty="0"/>
              <a:t>	&gt;&gt;&gt; range(5) </a:t>
            </a:r>
          </a:p>
          <a:p>
            <a:pPr>
              <a:buNone/>
            </a:pPr>
            <a:r>
              <a:rPr lang="en-US" dirty="0"/>
              <a:t>		range(0, 5) </a:t>
            </a:r>
          </a:p>
          <a:p>
            <a:pPr>
              <a:buNone/>
            </a:pPr>
            <a:r>
              <a:rPr lang="en-US" dirty="0"/>
              <a:t>	&gt;&gt;&gt; list(range(5))</a:t>
            </a:r>
          </a:p>
          <a:p>
            <a:pPr>
              <a:buNone/>
            </a:pPr>
            <a:r>
              <a:rPr lang="en-US" dirty="0"/>
              <a:t>		 [0, 1, 2, 3, 4</a:t>
            </a:r>
            <a:r>
              <a:rPr lang="en-US" dirty="0" smtClean="0"/>
              <a:t>]</a:t>
            </a:r>
          </a:p>
          <a:p>
            <a:pPr>
              <a:buNone/>
            </a:pPr>
            <a:r>
              <a:rPr lang="en-US" dirty="0" smtClean="0"/>
              <a:t>----</a:t>
            </a:r>
          </a:p>
          <a:p>
            <a:pPr>
              <a:buNone/>
            </a:pPr>
            <a:r>
              <a:rPr lang="en-US" dirty="0"/>
              <a:t>&gt;&gt;&gt; for </a:t>
            </a:r>
            <a:r>
              <a:rPr lang="en-US" dirty="0" err="1"/>
              <a:t>var</a:t>
            </a:r>
            <a:r>
              <a:rPr lang="en-US" dirty="0"/>
              <a:t> in list(range(5)): </a:t>
            </a:r>
          </a:p>
          <a:p>
            <a:pPr>
              <a:buNone/>
            </a:pPr>
            <a:r>
              <a:rPr lang="en-US" dirty="0"/>
              <a:t>			print (</a:t>
            </a:r>
            <a:r>
              <a:rPr lang="en-US" dirty="0" err="1"/>
              <a:t>var</a:t>
            </a:r>
            <a:r>
              <a:rPr lang="en-US" dirty="0"/>
              <a:t>)</a:t>
            </a:r>
          </a:p>
          <a:p>
            <a:r>
              <a:rPr lang="en-US" b="1" dirty="0"/>
              <a:t>Output</a:t>
            </a:r>
          </a:p>
          <a:p>
            <a:pPr>
              <a:buNone/>
            </a:pPr>
            <a:r>
              <a:rPr lang="en-US" dirty="0"/>
              <a:t>	0 </a:t>
            </a:r>
          </a:p>
          <a:p>
            <a:pPr>
              <a:buNone/>
            </a:pPr>
            <a:r>
              <a:rPr lang="en-US" dirty="0"/>
              <a:t>	1 </a:t>
            </a:r>
          </a:p>
          <a:p>
            <a:pPr>
              <a:buNone/>
            </a:pPr>
            <a:r>
              <a:rPr lang="en-US" dirty="0"/>
              <a:t>	2 </a:t>
            </a:r>
          </a:p>
          <a:p>
            <a:pPr>
              <a:buNone/>
            </a:pPr>
            <a:r>
              <a:rPr lang="en-US" dirty="0"/>
              <a:t>	3 </a:t>
            </a:r>
          </a:p>
          <a:p>
            <a:pPr>
              <a:buNone/>
            </a:pPr>
            <a:r>
              <a:rPr lang="en-US" dirty="0"/>
              <a:t>	4 </a:t>
            </a:r>
          </a:p>
          <a:p>
            <a:pPr>
              <a:buNone/>
            </a:pPr>
            <a:endParaRPr lang="en-US" dirty="0"/>
          </a:p>
          <a:p>
            <a:pPr marL="0" indent="0">
              <a:buNone/>
            </a:pPr>
            <a:endParaRPr lang="en-IN" dirty="0"/>
          </a:p>
        </p:txBody>
      </p:sp>
    </p:spTree>
    <p:extLst>
      <p:ext uri="{BB962C8B-B14F-4D97-AF65-F5344CB8AC3E}">
        <p14:creationId xmlns:p14="http://schemas.microsoft.com/office/powerpoint/2010/main" val="1153826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dirty="0" smtClean="0"/>
              <a:t>Sequence (string, list)</a:t>
            </a:r>
            <a:endParaRPr lang="en-IN" dirty="0"/>
          </a:p>
        </p:txBody>
      </p:sp>
      <p:sp>
        <p:nvSpPr>
          <p:cNvPr id="3" name="Content Placeholder 2"/>
          <p:cNvSpPr>
            <a:spLocks noGrp="1"/>
          </p:cNvSpPr>
          <p:nvPr>
            <p:ph idx="1"/>
          </p:nvPr>
        </p:nvSpPr>
        <p:spPr>
          <a:xfrm>
            <a:off x="838200" y="1262130"/>
            <a:ext cx="10515600" cy="5473521"/>
          </a:xfrm>
        </p:spPr>
        <p:txBody>
          <a:bodyPr>
            <a:normAutofit/>
          </a:bodyPr>
          <a:lstStyle/>
          <a:p>
            <a:pPr>
              <a:buNone/>
            </a:pPr>
            <a:r>
              <a:rPr lang="en-US" dirty="0"/>
              <a:t>for letter in 'Python':    </a:t>
            </a:r>
            <a:r>
              <a:rPr lang="en-US" dirty="0" smtClean="0"/>
              <a:t># string</a:t>
            </a:r>
          </a:p>
          <a:p>
            <a:pPr>
              <a:buNone/>
            </a:pPr>
            <a:r>
              <a:rPr lang="en-US" dirty="0" smtClean="0"/>
              <a:t>   </a:t>
            </a:r>
            <a:r>
              <a:rPr lang="en-US" dirty="0"/>
              <a:t>print (</a:t>
            </a:r>
            <a:r>
              <a:rPr lang="en-US" dirty="0" smtClean="0"/>
              <a:t>'Letter </a:t>
            </a:r>
            <a:r>
              <a:rPr lang="en-US" dirty="0"/>
              <a:t>:', letter</a:t>
            </a:r>
            <a:r>
              <a:rPr lang="en-US" dirty="0" smtClean="0"/>
              <a:t>)  </a:t>
            </a:r>
            <a:endParaRPr lang="en-US" dirty="0"/>
          </a:p>
          <a:p>
            <a:pPr>
              <a:buNone/>
            </a:pPr>
            <a:r>
              <a:rPr lang="en-US" dirty="0"/>
              <a:t>print()</a:t>
            </a:r>
          </a:p>
          <a:p>
            <a:pPr>
              <a:buNone/>
            </a:pPr>
            <a:r>
              <a:rPr lang="en-US" dirty="0"/>
              <a:t>fruits = ['banana', 'apple',  'mango']</a:t>
            </a:r>
          </a:p>
          <a:p>
            <a:pPr>
              <a:buNone/>
            </a:pPr>
            <a:r>
              <a:rPr lang="en-US" dirty="0"/>
              <a:t>for fruit in fruits:        </a:t>
            </a:r>
            <a:r>
              <a:rPr lang="en-US" dirty="0" smtClean="0"/>
              <a:t> # List</a:t>
            </a:r>
          </a:p>
          <a:p>
            <a:pPr>
              <a:buNone/>
            </a:pPr>
            <a:r>
              <a:rPr lang="en-US" dirty="0" smtClean="0"/>
              <a:t>   print ('fruit :', fruit)</a:t>
            </a:r>
          </a:p>
          <a:p>
            <a:pPr>
              <a:buNone/>
            </a:pPr>
            <a:r>
              <a:rPr lang="en-US" dirty="0" smtClean="0"/>
              <a:t>---</a:t>
            </a:r>
          </a:p>
          <a:p>
            <a:pPr>
              <a:buNone/>
            </a:pPr>
            <a:endParaRPr lang="en-US" dirty="0" smtClean="0"/>
          </a:p>
          <a:p>
            <a:pPr>
              <a:buNone/>
            </a:pPr>
            <a:endParaRPr lang="en-US" dirty="0"/>
          </a:p>
          <a:p>
            <a:pPr marL="0" indent="0">
              <a:buNone/>
            </a:pPr>
            <a:endParaRPr lang="en-IN" dirty="0"/>
          </a:p>
        </p:txBody>
      </p:sp>
    </p:spTree>
    <p:extLst>
      <p:ext uri="{BB962C8B-B14F-4D97-AF65-F5344CB8AC3E}">
        <p14:creationId xmlns:p14="http://schemas.microsoft.com/office/powerpoint/2010/main" val="4247725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index for iterating</a:t>
            </a:r>
            <a:endParaRPr lang="en-IN" dirty="0"/>
          </a:p>
        </p:txBody>
      </p:sp>
      <p:sp>
        <p:nvSpPr>
          <p:cNvPr id="3" name="Content Placeholder 2"/>
          <p:cNvSpPr>
            <a:spLocks noGrp="1"/>
          </p:cNvSpPr>
          <p:nvPr>
            <p:ph idx="1"/>
          </p:nvPr>
        </p:nvSpPr>
        <p:spPr/>
        <p:txBody>
          <a:bodyPr/>
          <a:lstStyle/>
          <a:p>
            <a:pPr marL="0" indent="0">
              <a:buNone/>
            </a:pPr>
            <a:r>
              <a:rPr lang="en-US" dirty="0" smtClean="0"/>
              <a:t>iterating </a:t>
            </a:r>
            <a:r>
              <a:rPr lang="en-US" dirty="0"/>
              <a:t>through each item </a:t>
            </a:r>
            <a:r>
              <a:rPr lang="en-US" dirty="0" smtClean="0"/>
              <a:t>by </a:t>
            </a:r>
            <a:r>
              <a:rPr lang="en-US" dirty="0"/>
              <a:t>index offset </a:t>
            </a:r>
            <a:r>
              <a:rPr lang="en-US" dirty="0" smtClean="0"/>
              <a:t>of the sequence. </a:t>
            </a:r>
            <a:endParaRPr lang="en-US" dirty="0"/>
          </a:p>
          <a:p>
            <a:r>
              <a:rPr lang="en-US" b="1" dirty="0"/>
              <a:t>Example</a:t>
            </a:r>
          </a:p>
          <a:p>
            <a:pPr>
              <a:buNone/>
            </a:pPr>
            <a:r>
              <a:rPr lang="en-US" dirty="0"/>
              <a:t>fruits = ['banana', 'apple',  'mango']</a:t>
            </a:r>
          </a:p>
          <a:p>
            <a:pPr>
              <a:buNone/>
            </a:pPr>
            <a:r>
              <a:rPr lang="en-US" dirty="0"/>
              <a:t>for index in range(</a:t>
            </a:r>
            <a:r>
              <a:rPr lang="en-US" dirty="0" err="1"/>
              <a:t>len</a:t>
            </a:r>
            <a:r>
              <a:rPr lang="en-US" dirty="0"/>
              <a:t>(fruits)):</a:t>
            </a:r>
          </a:p>
          <a:p>
            <a:pPr>
              <a:buNone/>
            </a:pPr>
            <a:r>
              <a:rPr lang="en-US" dirty="0"/>
              <a:t>   print </a:t>
            </a:r>
            <a:r>
              <a:rPr lang="en-US" dirty="0" smtClean="0"/>
              <a:t>(‘fruit </a:t>
            </a:r>
            <a:r>
              <a:rPr lang="en-US" dirty="0"/>
              <a:t>:', fruits[index</a:t>
            </a:r>
            <a:r>
              <a:rPr lang="en-US" dirty="0" smtClean="0"/>
              <a:t>])</a:t>
            </a:r>
          </a:p>
          <a:p>
            <a:pPr>
              <a:buNone/>
            </a:pPr>
            <a:r>
              <a:rPr lang="en-US" dirty="0" smtClean="0"/>
              <a:t>****</a:t>
            </a:r>
          </a:p>
          <a:p>
            <a:pPr>
              <a:buNone/>
            </a:pPr>
            <a:r>
              <a:rPr lang="en-US" dirty="0"/>
              <a:t>the </a:t>
            </a:r>
            <a:r>
              <a:rPr lang="en-US" dirty="0" err="1"/>
              <a:t>len</a:t>
            </a:r>
            <a:r>
              <a:rPr lang="en-US" dirty="0"/>
              <a:t>() built-in function, which provides the total number of elements in the tuple </a:t>
            </a:r>
            <a:r>
              <a:rPr lang="en-US" dirty="0" smtClean="0"/>
              <a:t>and  the </a:t>
            </a:r>
            <a:r>
              <a:rPr lang="en-US" dirty="0"/>
              <a:t>range() built-in function to give us the actual sequence to iterate over.</a:t>
            </a:r>
            <a:endParaRPr lang="en-US" dirty="0" smtClean="0"/>
          </a:p>
          <a:p>
            <a:pPr>
              <a:buNone/>
            </a:pPr>
            <a:endParaRPr lang="en-US" dirty="0"/>
          </a:p>
          <a:p>
            <a:pPr>
              <a:buNone/>
            </a:pPr>
            <a:endParaRPr lang="en-US" dirty="0"/>
          </a:p>
          <a:p>
            <a:endParaRPr lang="en-IN" dirty="0"/>
          </a:p>
        </p:txBody>
      </p:sp>
    </p:spTree>
    <p:extLst>
      <p:ext uri="{BB962C8B-B14F-4D97-AF65-F5344CB8AC3E}">
        <p14:creationId xmlns:p14="http://schemas.microsoft.com/office/powerpoint/2010/main" val="664384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else with for loop</a:t>
            </a:r>
            <a:endParaRPr lang="en-IN" dirty="0"/>
          </a:p>
        </p:txBody>
      </p:sp>
      <p:sp>
        <p:nvSpPr>
          <p:cNvPr id="3" name="Content Placeholder 2"/>
          <p:cNvSpPr>
            <a:spLocks noGrp="1"/>
          </p:cNvSpPr>
          <p:nvPr>
            <p:ph idx="1"/>
          </p:nvPr>
        </p:nvSpPr>
        <p:spPr>
          <a:xfrm>
            <a:off x="838200" y="1390918"/>
            <a:ext cx="10515600" cy="4786045"/>
          </a:xfrm>
        </p:spPr>
        <p:txBody>
          <a:bodyPr>
            <a:normAutofit fontScale="92500" lnSpcReduction="10000"/>
          </a:bodyPr>
          <a:lstStyle/>
          <a:p>
            <a:r>
              <a:rPr lang="en-US" b="1" dirty="0" smtClean="0"/>
              <a:t>else</a:t>
            </a:r>
            <a:r>
              <a:rPr lang="en-US" dirty="0" smtClean="0"/>
              <a:t> </a:t>
            </a:r>
            <a:r>
              <a:rPr lang="en-US" dirty="0"/>
              <a:t>block is executed only if for loops terminates normally (and not by </a:t>
            </a:r>
            <a:r>
              <a:rPr lang="en-US" dirty="0" smtClean="0"/>
              <a:t>forceful exit by break </a:t>
            </a:r>
            <a:r>
              <a:rPr lang="en-US" dirty="0"/>
              <a:t>statement)</a:t>
            </a:r>
          </a:p>
          <a:p>
            <a:r>
              <a:rPr lang="en-IN" dirty="0"/>
              <a:t>Example </a:t>
            </a:r>
            <a:endParaRPr lang="en-US" dirty="0"/>
          </a:p>
          <a:p>
            <a:pPr>
              <a:buNone/>
            </a:pPr>
            <a:r>
              <a:rPr lang="en-US" dirty="0"/>
              <a:t>numbers = [11,33,55,39,55,75,37,21,23,41,13]</a:t>
            </a:r>
          </a:p>
          <a:p>
            <a:pPr>
              <a:buNone/>
            </a:pPr>
            <a:endParaRPr lang="en-US" dirty="0"/>
          </a:p>
          <a:p>
            <a:pPr>
              <a:buNone/>
            </a:pPr>
            <a:r>
              <a:rPr lang="en-US" dirty="0"/>
              <a:t>for </a:t>
            </a:r>
            <a:r>
              <a:rPr lang="en-US" dirty="0" err="1"/>
              <a:t>num</a:t>
            </a:r>
            <a:r>
              <a:rPr lang="en-US" dirty="0"/>
              <a:t> in numbers:</a:t>
            </a:r>
          </a:p>
          <a:p>
            <a:pPr>
              <a:buNone/>
            </a:pPr>
            <a:r>
              <a:rPr lang="en-US" dirty="0"/>
              <a:t>   if num%2 == 0:</a:t>
            </a:r>
          </a:p>
          <a:p>
            <a:pPr>
              <a:buNone/>
            </a:pPr>
            <a:r>
              <a:rPr lang="en-US" dirty="0"/>
              <a:t>      print (</a:t>
            </a:r>
            <a:r>
              <a:rPr lang="en-US" dirty="0" smtClean="0"/>
              <a:t>'even </a:t>
            </a:r>
            <a:r>
              <a:rPr lang="en-US" dirty="0"/>
              <a:t>number')</a:t>
            </a:r>
          </a:p>
          <a:p>
            <a:pPr>
              <a:buNone/>
            </a:pPr>
            <a:r>
              <a:rPr lang="en-US" dirty="0"/>
              <a:t>      break</a:t>
            </a:r>
          </a:p>
          <a:p>
            <a:pPr>
              <a:buNone/>
            </a:pPr>
            <a:r>
              <a:rPr lang="en-US" dirty="0"/>
              <a:t>else:</a:t>
            </a:r>
          </a:p>
          <a:p>
            <a:pPr>
              <a:buNone/>
            </a:pPr>
            <a:r>
              <a:rPr lang="en-US" dirty="0"/>
              <a:t>   print ('the list </a:t>
            </a:r>
            <a:r>
              <a:rPr lang="en-US" dirty="0" err="1"/>
              <a:t>doesnot</a:t>
            </a:r>
            <a:r>
              <a:rPr lang="en-US" dirty="0"/>
              <a:t> contain even number')</a:t>
            </a:r>
          </a:p>
          <a:p>
            <a:pPr marL="0" indent="0">
              <a:buNone/>
            </a:pPr>
            <a:endParaRPr lang="en-IN" dirty="0"/>
          </a:p>
        </p:txBody>
      </p:sp>
    </p:spTree>
    <p:extLst>
      <p:ext uri="{BB962C8B-B14F-4D97-AF65-F5344CB8AC3E}">
        <p14:creationId xmlns:p14="http://schemas.microsoft.com/office/powerpoint/2010/main" val="2703817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loops</a:t>
            </a:r>
            <a:endParaRPr lang="en-IN" dirty="0"/>
          </a:p>
        </p:txBody>
      </p:sp>
      <p:sp>
        <p:nvSpPr>
          <p:cNvPr id="3" name="Content Placeholder 2"/>
          <p:cNvSpPr>
            <a:spLocks noGrp="1"/>
          </p:cNvSpPr>
          <p:nvPr>
            <p:ph idx="1"/>
          </p:nvPr>
        </p:nvSpPr>
        <p:spPr>
          <a:xfrm>
            <a:off x="838200" y="1690688"/>
            <a:ext cx="10515600" cy="4877537"/>
          </a:xfrm>
        </p:spPr>
        <p:txBody>
          <a:bodyPr>
            <a:normAutofit fontScale="92500" lnSpcReduction="10000"/>
          </a:bodyPr>
          <a:lstStyle/>
          <a:p>
            <a:r>
              <a:rPr lang="en-US" dirty="0"/>
              <a:t>Python </a:t>
            </a:r>
            <a:r>
              <a:rPr lang="en-US" dirty="0" smtClean="0"/>
              <a:t>allows </a:t>
            </a:r>
            <a:r>
              <a:rPr lang="en-US" dirty="0"/>
              <a:t>the usage of one loop inside another loop. </a:t>
            </a:r>
          </a:p>
          <a:p>
            <a:r>
              <a:rPr lang="en-US" b="1" dirty="0"/>
              <a:t>Syntax</a:t>
            </a:r>
          </a:p>
          <a:p>
            <a:pPr>
              <a:buNone/>
            </a:pPr>
            <a:r>
              <a:rPr lang="en-US" dirty="0" smtClean="0"/>
              <a:t>1. </a:t>
            </a:r>
            <a:r>
              <a:rPr lang="en-US" dirty="0"/>
              <a:t>	for </a:t>
            </a:r>
            <a:r>
              <a:rPr lang="en-US" dirty="0" err="1"/>
              <a:t>iterating_var</a:t>
            </a:r>
            <a:r>
              <a:rPr lang="en-US" dirty="0"/>
              <a:t> in sequence: </a:t>
            </a:r>
          </a:p>
          <a:p>
            <a:pPr>
              <a:buNone/>
            </a:pPr>
            <a:r>
              <a:rPr lang="en-US" dirty="0"/>
              <a:t>		for </a:t>
            </a:r>
            <a:r>
              <a:rPr lang="en-US" dirty="0" err="1"/>
              <a:t>iterating_var</a:t>
            </a:r>
            <a:r>
              <a:rPr lang="en-US" dirty="0"/>
              <a:t> in sequence: </a:t>
            </a:r>
          </a:p>
          <a:p>
            <a:pPr>
              <a:buNone/>
            </a:pPr>
            <a:r>
              <a:rPr lang="en-US" dirty="0"/>
              <a:t>			statements(s) </a:t>
            </a:r>
          </a:p>
          <a:p>
            <a:pPr>
              <a:buNone/>
            </a:pPr>
            <a:r>
              <a:rPr lang="en-US" dirty="0"/>
              <a:t>		statements(s</a:t>
            </a:r>
            <a:r>
              <a:rPr lang="en-US" dirty="0" smtClean="0"/>
              <a:t>)</a:t>
            </a:r>
          </a:p>
          <a:p>
            <a:pPr>
              <a:buNone/>
            </a:pPr>
            <a:endParaRPr lang="en-US" dirty="0" smtClean="0"/>
          </a:p>
          <a:p>
            <a:pPr>
              <a:buNone/>
            </a:pPr>
            <a:r>
              <a:rPr lang="en-US" dirty="0" smtClean="0"/>
              <a:t>2.    while </a:t>
            </a:r>
            <a:r>
              <a:rPr lang="en-US" dirty="0"/>
              <a:t>expression: </a:t>
            </a:r>
          </a:p>
          <a:p>
            <a:pPr>
              <a:buNone/>
            </a:pPr>
            <a:r>
              <a:rPr lang="en-US" dirty="0"/>
              <a:t>		while expression: </a:t>
            </a:r>
          </a:p>
          <a:p>
            <a:pPr>
              <a:buNone/>
            </a:pPr>
            <a:r>
              <a:rPr lang="en-US" dirty="0"/>
              <a:t>			statement(s) </a:t>
            </a:r>
          </a:p>
          <a:p>
            <a:pPr>
              <a:buNone/>
            </a:pPr>
            <a:r>
              <a:rPr lang="en-US" dirty="0"/>
              <a:t>		statement(s)</a:t>
            </a:r>
          </a:p>
          <a:p>
            <a:pPr>
              <a:buNone/>
            </a:pPr>
            <a:endParaRPr lang="en-US" dirty="0"/>
          </a:p>
          <a:p>
            <a:pPr marL="0" indent="0">
              <a:buNone/>
            </a:pPr>
            <a:endParaRPr lang="en-IN" dirty="0"/>
          </a:p>
        </p:txBody>
      </p:sp>
    </p:spTree>
    <p:extLst>
      <p:ext uri="{BB962C8B-B14F-4D97-AF65-F5344CB8AC3E}">
        <p14:creationId xmlns:p14="http://schemas.microsoft.com/office/powerpoint/2010/main" val="25228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Apart from the above-mentioned features, Python has a big list of good features. A, few are listed below −</a:t>
            </a:r>
          </a:p>
          <a:p>
            <a:pPr lvl="1"/>
            <a:r>
              <a:rPr lang="en-US" dirty="0" smtClean="0"/>
              <a:t>It supports functional and structured programming methods as well as OOP.</a:t>
            </a:r>
          </a:p>
          <a:p>
            <a:pPr lvl="1"/>
            <a:r>
              <a:rPr lang="en-US" dirty="0" smtClean="0"/>
              <a:t>It can be used as a scripting language or can be compiled to byte-code for building large applications.</a:t>
            </a:r>
          </a:p>
          <a:p>
            <a:pPr lvl="1"/>
            <a:r>
              <a:rPr lang="en-US" dirty="0" smtClean="0"/>
              <a:t>It provides very high-level dynamic data types and supports dynamic type checking.</a:t>
            </a:r>
          </a:p>
          <a:p>
            <a:pPr lvl="1"/>
            <a:r>
              <a:rPr lang="en-US" dirty="0" smtClean="0"/>
              <a:t>It supports automatic garbage collection.</a:t>
            </a:r>
          </a:p>
          <a:p>
            <a:pPr lvl="1"/>
            <a:r>
              <a:rPr lang="en-US" dirty="0" smtClean="0"/>
              <a:t>It can be easily integrated with C, C++, COM, ActiveX, CORBA, and Java</a:t>
            </a:r>
            <a:endParaRPr lang="en-IN" dirty="0"/>
          </a:p>
        </p:txBody>
      </p:sp>
    </p:spTree>
    <p:extLst>
      <p:ext uri="{BB962C8B-B14F-4D97-AF65-F5344CB8AC3E}">
        <p14:creationId xmlns:p14="http://schemas.microsoft.com/office/powerpoint/2010/main" val="1200806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838200" y="1825625"/>
            <a:ext cx="10515600" cy="4678206"/>
          </a:xfrm>
        </p:spPr>
        <p:txBody>
          <a:bodyPr/>
          <a:lstStyle/>
          <a:p>
            <a:pPr>
              <a:buNone/>
            </a:pPr>
            <a:r>
              <a:rPr lang="en-US" dirty="0"/>
              <a:t>for </a:t>
            </a:r>
            <a:r>
              <a:rPr lang="en-US" dirty="0" err="1"/>
              <a:t>i</a:t>
            </a:r>
            <a:r>
              <a:rPr lang="en-US" dirty="0"/>
              <a:t> in range(1,11</a:t>
            </a:r>
            <a:r>
              <a:rPr lang="en-US" dirty="0" smtClean="0"/>
              <a:t>):             1  {1,2,3,….11}</a:t>
            </a:r>
            <a:endParaRPr lang="en-US" dirty="0"/>
          </a:p>
          <a:p>
            <a:pPr>
              <a:buNone/>
            </a:pPr>
            <a:r>
              <a:rPr lang="en-US" dirty="0"/>
              <a:t>   for j in range(1,11</a:t>
            </a:r>
            <a:r>
              <a:rPr lang="en-US" dirty="0" smtClean="0"/>
              <a:t>):          2   {1,2,3,….11}</a:t>
            </a:r>
            <a:endParaRPr lang="en-US" dirty="0"/>
          </a:p>
          <a:p>
            <a:pPr>
              <a:buNone/>
            </a:pPr>
            <a:r>
              <a:rPr lang="en-US" dirty="0"/>
              <a:t>      </a:t>
            </a:r>
            <a:r>
              <a:rPr lang="en-US" dirty="0" smtClean="0"/>
              <a:t>k=</a:t>
            </a:r>
            <a:r>
              <a:rPr lang="en-US" dirty="0" err="1" smtClean="0"/>
              <a:t>i</a:t>
            </a:r>
            <a:r>
              <a:rPr lang="en-US" dirty="0" smtClean="0"/>
              <a:t>*j                                 11  {1,2,3,…11} </a:t>
            </a:r>
            <a:endParaRPr lang="en-US" dirty="0"/>
          </a:p>
          <a:p>
            <a:pPr>
              <a:buNone/>
            </a:pPr>
            <a:r>
              <a:rPr lang="en-US" dirty="0"/>
              <a:t>      print (k, end=' ')</a:t>
            </a:r>
          </a:p>
          <a:p>
            <a:pPr>
              <a:buNone/>
            </a:pPr>
            <a:r>
              <a:rPr lang="en-US" dirty="0"/>
              <a:t>   print()</a:t>
            </a:r>
          </a:p>
          <a:p>
            <a:pPr>
              <a:buNone/>
            </a:pPr>
            <a:r>
              <a:rPr lang="en-US" dirty="0"/>
              <a:t>	</a:t>
            </a:r>
          </a:p>
          <a:p>
            <a:pPr>
              <a:buNone/>
            </a:pPr>
            <a:r>
              <a:rPr lang="en-US" dirty="0"/>
              <a:t>	The print() function inner loop has </a:t>
            </a:r>
            <a:r>
              <a:rPr lang="en-US" b="1" dirty="0"/>
              <a:t>end=' '</a:t>
            </a:r>
            <a:r>
              <a:rPr lang="en-US" dirty="0"/>
              <a:t> which appends a space instead of default newline. Hence, the numbers will appear in one row.</a:t>
            </a:r>
          </a:p>
          <a:p>
            <a:pPr marL="0" indent="0">
              <a:buNone/>
            </a:pPr>
            <a:endParaRPr lang="en-IN" dirty="0"/>
          </a:p>
        </p:txBody>
      </p:sp>
    </p:spTree>
    <p:extLst>
      <p:ext uri="{BB962C8B-B14F-4D97-AF65-F5344CB8AC3E}">
        <p14:creationId xmlns:p14="http://schemas.microsoft.com/office/powerpoint/2010/main" val="344494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control statements</a:t>
            </a:r>
            <a:endParaRPr lang="en-IN" dirty="0"/>
          </a:p>
        </p:txBody>
      </p:sp>
      <p:sp>
        <p:nvSpPr>
          <p:cNvPr id="3" name="Content Placeholder 2"/>
          <p:cNvSpPr>
            <a:spLocks noGrp="1"/>
          </p:cNvSpPr>
          <p:nvPr>
            <p:ph idx="1"/>
          </p:nvPr>
        </p:nvSpPr>
        <p:spPr>
          <a:xfrm>
            <a:off x="838200" y="1403796"/>
            <a:ext cx="10515600" cy="5267459"/>
          </a:xfrm>
        </p:spPr>
        <p:txBody>
          <a:bodyPr/>
          <a:lstStyle/>
          <a:p>
            <a:pPr marL="0" indent="0">
              <a:buNone/>
            </a:pPr>
            <a:r>
              <a:rPr lang="en-US" dirty="0"/>
              <a:t>The </a:t>
            </a:r>
            <a:r>
              <a:rPr lang="en-US" b="1" dirty="0"/>
              <a:t>Loop control statements</a:t>
            </a:r>
            <a:r>
              <a:rPr lang="en-US" dirty="0"/>
              <a:t> change the execution from its normal </a:t>
            </a:r>
            <a:r>
              <a:rPr lang="en-US" dirty="0" smtClean="0"/>
              <a:t>sequence</a:t>
            </a:r>
          </a:p>
          <a:p>
            <a:pPr fontAlgn="ctr"/>
            <a:r>
              <a:rPr lang="en-US" b="1" dirty="0"/>
              <a:t>break</a:t>
            </a:r>
            <a:r>
              <a:rPr lang="en-US" dirty="0"/>
              <a:t> </a:t>
            </a:r>
            <a:r>
              <a:rPr lang="en-US" dirty="0" smtClean="0"/>
              <a:t> </a:t>
            </a:r>
            <a:r>
              <a:rPr lang="en-US" dirty="0"/>
              <a:t>Terminates the loop statement and transfers execution to the statement immediately following the loop</a:t>
            </a:r>
            <a:r>
              <a:rPr lang="en-US" dirty="0" smtClean="0"/>
              <a:t>. </a:t>
            </a:r>
            <a:r>
              <a:rPr lang="en-US" dirty="0"/>
              <a:t>execution at the next statement is </a:t>
            </a:r>
            <a:r>
              <a:rPr lang="en-US" dirty="0" smtClean="0"/>
              <a:t>taken. Can use with </a:t>
            </a:r>
            <a:r>
              <a:rPr lang="en-US" b="1" dirty="0" smtClean="0"/>
              <a:t>while and for. </a:t>
            </a:r>
            <a:r>
              <a:rPr lang="en-US" dirty="0" smtClean="0"/>
              <a:t>Break in inner loop </a:t>
            </a:r>
            <a:r>
              <a:rPr lang="en-US" dirty="0"/>
              <a:t>stops the execution of the innermost </a:t>
            </a:r>
            <a:r>
              <a:rPr lang="en-US" dirty="0" smtClean="0"/>
              <a:t> loop and follows next line.</a:t>
            </a:r>
            <a:endParaRPr lang="en-IN" b="1" dirty="0"/>
          </a:p>
          <a:p>
            <a:pPr fontAlgn="ctr"/>
            <a:r>
              <a:rPr lang="en-US" b="1" dirty="0" smtClean="0"/>
              <a:t>continue</a:t>
            </a:r>
            <a:r>
              <a:rPr lang="en-US" dirty="0" smtClean="0"/>
              <a:t> </a:t>
            </a:r>
            <a:r>
              <a:rPr lang="en-US" dirty="0"/>
              <a:t>Causes the loop to skip the remainder of its body and immediately retest its condition prior to reiterating</a:t>
            </a:r>
            <a:r>
              <a:rPr lang="en-US" dirty="0" smtClean="0"/>
              <a:t>. Can use with </a:t>
            </a:r>
            <a:r>
              <a:rPr lang="en-US" b="1" dirty="0" smtClean="0"/>
              <a:t>while and for</a:t>
            </a:r>
            <a:endParaRPr lang="en-IN" b="1" dirty="0"/>
          </a:p>
          <a:p>
            <a:pPr fontAlgn="ctr"/>
            <a:r>
              <a:rPr lang="en-US" b="1" dirty="0"/>
              <a:t>pass</a:t>
            </a:r>
            <a:r>
              <a:rPr lang="en-US" dirty="0"/>
              <a:t> </a:t>
            </a:r>
            <a:r>
              <a:rPr lang="en-US" dirty="0" smtClean="0"/>
              <a:t> </a:t>
            </a:r>
            <a:r>
              <a:rPr lang="en-US" dirty="0"/>
              <a:t>The pass statement in Python is used when a statement is required syntactically but you do not want any command or code to execute.</a:t>
            </a:r>
            <a:endParaRPr lang="en-IN" dirty="0"/>
          </a:p>
          <a:p>
            <a:pPr marL="0" indent="0">
              <a:buNone/>
            </a:pPr>
            <a:endParaRPr lang="en-IN" dirty="0"/>
          </a:p>
        </p:txBody>
      </p:sp>
    </p:spTree>
    <p:extLst>
      <p:ext uri="{BB962C8B-B14F-4D97-AF65-F5344CB8AC3E}">
        <p14:creationId xmlns:p14="http://schemas.microsoft.com/office/powerpoint/2010/main" val="428516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IN" dirty="0" smtClean="0"/>
              <a:t>reak example</a:t>
            </a:r>
            <a:endParaRPr lang="en-IN" dirty="0"/>
          </a:p>
        </p:txBody>
      </p:sp>
      <p:sp>
        <p:nvSpPr>
          <p:cNvPr id="3" name="Content Placeholder 2"/>
          <p:cNvSpPr>
            <a:spLocks noGrp="1"/>
          </p:cNvSpPr>
          <p:nvPr>
            <p:ph idx="1"/>
          </p:nvPr>
        </p:nvSpPr>
        <p:spPr>
          <a:xfrm>
            <a:off x="838200" y="1378039"/>
            <a:ext cx="10515600" cy="4798924"/>
          </a:xfrm>
        </p:spPr>
        <p:txBody>
          <a:bodyPr>
            <a:normAutofit fontScale="92500" lnSpcReduction="20000"/>
          </a:bodyPr>
          <a:lstStyle/>
          <a:p>
            <a:pPr>
              <a:buNone/>
            </a:pPr>
            <a:r>
              <a:rPr lang="en-US" dirty="0"/>
              <a:t>for letter in 'Python':     # First Example</a:t>
            </a:r>
          </a:p>
          <a:p>
            <a:pPr>
              <a:buNone/>
            </a:pPr>
            <a:r>
              <a:rPr lang="en-US" dirty="0"/>
              <a:t>   if letter == 'h':</a:t>
            </a:r>
          </a:p>
          <a:p>
            <a:pPr>
              <a:buNone/>
            </a:pPr>
            <a:r>
              <a:rPr lang="en-US" dirty="0"/>
              <a:t>      break</a:t>
            </a:r>
          </a:p>
          <a:p>
            <a:pPr>
              <a:buNone/>
            </a:pPr>
            <a:r>
              <a:rPr lang="en-US" dirty="0"/>
              <a:t>   print </a:t>
            </a:r>
            <a:r>
              <a:rPr lang="en-US" dirty="0" smtClean="0"/>
              <a:t>(‘Letter </a:t>
            </a:r>
            <a:r>
              <a:rPr lang="en-US" dirty="0"/>
              <a:t>:', letter</a:t>
            </a:r>
            <a:r>
              <a:rPr lang="en-US" dirty="0" smtClean="0"/>
              <a:t>)        {P y t }</a:t>
            </a:r>
            <a:endParaRPr lang="en-US" dirty="0"/>
          </a:p>
          <a:p>
            <a:pPr>
              <a:buNone/>
            </a:pPr>
            <a:r>
              <a:rPr lang="en-US" dirty="0"/>
              <a:t>  </a:t>
            </a:r>
          </a:p>
          <a:p>
            <a:pPr>
              <a:buNone/>
            </a:pPr>
            <a:r>
              <a:rPr lang="en-US" dirty="0" err="1"/>
              <a:t>var</a:t>
            </a:r>
            <a:r>
              <a:rPr lang="en-US" dirty="0"/>
              <a:t> = 10                    # Second Example</a:t>
            </a:r>
          </a:p>
          <a:p>
            <a:pPr>
              <a:buNone/>
            </a:pPr>
            <a:r>
              <a:rPr lang="en-US" dirty="0"/>
              <a:t>while </a:t>
            </a:r>
            <a:r>
              <a:rPr lang="en-US" dirty="0" err="1"/>
              <a:t>var</a:t>
            </a:r>
            <a:r>
              <a:rPr lang="en-US" dirty="0"/>
              <a:t> &gt; 0:              </a:t>
            </a:r>
          </a:p>
          <a:p>
            <a:pPr>
              <a:buNone/>
            </a:pPr>
            <a:r>
              <a:rPr lang="en-US" dirty="0"/>
              <a:t>   print (</a:t>
            </a:r>
            <a:r>
              <a:rPr lang="en-US" dirty="0" smtClean="0"/>
              <a:t>'value </a:t>
            </a:r>
            <a:r>
              <a:rPr lang="en-US" dirty="0"/>
              <a:t>:', </a:t>
            </a:r>
            <a:r>
              <a:rPr lang="en-US" dirty="0" err="1"/>
              <a:t>var</a:t>
            </a:r>
            <a:r>
              <a:rPr lang="en-US" dirty="0" smtClean="0"/>
              <a:t>)        {10,9,8,7,6}</a:t>
            </a:r>
            <a:endParaRPr lang="en-US" dirty="0"/>
          </a:p>
          <a:p>
            <a:pPr>
              <a:buNone/>
            </a:pPr>
            <a:r>
              <a:rPr lang="en-US" dirty="0"/>
              <a:t>   </a:t>
            </a:r>
            <a:r>
              <a:rPr lang="en-US" dirty="0" err="1"/>
              <a:t>var</a:t>
            </a:r>
            <a:r>
              <a:rPr lang="en-US" dirty="0"/>
              <a:t> = </a:t>
            </a:r>
            <a:r>
              <a:rPr lang="en-US" dirty="0" err="1"/>
              <a:t>var</a:t>
            </a:r>
            <a:r>
              <a:rPr lang="en-US" dirty="0"/>
              <a:t> -1</a:t>
            </a:r>
          </a:p>
          <a:p>
            <a:pPr>
              <a:buNone/>
            </a:pPr>
            <a:r>
              <a:rPr lang="en-US" dirty="0"/>
              <a:t>   if </a:t>
            </a:r>
            <a:r>
              <a:rPr lang="en-US" dirty="0" err="1"/>
              <a:t>var</a:t>
            </a:r>
            <a:r>
              <a:rPr lang="en-US" dirty="0"/>
              <a:t> == 5:</a:t>
            </a:r>
          </a:p>
          <a:p>
            <a:pPr>
              <a:buNone/>
            </a:pPr>
            <a:r>
              <a:rPr lang="en-US" dirty="0"/>
              <a:t>      break</a:t>
            </a:r>
          </a:p>
          <a:p>
            <a:pPr>
              <a:buNone/>
            </a:pPr>
            <a:endParaRPr lang="en-US" dirty="0"/>
          </a:p>
          <a:p>
            <a:pPr>
              <a:buNone/>
            </a:pPr>
            <a:endParaRPr lang="en-US" dirty="0"/>
          </a:p>
          <a:p>
            <a:pPr marL="0" indent="0">
              <a:buNone/>
            </a:pPr>
            <a:endParaRPr lang="en-IN" dirty="0"/>
          </a:p>
        </p:txBody>
      </p:sp>
    </p:spTree>
    <p:extLst>
      <p:ext uri="{BB962C8B-B14F-4D97-AF65-F5344CB8AC3E}">
        <p14:creationId xmlns:p14="http://schemas.microsoft.com/office/powerpoint/2010/main" val="631983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break</a:t>
            </a:r>
            <a:endParaRPr lang="en-IN" dirty="0"/>
          </a:p>
        </p:txBody>
      </p:sp>
      <p:sp>
        <p:nvSpPr>
          <p:cNvPr id="3" name="Content Placeholder 2"/>
          <p:cNvSpPr>
            <a:spLocks noGrp="1"/>
          </p:cNvSpPr>
          <p:nvPr>
            <p:ph idx="1"/>
          </p:nvPr>
        </p:nvSpPr>
        <p:spPr/>
        <p:txBody>
          <a:bodyPr>
            <a:normAutofit lnSpcReduction="10000"/>
          </a:bodyPr>
          <a:lstStyle/>
          <a:p>
            <a:pPr>
              <a:buNone/>
            </a:pPr>
            <a:r>
              <a:rPr lang="en-US" dirty="0"/>
              <a:t>no = </a:t>
            </a:r>
            <a:r>
              <a:rPr lang="en-US" dirty="0" err="1"/>
              <a:t>int</a:t>
            </a:r>
            <a:r>
              <a:rPr lang="en-US" dirty="0"/>
              <a:t>(input('any number: '))</a:t>
            </a:r>
          </a:p>
          <a:p>
            <a:pPr>
              <a:buNone/>
            </a:pPr>
            <a:r>
              <a:rPr lang="en-US" dirty="0"/>
              <a:t>numbers = [11,33,55,39,55,75,37,21,23,41,13]</a:t>
            </a:r>
          </a:p>
          <a:p>
            <a:pPr>
              <a:buNone/>
            </a:pPr>
            <a:endParaRPr lang="en-US" dirty="0"/>
          </a:p>
          <a:p>
            <a:pPr>
              <a:buNone/>
            </a:pPr>
            <a:r>
              <a:rPr lang="en-US" dirty="0"/>
              <a:t>for </a:t>
            </a:r>
            <a:r>
              <a:rPr lang="en-US" dirty="0" err="1"/>
              <a:t>num</a:t>
            </a:r>
            <a:r>
              <a:rPr lang="en-US" dirty="0"/>
              <a:t> in numbers:</a:t>
            </a:r>
          </a:p>
          <a:p>
            <a:pPr>
              <a:buNone/>
            </a:pPr>
            <a:r>
              <a:rPr lang="en-US" dirty="0"/>
              <a:t>   if </a:t>
            </a:r>
            <a:r>
              <a:rPr lang="en-US" dirty="0" err="1"/>
              <a:t>num</a:t>
            </a:r>
            <a:r>
              <a:rPr lang="en-US" dirty="0"/>
              <a:t> == no:</a:t>
            </a:r>
          </a:p>
          <a:p>
            <a:pPr>
              <a:buNone/>
            </a:pPr>
            <a:r>
              <a:rPr lang="en-US" dirty="0"/>
              <a:t>      print ('number found in list')</a:t>
            </a:r>
          </a:p>
          <a:p>
            <a:pPr>
              <a:buNone/>
            </a:pPr>
            <a:r>
              <a:rPr lang="en-US" dirty="0"/>
              <a:t>      break</a:t>
            </a:r>
          </a:p>
          <a:p>
            <a:pPr>
              <a:buNone/>
            </a:pPr>
            <a:r>
              <a:rPr lang="en-US" dirty="0"/>
              <a:t>else:</a:t>
            </a:r>
          </a:p>
          <a:p>
            <a:pPr>
              <a:buNone/>
            </a:pPr>
            <a:r>
              <a:rPr lang="en-US" dirty="0"/>
              <a:t>   print ('number not found in list')</a:t>
            </a:r>
          </a:p>
          <a:p>
            <a:pPr marL="0" indent="0">
              <a:buNone/>
            </a:pPr>
            <a:endParaRPr lang="en-IN" dirty="0"/>
          </a:p>
        </p:txBody>
      </p:sp>
    </p:spTree>
    <p:extLst>
      <p:ext uri="{BB962C8B-B14F-4D97-AF65-F5344CB8AC3E}">
        <p14:creationId xmlns:p14="http://schemas.microsoft.com/office/powerpoint/2010/main" val="1908528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a:t>c</a:t>
            </a:r>
            <a:r>
              <a:rPr lang="en-IN" dirty="0" smtClean="0"/>
              <a:t>ontinue </a:t>
            </a:r>
            <a:endParaRPr lang="en-IN" dirty="0"/>
          </a:p>
        </p:txBody>
      </p:sp>
      <p:sp>
        <p:nvSpPr>
          <p:cNvPr id="3" name="Content Placeholder 2"/>
          <p:cNvSpPr>
            <a:spLocks noGrp="1"/>
          </p:cNvSpPr>
          <p:nvPr>
            <p:ph idx="1"/>
          </p:nvPr>
        </p:nvSpPr>
        <p:spPr>
          <a:xfrm>
            <a:off x="838200" y="1043190"/>
            <a:ext cx="10515600" cy="5653824"/>
          </a:xfrm>
        </p:spPr>
        <p:txBody>
          <a:bodyPr>
            <a:normAutofit fontScale="92500" lnSpcReduction="20000"/>
          </a:bodyPr>
          <a:lstStyle/>
          <a:p>
            <a:r>
              <a:rPr lang="en-US" dirty="0"/>
              <a:t>The </a:t>
            </a:r>
            <a:r>
              <a:rPr lang="en-US" b="1" dirty="0"/>
              <a:t>continue</a:t>
            </a:r>
            <a:r>
              <a:rPr lang="en-US" dirty="0"/>
              <a:t> statement in Python returns the control to the beginning of the current loop. When encountered, the loop starts next iteration without executing the remaining statements in the current iteration</a:t>
            </a:r>
            <a:r>
              <a:rPr lang="en-US" dirty="0" smtClean="0"/>
              <a:t>.</a:t>
            </a:r>
          </a:p>
          <a:p>
            <a:pPr>
              <a:buNone/>
            </a:pPr>
            <a:r>
              <a:rPr lang="en-US" dirty="0"/>
              <a:t>for letter in 'Python':     # First Example</a:t>
            </a:r>
          </a:p>
          <a:p>
            <a:pPr>
              <a:buNone/>
            </a:pPr>
            <a:r>
              <a:rPr lang="en-US" dirty="0"/>
              <a:t>   if letter == 'h':</a:t>
            </a:r>
          </a:p>
          <a:p>
            <a:pPr>
              <a:buNone/>
            </a:pPr>
            <a:r>
              <a:rPr lang="en-US" dirty="0"/>
              <a:t>      continue</a:t>
            </a:r>
          </a:p>
          <a:p>
            <a:pPr>
              <a:buNone/>
            </a:pPr>
            <a:r>
              <a:rPr lang="en-US" dirty="0"/>
              <a:t>   print (</a:t>
            </a:r>
            <a:r>
              <a:rPr lang="en-US" dirty="0" smtClean="0"/>
              <a:t>'Letter </a:t>
            </a:r>
            <a:r>
              <a:rPr lang="en-US" dirty="0"/>
              <a:t>:', letter</a:t>
            </a:r>
            <a:r>
              <a:rPr lang="en-US" dirty="0" smtClean="0"/>
              <a:t>)             {P y t o n}</a:t>
            </a:r>
            <a:endParaRPr lang="en-US" dirty="0"/>
          </a:p>
          <a:p>
            <a:pPr>
              <a:buNone/>
            </a:pPr>
            <a:endParaRPr lang="en-US" dirty="0"/>
          </a:p>
          <a:p>
            <a:pPr>
              <a:buNone/>
            </a:pPr>
            <a:r>
              <a:rPr lang="en-US" dirty="0" err="1"/>
              <a:t>var</a:t>
            </a:r>
            <a:r>
              <a:rPr lang="en-US" dirty="0"/>
              <a:t> = 10                    # Second Example</a:t>
            </a:r>
          </a:p>
          <a:p>
            <a:pPr>
              <a:buNone/>
            </a:pPr>
            <a:r>
              <a:rPr lang="en-US" dirty="0"/>
              <a:t>while </a:t>
            </a:r>
            <a:r>
              <a:rPr lang="en-US" dirty="0" err="1"/>
              <a:t>var</a:t>
            </a:r>
            <a:r>
              <a:rPr lang="en-US" dirty="0"/>
              <a:t> &gt; 0:              </a:t>
            </a:r>
          </a:p>
          <a:p>
            <a:pPr>
              <a:buNone/>
            </a:pPr>
            <a:r>
              <a:rPr lang="en-US" dirty="0"/>
              <a:t>   </a:t>
            </a:r>
            <a:r>
              <a:rPr lang="en-US" dirty="0" err="1"/>
              <a:t>var</a:t>
            </a:r>
            <a:r>
              <a:rPr lang="en-US" dirty="0"/>
              <a:t> = </a:t>
            </a:r>
            <a:r>
              <a:rPr lang="en-US" dirty="0" err="1"/>
              <a:t>var</a:t>
            </a:r>
            <a:r>
              <a:rPr lang="en-US" dirty="0"/>
              <a:t> -1</a:t>
            </a:r>
          </a:p>
          <a:p>
            <a:pPr>
              <a:buNone/>
            </a:pPr>
            <a:r>
              <a:rPr lang="en-US" dirty="0"/>
              <a:t>   if </a:t>
            </a:r>
            <a:r>
              <a:rPr lang="en-US" dirty="0" err="1"/>
              <a:t>var</a:t>
            </a:r>
            <a:r>
              <a:rPr lang="en-US" dirty="0"/>
              <a:t> == 5:</a:t>
            </a:r>
          </a:p>
          <a:p>
            <a:pPr>
              <a:buNone/>
            </a:pPr>
            <a:r>
              <a:rPr lang="en-US" dirty="0"/>
              <a:t>      continue</a:t>
            </a:r>
          </a:p>
          <a:p>
            <a:pPr>
              <a:buNone/>
            </a:pPr>
            <a:r>
              <a:rPr lang="en-US" dirty="0"/>
              <a:t>   print (</a:t>
            </a:r>
            <a:r>
              <a:rPr lang="en-US" dirty="0" smtClean="0"/>
              <a:t>'value </a:t>
            </a:r>
            <a:r>
              <a:rPr lang="en-US" dirty="0"/>
              <a:t>:', </a:t>
            </a:r>
            <a:r>
              <a:rPr lang="en-US" dirty="0" err="1"/>
              <a:t>var</a:t>
            </a:r>
            <a:r>
              <a:rPr lang="en-US" dirty="0" smtClean="0"/>
              <a:t>)                 {9,8,7,6,4,3,2,1,0}   </a:t>
            </a:r>
            <a:endParaRPr lang="en-US" dirty="0"/>
          </a:p>
          <a:p>
            <a:pPr>
              <a:buNone/>
            </a:pPr>
            <a:endParaRPr lang="en-US" dirty="0"/>
          </a:p>
          <a:p>
            <a:endParaRPr lang="en-US" dirty="0"/>
          </a:p>
          <a:p>
            <a:pPr marL="0" indent="0">
              <a:buNone/>
            </a:pPr>
            <a:endParaRPr lang="en-IN" dirty="0"/>
          </a:p>
        </p:txBody>
      </p:sp>
    </p:spTree>
    <p:extLst>
      <p:ext uri="{BB962C8B-B14F-4D97-AF65-F5344CB8AC3E}">
        <p14:creationId xmlns:p14="http://schemas.microsoft.com/office/powerpoint/2010/main" val="476922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a:t>
            </a:r>
            <a:endParaRPr lang="en-IN" dirty="0"/>
          </a:p>
        </p:txBody>
      </p:sp>
      <p:sp>
        <p:nvSpPr>
          <p:cNvPr id="3" name="Content Placeholder 2"/>
          <p:cNvSpPr>
            <a:spLocks noGrp="1"/>
          </p:cNvSpPr>
          <p:nvPr>
            <p:ph idx="1"/>
          </p:nvPr>
        </p:nvSpPr>
        <p:spPr>
          <a:xfrm>
            <a:off x="838200" y="1378039"/>
            <a:ext cx="10515600" cy="5306096"/>
          </a:xfrm>
        </p:spPr>
        <p:txBody>
          <a:bodyPr>
            <a:normAutofit/>
          </a:bodyPr>
          <a:lstStyle/>
          <a:p>
            <a:r>
              <a:rPr lang="en-US" dirty="0"/>
              <a:t>The </a:t>
            </a:r>
            <a:r>
              <a:rPr lang="en-US" b="1" dirty="0"/>
              <a:t>pass</a:t>
            </a:r>
            <a:r>
              <a:rPr lang="en-US" dirty="0"/>
              <a:t> statement is a </a:t>
            </a:r>
            <a:r>
              <a:rPr lang="en-US" i="1" dirty="0"/>
              <a:t>null</a:t>
            </a:r>
            <a:r>
              <a:rPr lang="en-US" dirty="0"/>
              <a:t> operation; nothing happens when it executes</a:t>
            </a:r>
            <a:r>
              <a:rPr lang="en-US" dirty="0" smtClean="0"/>
              <a:t>.</a:t>
            </a:r>
          </a:p>
          <a:p>
            <a:pPr>
              <a:buNone/>
            </a:pPr>
            <a:r>
              <a:rPr lang="en-US" dirty="0"/>
              <a:t>for letter in 'Python': </a:t>
            </a:r>
          </a:p>
          <a:p>
            <a:pPr>
              <a:buNone/>
            </a:pPr>
            <a:r>
              <a:rPr lang="en-US" dirty="0"/>
              <a:t>   if letter == 'h':</a:t>
            </a:r>
          </a:p>
          <a:p>
            <a:pPr>
              <a:buNone/>
            </a:pPr>
            <a:r>
              <a:rPr lang="en-US" dirty="0"/>
              <a:t>      pass</a:t>
            </a:r>
          </a:p>
          <a:p>
            <a:pPr>
              <a:buNone/>
            </a:pPr>
            <a:r>
              <a:rPr lang="en-US" dirty="0"/>
              <a:t>      print (</a:t>
            </a:r>
            <a:r>
              <a:rPr lang="en-US" dirty="0" smtClean="0"/>
              <a:t>'pass </a:t>
            </a:r>
            <a:r>
              <a:rPr lang="en-US" dirty="0"/>
              <a:t>block')</a:t>
            </a:r>
          </a:p>
          <a:p>
            <a:pPr>
              <a:buNone/>
            </a:pPr>
            <a:r>
              <a:rPr lang="en-US" dirty="0"/>
              <a:t>   print </a:t>
            </a:r>
            <a:r>
              <a:rPr lang="en-US" dirty="0" smtClean="0"/>
              <a:t>(‘Letter </a:t>
            </a:r>
            <a:r>
              <a:rPr lang="en-US" dirty="0"/>
              <a:t>:', letter</a:t>
            </a:r>
            <a:r>
              <a:rPr lang="en-US" dirty="0" smtClean="0"/>
              <a:t>)     { P y t </a:t>
            </a:r>
            <a:r>
              <a:rPr lang="en-US" smtClean="0"/>
              <a:t>pass block h o n}</a:t>
            </a:r>
          </a:p>
          <a:p>
            <a:pPr>
              <a:buNone/>
            </a:pPr>
            <a:endParaRPr lang="en-US" dirty="0"/>
          </a:p>
          <a:p>
            <a:pPr>
              <a:buNone/>
            </a:pPr>
            <a:endParaRPr lang="en-US" dirty="0"/>
          </a:p>
          <a:p>
            <a:pPr>
              <a:buNone/>
            </a:pPr>
            <a:endParaRPr lang="en-US" dirty="0"/>
          </a:p>
          <a:p>
            <a:endParaRPr lang="en-IN" dirty="0"/>
          </a:p>
        </p:txBody>
      </p:sp>
    </p:spTree>
    <p:extLst>
      <p:ext uri="{BB962C8B-B14F-4D97-AF65-F5344CB8AC3E}">
        <p14:creationId xmlns:p14="http://schemas.microsoft.com/office/powerpoint/2010/main" val="314084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Environment setup</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Python 3 is available for Windows, Mac OS and most of the flavors of Linux operating system.</a:t>
            </a:r>
          </a:p>
          <a:p>
            <a:r>
              <a:rPr lang="en-US" b="1" dirty="0" smtClean="0"/>
              <a:t>Getting Python for Windows platform</a:t>
            </a:r>
          </a:p>
          <a:p>
            <a:pPr lvl="1"/>
            <a:r>
              <a:rPr lang="en-US" dirty="0" smtClean="0"/>
              <a:t>Binaries of latest version of Python 3 are available on </a:t>
            </a:r>
            <a:r>
              <a:rPr lang="en-US" u="sng" dirty="0" smtClean="0">
                <a:solidFill>
                  <a:srgbClr val="00B0F0"/>
                </a:solidFill>
                <a:hlinkClick r:id="rId2"/>
              </a:rPr>
              <a:t>https://www.python.org/downloads/windows/</a:t>
            </a:r>
            <a:endParaRPr lang="en-US" u="sng" dirty="0" smtClean="0">
              <a:solidFill>
                <a:srgbClr val="00B0F0"/>
              </a:solidFill>
            </a:endParaRPr>
          </a:p>
          <a:p>
            <a:pPr lvl="1"/>
            <a:r>
              <a:rPr lang="en-IN" dirty="0" smtClean="0"/>
              <a:t>Download the required Python release</a:t>
            </a:r>
            <a:r>
              <a:rPr lang="en-US" dirty="0" smtClean="0"/>
              <a:t>  </a:t>
            </a:r>
            <a:r>
              <a:rPr lang="en-IN" dirty="0" smtClean="0"/>
              <a:t>for your system(either Win32 or Win64)</a:t>
            </a:r>
          </a:p>
          <a:p>
            <a:pPr lvl="1"/>
            <a:r>
              <a:rPr lang="en-IN" dirty="0" smtClean="0"/>
              <a:t>Execute the downloaded file, follow the instructions (set environment path variable)</a:t>
            </a:r>
          </a:p>
          <a:p>
            <a:r>
              <a:rPr lang="en-US" b="1" dirty="0" smtClean="0"/>
              <a:t>Python Official Website</a:t>
            </a:r>
            <a:r>
              <a:rPr lang="en-US" dirty="0" smtClean="0"/>
              <a:t> − </a:t>
            </a:r>
            <a:r>
              <a:rPr lang="en-US" dirty="0" smtClean="0">
                <a:hlinkClick r:id="rId3"/>
              </a:rPr>
              <a:t>https://www.python.org/</a:t>
            </a:r>
            <a:endParaRPr lang="en-US" dirty="0" smtClean="0"/>
          </a:p>
          <a:p>
            <a:r>
              <a:rPr lang="en-US" dirty="0" smtClean="0"/>
              <a:t>You can download Python documentation from the following site. The documentation is available in HTML, PDF and PostScript formats.</a:t>
            </a:r>
          </a:p>
          <a:p>
            <a:pPr lvl="1"/>
            <a:r>
              <a:rPr lang="en-US" b="1" dirty="0" smtClean="0"/>
              <a:t>Python Documentation Website</a:t>
            </a:r>
            <a:r>
              <a:rPr lang="en-US" dirty="0" smtClean="0"/>
              <a:t> − </a:t>
            </a:r>
            <a:r>
              <a:rPr lang="en-US" dirty="0" smtClean="0">
                <a:hlinkClick r:id="rId4"/>
              </a:rPr>
              <a:t>www.python.org/doc/</a:t>
            </a:r>
            <a:endParaRPr lang="en-US" dirty="0" smtClean="0"/>
          </a:p>
          <a:p>
            <a:pPr lvl="1"/>
            <a:endParaRPr lang="en-IN" dirty="0" smtClean="0"/>
          </a:p>
          <a:p>
            <a:endParaRPr lang="en-IN" dirty="0"/>
          </a:p>
        </p:txBody>
      </p:sp>
    </p:spTree>
    <p:extLst>
      <p:ext uri="{BB962C8B-B14F-4D97-AF65-F5344CB8AC3E}">
        <p14:creationId xmlns:p14="http://schemas.microsoft.com/office/powerpoint/2010/main" val="159601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python</a:t>
            </a:r>
            <a:endParaRPr lang="en-IN" dirty="0"/>
          </a:p>
        </p:txBody>
      </p:sp>
      <p:sp>
        <p:nvSpPr>
          <p:cNvPr id="3" name="Content Placeholder 2"/>
          <p:cNvSpPr>
            <a:spLocks noGrp="1"/>
          </p:cNvSpPr>
          <p:nvPr>
            <p:ph idx="1"/>
          </p:nvPr>
        </p:nvSpPr>
        <p:spPr/>
        <p:txBody>
          <a:bodyPr/>
          <a:lstStyle/>
          <a:p>
            <a:r>
              <a:rPr lang="en-US" dirty="0" smtClean="0"/>
              <a:t>There are three different ways to start Python −</a:t>
            </a:r>
          </a:p>
          <a:p>
            <a:pPr marL="514350" indent="-514350">
              <a:buFont typeface="+mj-lt"/>
              <a:buAutoNum type="arabicPeriod"/>
            </a:pPr>
            <a:r>
              <a:rPr lang="en-US" b="1" dirty="0" smtClean="0"/>
              <a:t>Interactive Interpreter</a:t>
            </a:r>
          </a:p>
          <a:p>
            <a:pPr lvl="1"/>
            <a:r>
              <a:rPr lang="en-US" dirty="0" smtClean="0"/>
              <a:t>You can start Python from Unix, DOS, or any other system that provides you a command-line interpreter or shell window.</a:t>
            </a:r>
          </a:p>
          <a:p>
            <a:pPr lvl="1"/>
            <a:r>
              <a:rPr lang="en-US" dirty="0" smtClean="0"/>
              <a:t>Enter python on the command line.</a:t>
            </a:r>
          </a:p>
          <a:p>
            <a:pPr lvl="2"/>
            <a:r>
              <a:rPr lang="en-US" dirty="0" smtClean="0"/>
              <a:t>C:&gt;python</a:t>
            </a:r>
          </a:p>
          <a:p>
            <a:pPr lvl="1"/>
            <a:r>
              <a:rPr lang="en-US" dirty="0" smtClean="0"/>
              <a:t>Start coding right away in the interactive interpreter.</a:t>
            </a:r>
          </a:p>
          <a:p>
            <a:endParaRPr lang="en-IN" dirty="0"/>
          </a:p>
        </p:txBody>
      </p:sp>
    </p:spTree>
    <p:extLst>
      <p:ext uri="{BB962C8B-B14F-4D97-AF65-F5344CB8AC3E}">
        <p14:creationId xmlns:p14="http://schemas.microsoft.com/office/powerpoint/2010/main" val="411760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4239</Words>
  <Application>Microsoft Office PowerPoint</Application>
  <PresentationFormat>Widescreen</PresentationFormat>
  <Paragraphs>642</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Times New Roman</vt:lpstr>
      <vt:lpstr>Office Theme</vt:lpstr>
      <vt:lpstr>Python Programming</vt:lpstr>
      <vt:lpstr>Python</vt:lpstr>
      <vt:lpstr>Overview</vt:lpstr>
      <vt:lpstr>History</vt:lpstr>
      <vt:lpstr>Features</vt:lpstr>
      <vt:lpstr>……..</vt:lpstr>
      <vt:lpstr>………..</vt:lpstr>
      <vt:lpstr>Environment setup</vt:lpstr>
      <vt:lpstr>Running python</vt:lpstr>
      <vt:lpstr>………</vt:lpstr>
      <vt:lpstr>…….</vt:lpstr>
      <vt:lpstr>…….</vt:lpstr>
      <vt:lpstr>Python Building Blocks</vt:lpstr>
      <vt:lpstr>Identifiers</vt:lpstr>
      <vt:lpstr>……</vt:lpstr>
      <vt:lpstr>Reserved (Key) words.</vt:lpstr>
      <vt:lpstr>Line Indentation</vt:lpstr>
      <vt:lpstr>Multiline statements</vt:lpstr>
      <vt:lpstr>Quotation </vt:lpstr>
      <vt:lpstr>Comments</vt:lpstr>
      <vt:lpstr>end=“ “</vt:lpstr>
      <vt:lpstr>Strings</vt:lpstr>
      <vt:lpstr>Strings</vt:lpstr>
      <vt:lpstr>Format with Strings</vt:lpstr>
      <vt:lpstr>Format with Strings</vt:lpstr>
      <vt:lpstr>Input statements.</vt:lpstr>
      <vt:lpstr>Variables</vt:lpstr>
      <vt:lpstr>Multiple assignment</vt:lpstr>
      <vt:lpstr>Standard Data Types.</vt:lpstr>
      <vt:lpstr>Numbers</vt:lpstr>
      <vt:lpstr>Strings</vt:lpstr>
      <vt:lpstr>……</vt:lpstr>
      <vt:lpstr>Lists</vt:lpstr>
      <vt:lpstr>Lists</vt:lpstr>
      <vt:lpstr>Tuples</vt:lpstr>
      <vt:lpstr>Dictionaries</vt:lpstr>
      <vt:lpstr>PowerPoint Presentation</vt:lpstr>
      <vt:lpstr>operators</vt:lpstr>
      <vt:lpstr>Assignment Operators</vt:lpstr>
      <vt:lpstr>Membership operators</vt:lpstr>
      <vt:lpstr>Logical Operators</vt:lpstr>
      <vt:lpstr>Operator precedence</vt:lpstr>
      <vt:lpstr>Data type conversions</vt:lpstr>
      <vt:lpstr>Decision Making</vt:lpstr>
      <vt:lpstr>Cont..</vt:lpstr>
      <vt:lpstr>IF statement </vt:lpstr>
      <vt:lpstr>Example</vt:lpstr>
      <vt:lpstr>IF…ELSE statement</vt:lpstr>
      <vt:lpstr>Example</vt:lpstr>
      <vt:lpstr>elif statement </vt:lpstr>
      <vt:lpstr>syntax</vt:lpstr>
      <vt:lpstr>Example</vt:lpstr>
      <vt:lpstr>Nested IF statement</vt:lpstr>
      <vt:lpstr>Syntax</vt:lpstr>
      <vt:lpstr>Example</vt:lpstr>
      <vt:lpstr>Loops</vt:lpstr>
      <vt:lpstr>Cont</vt:lpstr>
      <vt:lpstr>while loop </vt:lpstr>
      <vt:lpstr>Flow chart</vt:lpstr>
      <vt:lpstr>Example </vt:lpstr>
      <vt:lpstr>Infinite loop</vt:lpstr>
      <vt:lpstr>else with loops</vt:lpstr>
      <vt:lpstr>for loop</vt:lpstr>
      <vt:lpstr>Flow chart</vt:lpstr>
      <vt:lpstr>Sequence-- range()</vt:lpstr>
      <vt:lpstr>Sequence (string, list)</vt:lpstr>
      <vt:lpstr>Using index for iterating</vt:lpstr>
      <vt:lpstr>else with for loop</vt:lpstr>
      <vt:lpstr>Nested loops</vt:lpstr>
      <vt:lpstr>example</vt:lpstr>
      <vt:lpstr>Loop control statements</vt:lpstr>
      <vt:lpstr>break example</vt:lpstr>
      <vt:lpstr>Example break</vt:lpstr>
      <vt:lpstr>continue </vt:lpstr>
      <vt:lpstr>pass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Windows User;Sofia</dc:creator>
  <cp:lastModifiedBy>Windows User</cp:lastModifiedBy>
  <cp:revision>48</cp:revision>
  <dcterms:created xsi:type="dcterms:W3CDTF">2020-11-09T04:01:43Z</dcterms:created>
  <dcterms:modified xsi:type="dcterms:W3CDTF">2020-12-03T07:20:38Z</dcterms:modified>
</cp:coreProperties>
</file>