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311" r:id="rId6"/>
    <p:sldId id="262" r:id="rId7"/>
    <p:sldId id="310" r:id="rId8"/>
    <p:sldId id="270" r:id="rId9"/>
    <p:sldId id="267" r:id="rId10"/>
    <p:sldId id="287" r:id="rId11"/>
    <p:sldId id="312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82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7D9C-4BFF-44E4-916D-2D284A2023C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AE2-806A-4ED9-AE2F-1D8EFA20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analysis of variance: Introduction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often wish to compare more than two conditions of an independent variable.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is the case we can no longer use the t test but use the analysis of variance (ANOVA).</a:t>
            </a:r>
          </a:p>
        </p:txBody>
      </p:sp>
    </p:spTree>
    <p:extLst>
      <p:ext uri="{BB962C8B-B14F-4D97-AF65-F5344CB8AC3E}">
        <p14:creationId xmlns:p14="http://schemas.microsoft.com/office/powerpoint/2010/main" val="34617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Exercise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sales manager wishes to determine the optimal number of product training days needed for new employees. He has performance scores for three groups: employees with one, two, or three days of training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in the file 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salesperformance.xlsx.</a:t>
            </a:r>
          </a:p>
          <a:p>
            <a:pPr algn="just"/>
            <a:endParaRPr lang="en-US" sz="2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customer requests, an electronics firm is developing a new DVD player. Using a prototype, the marketing team has collected focus group data. ANOVA is being used to discover if consumers of various ages rated the design differently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uses the file 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dvdplayer.xlsx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7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Exercise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of 30 students, ten students each were randomly assigned to three different methods of memorizing word lists. 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method, the student was instructed to repeat the word silently when it was presented.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method, the student was instructed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word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pronounce it silently.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method required the student to associate each word with a strong memory.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saw the same 10 words flashed on a computer screen for five seconds each. The list was repeated in random order until each word had been presented a total of five times. A week later, students were asked to write down as many of the words as they could recall. For each of the three groups, the number of correctly- recalled words is shown in the following table.</a:t>
            </a:r>
          </a:p>
        </p:txBody>
      </p:sp>
    </p:spTree>
    <p:extLst>
      <p:ext uri="{BB962C8B-B14F-4D97-AF65-F5344CB8AC3E}">
        <p14:creationId xmlns:p14="http://schemas.microsoft.com/office/powerpoint/2010/main" val="412268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Exercise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24529"/>
              </p:ext>
            </p:extLst>
          </p:nvPr>
        </p:nvGraphicFramePr>
        <p:xfrm>
          <a:off x="838200" y="1825625"/>
          <a:ext cx="10515600" cy="46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analysis of variance: Assumption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is measured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ratio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interval scale.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is normally distributed.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are selected randomly.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of all the groups are not related.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Variances of all the groups are equal.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8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Example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 was interested in the effects of hints on a person’s ability to solve anagrams (an anagram is a jumbled up word). The time took a participant to solve five eight letter anagrams was measured. The same five anagrams were used in three conditions: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letter (where the first letter of the word was given)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letter (where the last letter was given) and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letter (where no help was given).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Thirty participants were chosen and ten were randomly allocated to each condition. The number of minutes it took to solve the five anagrams was recorded.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5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45254"/>
              </p:ext>
            </p:extLst>
          </p:nvPr>
        </p:nvGraphicFramePr>
        <p:xfrm>
          <a:off x="838200" y="1825625"/>
          <a:ext cx="10515600" cy="462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letter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Method-1: Post hoc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#one way </a:t>
            </a:r>
            <a:r>
              <a:rPr lang="en-IN" dirty="0" err="1"/>
              <a:t>anova</a:t>
            </a:r>
            <a:endParaRPr lang="en-IN" dirty="0"/>
          </a:p>
          <a:p>
            <a:r>
              <a:rPr lang="en-IN" dirty="0" err="1"/>
              <a:t>first_letter</a:t>
            </a:r>
            <a:r>
              <a:rPr lang="en-IN" dirty="0"/>
              <a:t> = scan()</a:t>
            </a:r>
          </a:p>
          <a:p>
            <a:r>
              <a:rPr lang="en-IN" dirty="0"/>
              <a:t>15 20 14 13 18 16 13 12 18 11</a:t>
            </a:r>
          </a:p>
          <a:p>
            <a:endParaRPr lang="en-IN" dirty="0"/>
          </a:p>
          <a:p>
            <a:r>
              <a:rPr lang="en-IN" dirty="0" err="1"/>
              <a:t>last_letter</a:t>
            </a:r>
            <a:r>
              <a:rPr lang="en-IN" dirty="0"/>
              <a:t> = scan()</a:t>
            </a:r>
          </a:p>
          <a:p>
            <a:r>
              <a:rPr lang="en-IN" dirty="0"/>
              <a:t>21 25 29 18 26 22 26 24 28 21</a:t>
            </a:r>
          </a:p>
          <a:p>
            <a:endParaRPr lang="en-IN" dirty="0"/>
          </a:p>
          <a:p>
            <a:r>
              <a:rPr lang="en-IN" dirty="0" err="1"/>
              <a:t>no_letter</a:t>
            </a:r>
            <a:r>
              <a:rPr lang="en-IN" dirty="0"/>
              <a:t> = scan()</a:t>
            </a:r>
          </a:p>
          <a:p>
            <a:r>
              <a:rPr lang="en-IN" dirty="0"/>
              <a:t>28 30 32 28 26 30 25 36 20 25</a:t>
            </a:r>
          </a:p>
          <a:p>
            <a:endParaRPr lang="en-IN" dirty="0"/>
          </a:p>
          <a:p>
            <a:r>
              <a:rPr lang="en-IN" dirty="0"/>
              <a:t>ex1 = </a:t>
            </a:r>
            <a:r>
              <a:rPr lang="en-IN" dirty="0" err="1"/>
              <a:t>data.frame</a:t>
            </a:r>
            <a:r>
              <a:rPr lang="en-IN" dirty="0"/>
              <a:t> (</a:t>
            </a:r>
            <a:r>
              <a:rPr lang="en-IN" dirty="0" err="1"/>
              <a:t>first_letter</a:t>
            </a:r>
            <a:r>
              <a:rPr lang="en-IN" dirty="0"/>
              <a:t>, </a:t>
            </a:r>
            <a:r>
              <a:rPr lang="en-IN" dirty="0" err="1"/>
              <a:t>last_letter</a:t>
            </a:r>
            <a:r>
              <a:rPr lang="en-IN" dirty="0"/>
              <a:t>, </a:t>
            </a:r>
            <a:r>
              <a:rPr lang="en-IN" dirty="0" err="1"/>
              <a:t>no_letter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ex1 #show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Method-1: Post hoc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final.ex1 </a:t>
            </a:r>
            <a:r>
              <a:rPr lang="en-IN" dirty="0"/>
              <a:t>= stack(ex1)#arrange data in one column</a:t>
            </a:r>
          </a:p>
          <a:p>
            <a:r>
              <a:rPr lang="en-IN" dirty="0" smtClean="0"/>
              <a:t>names(final.ex1</a:t>
            </a:r>
            <a:r>
              <a:rPr lang="en-IN" dirty="0"/>
              <a:t>) = c("minutes", "</a:t>
            </a:r>
            <a:r>
              <a:rPr lang="en-IN" dirty="0" err="1"/>
              <a:t>letter.types</a:t>
            </a:r>
            <a:r>
              <a:rPr lang="en-IN" dirty="0"/>
              <a:t>")#give column title</a:t>
            </a:r>
          </a:p>
          <a:p>
            <a:r>
              <a:rPr lang="en-IN" dirty="0" smtClean="0"/>
              <a:t>final.ex1</a:t>
            </a:r>
            <a:endParaRPr lang="en-IN" dirty="0"/>
          </a:p>
          <a:p>
            <a:r>
              <a:rPr lang="en-IN" dirty="0" smtClean="0"/>
              <a:t>#</a:t>
            </a:r>
            <a:r>
              <a:rPr lang="en-IN" dirty="0"/>
              <a:t>checking homogeneity of variance</a:t>
            </a:r>
          </a:p>
          <a:p>
            <a:r>
              <a:rPr lang="en-IN" dirty="0" err="1"/>
              <a:t>bartlett.test</a:t>
            </a:r>
            <a:r>
              <a:rPr lang="en-IN" dirty="0"/>
              <a:t>(minutes ~ </a:t>
            </a:r>
            <a:r>
              <a:rPr lang="en-IN" dirty="0" err="1"/>
              <a:t>letter.types</a:t>
            </a:r>
            <a:r>
              <a:rPr lang="en-IN" dirty="0"/>
              <a:t>, data = final.ex1)</a:t>
            </a:r>
          </a:p>
          <a:p>
            <a:r>
              <a:rPr lang="en-IN" dirty="0" smtClean="0"/>
              <a:t>#</a:t>
            </a:r>
            <a:r>
              <a:rPr lang="en-IN" dirty="0"/>
              <a:t>Welch test for equal variance not assume</a:t>
            </a:r>
          </a:p>
          <a:p>
            <a:r>
              <a:rPr lang="en-IN" dirty="0"/>
              <a:t>#</a:t>
            </a:r>
            <a:r>
              <a:rPr lang="en-IN" dirty="0" err="1"/>
              <a:t>oneway.test</a:t>
            </a:r>
            <a:r>
              <a:rPr lang="en-IN" dirty="0"/>
              <a:t> (minutes ~ </a:t>
            </a:r>
            <a:r>
              <a:rPr lang="en-IN" dirty="0" err="1"/>
              <a:t>letter.types</a:t>
            </a:r>
            <a:r>
              <a:rPr lang="en-IN" dirty="0"/>
              <a:t>, data = final.ex1)</a:t>
            </a:r>
          </a:p>
          <a:p>
            <a:r>
              <a:rPr lang="en-IN" dirty="0" smtClean="0"/>
              <a:t>ex1.aov </a:t>
            </a:r>
            <a:r>
              <a:rPr lang="en-IN" dirty="0"/>
              <a:t>= </a:t>
            </a:r>
            <a:r>
              <a:rPr lang="en-IN" dirty="0" err="1"/>
              <a:t>aov</a:t>
            </a:r>
            <a:r>
              <a:rPr lang="en-IN" dirty="0"/>
              <a:t>(minutes ~ </a:t>
            </a:r>
            <a:r>
              <a:rPr lang="en-IN" dirty="0" err="1"/>
              <a:t>letter.types</a:t>
            </a:r>
            <a:r>
              <a:rPr lang="en-IN" dirty="0"/>
              <a:t>, data = final.ex1) </a:t>
            </a:r>
          </a:p>
          <a:p>
            <a:r>
              <a:rPr lang="en-IN" dirty="0"/>
              <a:t>ex1.aov</a:t>
            </a:r>
          </a:p>
          <a:p>
            <a:r>
              <a:rPr lang="en-IN" dirty="0" smtClean="0"/>
              <a:t>summary </a:t>
            </a:r>
            <a:r>
              <a:rPr lang="en-IN" dirty="0"/>
              <a:t>(ex1.aov)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66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Method-1: Post hoc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#</a:t>
            </a:r>
            <a:r>
              <a:rPr lang="en-IN" dirty="0"/>
              <a:t>show pairwise comparison</a:t>
            </a:r>
          </a:p>
          <a:p>
            <a:r>
              <a:rPr lang="en-IN" dirty="0" err="1"/>
              <a:t>TukeyHSD</a:t>
            </a:r>
            <a:r>
              <a:rPr lang="en-IN" dirty="0"/>
              <a:t>(ex1.aov)</a:t>
            </a:r>
          </a:p>
          <a:p>
            <a:r>
              <a:rPr lang="en-IN" dirty="0"/>
              <a:t>plot(</a:t>
            </a:r>
            <a:r>
              <a:rPr lang="en-IN" dirty="0" err="1"/>
              <a:t>TukeyHSD</a:t>
            </a:r>
            <a:r>
              <a:rPr lang="en-IN" dirty="0"/>
              <a:t>(ex1.aov))</a:t>
            </a:r>
          </a:p>
          <a:p>
            <a:r>
              <a:rPr lang="en-IN" dirty="0" err="1"/>
              <a:t>model.tables</a:t>
            </a:r>
            <a:r>
              <a:rPr lang="en-IN" dirty="0"/>
              <a:t> (ex1.aov, type = "means")</a:t>
            </a:r>
          </a:p>
          <a:p>
            <a:r>
              <a:rPr lang="en-IN" dirty="0"/>
              <a:t>boxplot(minutes ~ </a:t>
            </a:r>
            <a:r>
              <a:rPr lang="en-IN" dirty="0" err="1"/>
              <a:t>letter.types</a:t>
            </a:r>
            <a:r>
              <a:rPr lang="en-IN" dirty="0"/>
              <a:t>, data = final.ex1)</a:t>
            </a:r>
          </a:p>
          <a:p>
            <a:r>
              <a:rPr lang="en-IN" dirty="0"/>
              <a:t>title(</a:t>
            </a:r>
            <a:r>
              <a:rPr lang="en-IN" dirty="0" err="1"/>
              <a:t>xlab</a:t>
            </a:r>
            <a:r>
              <a:rPr lang="en-IN" dirty="0"/>
              <a:t> = "letter type", </a:t>
            </a:r>
            <a:r>
              <a:rPr lang="en-IN" dirty="0" err="1"/>
              <a:t>ylab</a:t>
            </a:r>
            <a:r>
              <a:rPr lang="en-IN" dirty="0"/>
              <a:t> = "minutes")</a:t>
            </a:r>
          </a:p>
        </p:txBody>
      </p:sp>
    </p:spTree>
    <p:extLst>
      <p:ext uri="{BB962C8B-B14F-4D97-AF65-F5344CB8AC3E}">
        <p14:creationId xmlns:p14="http://schemas.microsoft.com/office/powerpoint/2010/main" val="215300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Method-1: Post hoc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seen that when participants were not given any help to solve the anagrams (no letter), they took longer to generate the solution (mean time = 28 minutes).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given the last letter, participants solved the anagrams quicker than when not given any letter (mean time = 24 minutes) although not as quicker than when not first letter of the solution was given (mean time = 15 minutes).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factor independent analysis of variance: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Method-1: Post hoc test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see that the p values is 0.4937, which is greater than 0.05.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therefore assume that variances are approximately equal.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less than 0.05, then in this case you need to consider transformation to make your variances more homogenous.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p &lt; 0.001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table, this indicates that there is highly significant difference between the three groups.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lot of variability due to other factor and much less due to error.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1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895</Words>
  <Application>Microsoft Office PowerPoint</Application>
  <PresentationFormat>Custom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One factor analysis of variance: Introduction</vt:lpstr>
      <vt:lpstr>One factor analysis of variance: Assumption</vt:lpstr>
      <vt:lpstr>One factor independent analysis of variance: Example</vt:lpstr>
      <vt:lpstr>One factor independent analysis of variance: Example </vt:lpstr>
      <vt:lpstr>One factor independent analysis of variance: Method-1: Post hoc test</vt:lpstr>
      <vt:lpstr>One factor independent analysis of variance: Method-1: Post hoc test</vt:lpstr>
      <vt:lpstr>One factor independent analysis of variance: Method-1: Post hoc test</vt:lpstr>
      <vt:lpstr>One factor independent analysis of variance: Method-1: Post hoc test</vt:lpstr>
      <vt:lpstr>One factor independent analysis of variance: Method-1: Post hoc test</vt:lpstr>
      <vt:lpstr>One factor independent analysis of variance: Exercise</vt:lpstr>
      <vt:lpstr>One factor independent analysis of variance: Exercise</vt:lpstr>
      <vt:lpstr>One factor independent analysis of variance: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</dc:title>
  <dc:creator>parmar kirtan</dc:creator>
  <cp:lastModifiedBy>Shraddha</cp:lastModifiedBy>
  <cp:revision>126</cp:revision>
  <dcterms:created xsi:type="dcterms:W3CDTF">2015-12-04T16:15:58Z</dcterms:created>
  <dcterms:modified xsi:type="dcterms:W3CDTF">2021-04-03T16:34:33Z</dcterms:modified>
</cp:coreProperties>
</file>