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258" r:id="rId3"/>
    <p:sldId id="259" r:id="rId4"/>
    <p:sldId id="260" r:id="rId5"/>
    <p:sldId id="261" r:id="rId6"/>
    <p:sldId id="265" r:id="rId7"/>
    <p:sldId id="266" r:id="rId8"/>
    <p:sldId id="262" r:id="rId9"/>
    <p:sldId id="263" r:id="rId10"/>
    <p:sldId id="264"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A80E4-419E-4E3B-8217-26033E9DA483}" type="datetimeFigureOut">
              <a:rPr lang="en-US" smtClean="0"/>
              <a:t>4/10/2021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4E005-5472-41C1-B8D9-5C728D47D480}" type="slidenum">
              <a:rPr lang="en-US" smtClean="0"/>
              <a:t>‹#›</a:t>
            </a:fld>
            <a:endParaRPr lang="en-US"/>
          </a:p>
        </p:txBody>
      </p:sp>
    </p:spTree>
    <p:extLst>
      <p:ext uri="{BB962C8B-B14F-4D97-AF65-F5344CB8AC3E}">
        <p14:creationId xmlns:p14="http://schemas.microsoft.com/office/powerpoint/2010/main" val="174177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10/4/2021</a:t>
            </a:r>
            <a:endParaRPr lang="en-US"/>
          </a:p>
        </p:txBody>
      </p:sp>
      <p:sp>
        <p:nvSpPr>
          <p:cNvPr id="6" name="Footer Placeholder 5"/>
          <p:cNvSpPr>
            <a:spLocks noGrp="1"/>
          </p:cNvSpPr>
          <p:nvPr>
            <p:ph type="ftr" sz="quarter" idx="11"/>
          </p:nvPr>
        </p:nvSpPr>
        <p:spPr/>
        <p:txBody>
          <a:bodyPr/>
          <a:lstStyle/>
          <a:p>
            <a:r>
              <a:rPr lang="en-US" smtClean="0"/>
              <a:t>Pravida Raja   SXCA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10/4/2021</a:t>
            </a:r>
            <a:endParaRPr lang="en-US"/>
          </a:p>
        </p:txBody>
      </p:sp>
      <p:sp>
        <p:nvSpPr>
          <p:cNvPr id="8" name="Footer Placeholder 7"/>
          <p:cNvSpPr>
            <a:spLocks noGrp="1"/>
          </p:cNvSpPr>
          <p:nvPr>
            <p:ph type="ftr" sz="quarter" idx="11"/>
          </p:nvPr>
        </p:nvSpPr>
        <p:spPr/>
        <p:txBody>
          <a:bodyPr/>
          <a:lstStyle/>
          <a:p>
            <a:r>
              <a:rPr lang="en-US" smtClean="0"/>
              <a:t>Pravida Raja   SXCA</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10/4/2021</a:t>
            </a:r>
            <a:endParaRPr lang="en-US"/>
          </a:p>
        </p:txBody>
      </p:sp>
      <p:sp>
        <p:nvSpPr>
          <p:cNvPr id="4" name="Footer Placeholder 3"/>
          <p:cNvSpPr>
            <a:spLocks noGrp="1"/>
          </p:cNvSpPr>
          <p:nvPr>
            <p:ph type="ftr" sz="quarter" idx="11"/>
          </p:nvPr>
        </p:nvSpPr>
        <p:spPr/>
        <p:txBody>
          <a:bodyPr/>
          <a:lstStyle/>
          <a:p>
            <a:r>
              <a:rPr lang="en-US" smtClean="0"/>
              <a:t>Pravida Raja   SXCA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10/4/2021</a:t>
            </a:r>
            <a:endParaRPr lang="en-US"/>
          </a:p>
        </p:txBody>
      </p:sp>
      <p:sp>
        <p:nvSpPr>
          <p:cNvPr id="3" name="Footer Placeholder 2"/>
          <p:cNvSpPr>
            <a:spLocks noGrp="1"/>
          </p:cNvSpPr>
          <p:nvPr>
            <p:ph type="ftr" sz="quarter" idx="11"/>
          </p:nvPr>
        </p:nvSpPr>
        <p:spPr/>
        <p:txBody>
          <a:bodyPr/>
          <a:lstStyle/>
          <a:p>
            <a:r>
              <a:rPr lang="en-US" smtClean="0"/>
              <a:t>Pravida Raja   SXCA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10/4/2021</a:t>
            </a:r>
            <a:endParaRPr lang="en-US"/>
          </a:p>
        </p:txBody>
      </p:sp>
      <p:sp>
        <p:nvSpPr>
          <p:cNvPr id="6" name="Footer Placeholder 5"/>
          <p:cNvSpPr>
            <a:spLocks noGrp="1"/>
          </p:cNvSpPr>
          <p:nvPr>
            <p:ph type="ftr" sz="quarter" idx="11"/>
          </p:nvPr>
        </p:nvSpPr>
        <p:spPr/>
        <p:txBody>
          <a:bodyPr/>
          <a:lstStyle/>
          <a:p>
            <a:r>
              <a:rPr lang="en-US" smtClean="0"/>
              <a:t>Pravida Raja   SXCA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10/4/2021</a:t>
            </a:r>
            <a:endParaRPr lang="en-US"/>
          </a:p>
        </p:txBody>
      </p:sp>
      <p:sp>
        <p:nvSpPr>
          <p:cNvPr id="6" name="Footer Placeholder 5"/>
          <p:cNvSpPr>
            <a:spLocks noGrp="1"/>
          </p:cNvSpPr>
          <p:nvPr>
            <p:ph type="ftr" sz="quarter" idx="11"/>
          </p:nvPr>
        </p:nvSpPr>
        <p:spPr/>
        <p:txBody>
          <a:bodyPr/>
          <a:lstStyle/>
          <a:p>
            <a:r>
              <a:rPr lang="en-US" smtClean="0"/>
              <a:t>Pravida Raja   SXCA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10/4/2021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Pravida Raja   SXCA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2</a:t>
            </a:r>
            <a:br>
              <a:rPr lang="en-US" b="1" dirty="0" smtClean="0"/>
            </a:br>
            <a:r>
              <a:rPr lang="en-US" b="1" dirty="0" smtClean="0"/>
              <a:t>Testing </a:t>
            </a:r>
            <a:r>
              <a:rPr lang="en-US" b="1" dirty="0"/>
              <a:t>of Hypotheses </a:t>
            </a:r>
            <a:endParaRPr lang="en-US" dirty="0"/>
          </a:p>
        </p:txBody>
      </p:sp>
      <p:sp>
        <p:nvSpPr>
          <p:cNvPr id="3" name="Subtitle 2"/>
          <p:cNvSpPr>
            <a:spLocks noGrp="1"/>
          </p:cNvSpPr>
          <p:nvPr>
            <p:ph type="subTitle" idx="1"/>
          </p:nvPr>
        </p:nvSpPr>
        <p:spPr/>
        <p:txBody>
          <a:bodyPr/>
          <a:lstStyle/>
          <a:p>
            <a:r>
              <a:rPr lang="en-US" dirty="0" smtClean="0"/>
              <a:t>Session 13</a:t>
            </a:r>
          </a:p>
          <a:p>
            <a:r>
              <a:rPr lang="en-US" dirty="0" smtClean="0"/>
              <a:t>10/04/2021</a:t>
            </a:r>
            <a:endParaRPr lang="en-US" dirty="0"/>
          </a:p>
        </p:txBody>
      </p:sp>
    </p:spTree>
    <p:extLst>
      <p:ext uri="{BB962C8B-B14F-4D97-AF65-F5344CB8AC3E}">
        <p14:creationId xmlns:p14="http://schemas.microsoft.com/office/powerpoint/2010/main" val="1615786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sz="2800" dirty="0" smtClean="0"/>
              <a:t>As an example, in a recent year, one health care administrator was excited because patient satisfaction had significantly (statistically) increased from one year to the next. However, an examination of the data revealed that on a five-point scale, their satisfaction ratings had gone up from 3.61 to 3.63. Is this increase in one year is really substantive?</a:t>
            </a:r>
          </a:p>
          <a:p>
            <a:pPr algn="just"/>
            <a:r>
              <a:rPr lang="en-US" sz="2800" dirty="0" smtClean="0"/>
              <a:t>Both business researchers and decision makers should be aware that statistically significant results are not always substantive results.</a:t>
            </a:r>
            <a:endParaRPr lang="en-US" sz="2800" dirty="0"/>
          </a:p>
        </p:txBody>
      </p:sp>
      <p:sp>
        <p:nvSpPr>
          <p:cNvPr id="2" name="Date Placeholder 1"/>
          <p:cNvSpPr>
            <a:spLocks noGrp="1"/>
          </p:cNvSpPr>
          <p:nvPr>
            <p:ph type="dt" sz="half" idx="10"/>
          </p:nvPr>
        </p:nvSpPr>
        <p:spPr/>
        <p:txBody>
          <a:bodyPr/>
          <a:lstStyle/>
          <a:p>
            <a:r>
              <a:rPr lang="en-US" smtClean="0"/>
              <a:t>10/4/2021</a:t>
            </a:r>
            <a:endParaRPr lang="en-US"/>
          </a:p>
        </p:txBody>
      </p:sp>
      <p:sp>
        <p:nvSpPr>
          <p:cNvPr id="4" name="Footer Placeholder 3"/>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672021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of significance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very important aspect of sampling theory is the study of test of significance, which enable us to decide on the basis of sample results, if</a:t>
            </a:r>
          </a:p>
          <a:p>
            <a:pPr algn="just"/>
            <a:r>
              <a:rPr lang="en-US" dirty="0" smtClean="0"/>
              <a:t>(</a:t>
            </a:r>
            <a:r>
              <a:rPr lang="en-US" dirty="0" err="1" smtClean="0"/>
              <a:t>i</a:t>
            </a:r>
            <a:r>
              <a:rPr lang="en-US" dirty="0" smtClean="0"/>
              <a:t>) the deviation between observed sample statistic and the hypothetical parameter value, or</a:t>
            </a:r>
          </a:p>
          <a:p>
            <a:pPr algn="just"/>
            <a:r>
              <a:rPr lang="en-US" dirty="0" smtClean="0"/>
              <a:t>(ii) the deviation between two independent sample statistic is significant.</a:t>
            </a:r>
          </a:p>
          <a:p>
            <a:pPr algn="just"/>
            <a:r>
              <a:rPr lang="en-US" dirty="0" smtClean="0"/>
              <a:t>Since for large n, almost all distributions can be approximated closely by a Normal probability curve, we use the Normal test of significance for large samples. </a:t>
            </a:r>
            <a:endParaRPr lang="en-US" dirty="0"/>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3118200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Errors in sampling</a:t>
            </a:r>
            <a:endParaRPr lang="en-US" dirty="0"/>
          </a:p>
        </p:txBody>
      </p:sp>
      <p:sp>
        <p:nvSpPr>
          <p:cNvPr id="3" name="Content Placeholder 2"/>
          <p:cNvSpPr>
            <a:spLocks noGrp="1"/>
          </p:cNvSpPr>
          <p:nvPr>
            <p:ph idx="1"/>
          </p:nvPr>
        </p:nvSpPr>
        <p:spPr>
          <a:xfrm>
            <a:off x="457200" y="1066800"/>
            <a:ext cx="8229600" cy="5410200"/>
          </a:xfrm>
        </p:spPr>
        <p:txBody>
          <a:bodyPr>
            <a:normAutofit/>
          </a:bodyPr>
          <a:lstStyle/>
          <a:p>
            <a:r>
              <a:rPr lang="en-US" sz="2800" dirty="0" smtClean="0"/>
              <a:t>The main objective in sampling theory is to draw valid inferences about the population parameters on the basis of sample results. In practice, we decide to accept or reject a lot after examining a sample from it. There are two types of errors.</a:t>
            </a:r>
          </a:p>
          <a:p>
            <a:pPr marL="0" indent="0">
              <a:buNone/>
            </a:pPr>
            <a:endParaRPr lang="en-US" sz="2800" dirty="0" smtClean="0"/>
          </a:p>
          <a:p>
            <a:pPr marL="514350" indent="-514350">
              <a:buAutoNum type="arabicPeriod"/>
            </a:pPr>
            <a:r>
              <a:rPr lang="en-US" sz="2800" dirty="0"/>
              <a:t>Type I error : Rejecting a true null Hypothesis</a:t>
            </a:r>
          </a:p>
          <a:p>
            <a:pPr marL="514350" indent="-514350">
              <a:buAutoNum type="arabicPeriod"/>
            </a:pPr>
            <a:r>
              <a:rPr lang="en-US" sz="2800" dirty="0"/>
              <a:t>Type II error : Fails to reject a false null Hypothesis.</a:t>
            </a:r>
          </a:p>
          <a:p>
            <a:pPr marL="0" indent="0">
              <a:buNone/>
            </a:pPr>
            <a:r>
              <a:rPr lang="en-US" sz="2800" dirty="0" smtClean="0"/>
              <a:t>      or</a:t>
            </a:r>
          </a:p>
          <a:p>
            <a:pPr marL="0" indent="0">
              <a:buNone/>
            </a:pPr>
            <a:r>
              <a:rPr lang="en-US" sz="2800" dirty="0"/>
              <a:t> </a:t>
            </a:r>
            <a:r>
              <a:rPr lang="en-US" sz="2800" dirty="0" smtClean="0"/>
              <a:t>     Accept H</a:t>
            </a:r>
            <a:r>
              <a:rPr lang="en-US" sz="2800" baseline="-25000" dirty="0" smtClean="0"/>
              <a:t>0 </a:t>
            </a:r>
            <a:r>
              <a:rPr lang="en-US" sz="2800" dirty="0" smtClean="0"/>
              <a:t>when it is wrong (Accept H</a:t>
            </a:r>
            <a:r>
              <a:rPr lang="en-US" sz="2800" baseline="-25000" dirty="0" smtClean="0"/>
              <a:t>0</a:t>
            </a:r>
            <a:r>
              <a:rPr lang="en-US" sz="2800" dirty="0" smtClean="0"/>
              <a:t> when H</a:t>
            </a:r>
            <a:r>
              <a:rPr lang="en-US" sz="2800" baseline="-25000" dirty="0" smtClean="0"/>
              <a:t>1</a:t>
            </a:r>
            <a:r>
              <a:rPr lang="en-US" sz="2800" dirty="0" smtClean="0"/>
              <a:t> is  </a:t>
            </a:r>
          </a:p>
          <a:p>
            <a:pPr marL="0" indent="0">
              <a:buNone/>
            </a:pPr>
            <a:r>
              <a:rPr lang="en-US" sz="2800" dirty="0"/>
              <a:t> </a:t>
            </a:r>
            <a:r>
              <a:rPr lang="en-US" sz="2800" dirty="0" smtClean="0"/>
              <a:t>    true)</a:t>
            </a:r>
            <a:endParaRPr lang="en-US" sz="2800" dirty="0"/>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2662941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r>
              <a:rPr lang="en-US" sz="2800" dirty="0" smtClean="0"/>
              <a:t>If we write P (Reject H</a:t>
            </a:r>
            <a:r>
              <a:rPr lang="en-US" sz="2800" baseline="-25000" dirty="0" smtClean="0"/>
              <a:t>0 </a:t>
            </a:r>
            <a:r>
              <a:rPr lang="en-US" sz="2800" dirty="0" smtClean="0"/>
              <a:t>when it is true)</a:t>
            </a:r>
          </a:p>
          <a:p>
            <a:pPr marL="0" indent="0">
              <a:buNone/>
            </a:pPr>
            <a:r>
              <a:rPr lang="en-US" sz="2800" dirty="0" smtClean="0"/>
              <a:t>                        = P(Reject H</a:t>
            </a:r>
            <a:r>
              <a:rPr lang="en-US" sz="2800" baseline="-25000" dirty="0" smtClean="0"/>
              <a:t>0</a:t>
            </a:r>
            <a:r>
              <a:rPr lang="en-US" sz="2800" dirty="0" smtClean="0"/>
              <a:t>/H</a:t>
            </a:r>
            <a:r>
              <a:rPr lang="en-US" sz="2800" baseline="-25000" dirty="0" smtClean="0"/>
              <a:t>0</a:t>
            </a:r>
            <a:r>
              <a:rPr lang="en-US" sz="2800" dirty="0" smtClean="0"/>
              <a:t>)=</a:t>
            </a:r>
            <a:r>
              <a:rPr lang="el-GR" sz="2800" dirty="0" smtClean="0"/>
              <a:t>α</a:t>
            </a:r>
            <a:endParaRPr lang="en-US" sz="2800" dirty="0" smtClean="0"/>
          </a:p>
          <a:p>
            <a:r>
              <a:rPr lang="en-US" sz="2800" dirty="0" smtClean="0"/>
              <a:t>P(Accept </a:t>
            </a:r>
            <a:r>
              <a:rPr lang="en-US" sz="2800" dirty="0"/>
              <a:t>H</a:t>
            </a:r>
            <a:r>
              <a:rPr lang="en-US" sz="2800" baseline="-25000" dirty="0"/>
              <a:t>0 </a:t>
            </a:r>
            <a:r>
              <a:rPr lang="en-US" sz="2800" dirty="0"/>
              <a:t>when it is </a:t>
            </a:r>
            <a:r>
              <a:rPr lang="en-US" sz="2800" dirty="0" smtClean="0"/>
              <a:t>wrong) </a:t>
            </a:r>
          </a:p>
          <a:p>
            <a:pPr marL="0" indent="0">
              <a:buNone/>
            </a:pPr>
            <a:r>
              <a:rPr lang="en-US" sz="2800" dirty="0"/>
              <a:t> </a:t>
            </a:r>
            <a:r>
              <a:rPr lang="en-US" sz="2800" dirty="0" smtClean="0"/>
              <a:t>                         =P(Accept H</a:t>
            </a:r>
            <a:r>
              <a:rPr lang="en-US" sz="2800" baseline="-25000" dirty="0" smtClean="0"/>
              <a:t>0</a:t>
            </a:r>
            <a:r>
              <a:rPr lang="en-US" sz="2800" dirty="0" smtClean="0"/>
              <a:t> /H</a:t>
            </a:r>
            <a:r>
              <a:rPr lang="en-US" sz="2800" baseline="-25000" dirty="0" smtClean="0"/>
              <a:t>1</a:t>
            </a:r>
            <a:r>
              <a:rPr lang="en-US" sz="2800" dirty="0" smtClean="0"/>
              <a:t>)=</a:t>
            </a:r>
            <a:r>
              <a:rPr lang="el-GR" sz="2800" dirty="0" smtClean="0"/>
              <a:t>β</a:t>
            </a:r>
            <a:endParaRPr lang="en-US" sz="2800" dirty="0" smtClean="0"/>
          </a:p>
          <a:p>
            <a:r>
              <a:rPr lang="el-GR" sz="2800" dirty="0" smtClean="0"/>
              <a:t>α</a:t>
            </a:r>
            <a:r>
              <a:rPr lang="en-US" sz="2800" dirty="0" smtClean="0"/>
              <a:t> and </a:t>
            </a:r>
            <a:r>
              <a:rPr lang="el-GR" sz="2800" dirty="0" smtClean="0"/>
              <a:t>β</a:t>
            </a:r>
            <a:r>
              <a:rPr lang="en-US" sz="2800" dirty="0" smtClean="0"/>
              <a:t> are called the sizes of Type I and Type II error.</a:t>
            </a:r>
          </a:p>
          <a:p>
            <a:r>
              <a:rPr lang="en-US" sz="2800" dirty="0" smtClean="0"/>
              <a:t>In practice, type I error amounts to rejecting a lot when it is good and Type II error may be regarded as accepting the lot when it is bad.</a:t>
            </a:r>
          </a:p>
          <a:p>
            <a:r>
              <a:rPr lang="en-US" sz="2800" dirty="0" smtClean="0"/>
              <a:t>Thus   P(Reject a lot when it is good) =</a:t>
            </a:r>
            <a:r>
              <a:rPr lang="el-GR" sz="2800" dirty="0"/>
              <a:t> </a:t>
            </a:r>
            <a:r>
              <a:rPr lang="el-GR" sz="2800" dirty="0" smtClean="0"/>
              <a:t>α</a:t>
            </a:r>
            <a:endParaRPr lang="en-US" sz="2800" dirty="0" smtClean="0"/>
          </a:p>
          <a:p>
            <a:pPr marL="0" indent="0">
              <a:buNone/>
            </a:pPr>
            <a:r>
              <a:rPr lang="en-US" sz="2800" dirty="0" smtClean="0"/>
              <a:t>       and  P(Accept a lot when it is bad) =</a:t>
            </a:r>
            <a:r>
              <a:rPr lang="el-GR" sz="2800" dirty="0"/>
              <a:t> </a:t>
            </a:r>
            <a:r>
              <a:rPr lang="el-GR" sz="2800" dirty="0" smtClean="0"/>
              <a:t>β</a:t>
            </a:r>
            <a:r>
              <a:rPr lang="en-US" sz="2800" dirty="0" smtClean="0"/>
              <a:t>.</a:t>
            </a:r>
          </a:p>
          <a:p>
            <a:pPr marL="0" indent="0">
              <a:buNone/>
            </a:pPr>
            <a:r>
              <a:rPr lang="en-US" sz="2800" dirty="0" smtClean="0"/>
              <a:t>where </a:t>
            </a:r>
            <a:r>
              <a:rPr lang="el-GR" sz="2800" dirty="0"/>
              <a:t>α </a:t>
            </a:r>
            <a:r>
              <a:rPr lang="en-US" sz="2800" dirty="0" smtClean="0"/>
              <a:t> and </a:t>
            </a:r>
            <a:r>
              <a:rPr lang="el-GR" sz="2800" dirty="0" smtClean="0"/>
              <a:t>β</a:t>
            </a:r>
            <a:r>
              <a:rPr lang="en-US" sz="2800" dirty="0" smtClean="0"/>
              <a:t> are referred to as Producer’s risk and Consumer’s risk respectively</a:t>
            </a:r>
            <a:endParaRPr lang="en-US" sz="2800" dirty="0"/>
          </a:p>
        </p:txBody>
      </p:sp>
      <p:sp>
        <p:nvSpPr>
          <p:cNvPr id="2" name="Date Placeholder 1"/>
          <p:cNvSpPr>
            <a:spLocks noGrp="1"/>
          </p:cNvSpPr>
          <p:nvPr>
            <p:ph type="dt" sz="half" idx="10"/>
          </p:nvPr>
        </p:nvSpPr>
        <p:spPr/>
        <p:txBody>
          <a:bodyPr/>
          <a:lstStyle/>
          <a:p>
            <a:r>
              <a:rPr lang="en-US" smtClean="0"/>
              <a:t>10/4/2021</a:t>
            </a:r>
            <a:endParaRPr lang="en-US"/>
          </a:p>
        </p:txBody>
      </p:sp>
      <p:sp>
        <p:nvSpPr>
          <p:cNvPr id="4" name="Footer Placeholder 3"/>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39222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I and Type </a:t>
            </a:r>
            <a:r>
              <a:rPr lang="en-US" smtClean="0"/>
              <a:t>II </a:t>
            </a:r>
            <a:r>
              <a:rPr lang="en-US" smtClean="0"/>
              <a:t>errors</a:t>
            </a:r>
            <a:endParaRPr lang="en-US" dirty="0"/>
          </a:p>
        </p:txBody>
      </p:sp>
      <p:sp>
        <p:nvSpPr>
          <p:cNvPr id="3" name="Date Placeholder 2"/>
          <p:cNvSpPr>
            <a:spLocks noGrp="1"/>
          </p:cNvSpPr>
          <p:nvPr>
            <p:ph type="dt" sz="half" idx="10"/>
          </p:nvPr>
        </p:nvSpPr>
        <p:spPr/>
        <p:txBody>
          <a:bodyPr/>
          <a:lstStyle/>
          <a:p>
            <a:r>
              <a:rPr lang="en-US" smtClean="0"/>
              <a:t>10/4/2021</a:t>
            </a:r>
            <a:endParaRPr lang="en-US"/>
          </a:p>
        </p:txBody>
      </p:sp>
      <p:sp>
        <p:nvSpPr>
          <p:cNvPr id="4" name="Footer Placeholder 3"/>
          <p:cNvSpPr>
            <a:spLocks noGrp="1"/>
          </p:cNvSpPr>
          <p:nvPr>
            <p:ph type="ftr" sz="quarter" idx="11"/>
          </p:nvPr>
        </p:nvSpPr>
        <p:spPr/>
        <p:txBody>
          <a:bodyPr/>
          <a:lstStyle/>
          <a:p>
            <a:r>
              <a:rPr lang="en-US" smtClean="0"/>
              <a:t>Pravida Raja   SXCA</a:t>
            </a:r>
            <a:endParaRPr lang="en-US"/>
          </a:p>
        </p:txBody>
      </p:sp>
      <p:sp>
        <p:nvSpPr>
          <p:cNvPr id="5" name="Content Placeholder 4"/>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14613"/>
            <a:ext cx="6233694" cy="2857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7890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Introduction to Hypothesis Testing</a:t>
            </a:r>
            <a:endParaRPr lang="en-US" sz="3600" dirty="0"/>
          </a:p>
        </p:txBody>
      </p:sp>
      <p:sp>
        <p:nvSpPr>
          <p:cNvPr id="3" name="Content Placeholder 2"/>
          <p:cNvSpPr>
            <a:spLocks noGrp="1"/>
          </p:cNvSpPr>
          <p:nvPr>
            <p:ph idx="1"/>
          </p:nvPr>
        </p:nvSpPr>
        <p:spPr>
          <a:xfrm>
            <a:off x="457200" y="1295400"/>
            <a:ext cx="8229600" cy="5181600"/>
          </a:xfrm>
        </p:spPr>
        <p:txBody>
          <a:bodyPr>
            <a:normAutofit lnSpcReduction="10000"/>
          </a:bodyPr>
          <a:lstStyle/>
          <a:p>
            <a:pPr algn="just"/>
            <a:r>
              <a:rPr lang="en-US" sz="2800" dirty="0" smtClean="0"/>
              <a:t>In the field of business, decision makers are continuously attempting to find answers to questions such as</a:t>
            </a:r>
          </a:p>
          <a:p>
            <a:pPr algn="just">
              <a:buFont typeface="Wingdings" panose="05000000000000000000" pitchFamily="2" charset="2"/>
              <a:buChar char="q"/>
            </a:pPr>
            <a:r>
              <a:rPr lang="en-US" sz="2800" dirty="0" smtClean="0"/>
              <a:t>What container shape is most economical and reliable for shipping a product?</a:t>
            </a:r>
          </a:p>
          <a:p>
            <a:pPr algn="just">
              <a:buFont typeface="Wingdings" panose="05000000000000000000" pitchFamily="2" charset="2"/>
              <a:buChar char="q"/>
            </a:pPr>
            <a:r>
              <a:rPr lang="en-US" sz="2800" dirty="0" smtClean="0"/>
              <a:t>Which management approach best motivates employees in the retail industry?</a:t>
            </a:r>
          </a:p>
          <a:p>
            <a:pPr algn="just">
              <a:buFont typeface="Wingdings" panose="05000000000000000000" pitchFamily="2" charset="2"/>
              <a:buChar char="q"/>
            </a:pPr>
            <a:r>
              <a:rPr lang="en-US" sz="2800" dirty="0" smtClean="0"/>
              <a:t>What is the most effective means of advertising in a business-to-business setting?</a:t>
            </a:r>
          </a:p>
          <a:p>
            <a:pPr algn="just"/>
            <a:r>
              <a:rPr lang="en-US" sz="2800" dirty="0" smtClean="0"/>
              <a:t>In searching for answers to questions, business researchers often develop “Hypotheses” that can be studied and explored.</a:t>
            </a:r>
            <a:endParaRPr lang="en-US" sz="2800" dirty="0"/>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809894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Types of Hypotheses</a:t>
            </a:r>
            <a:endParaRPr lang="en-US" sz="3600" dirty="0"/>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sz="2800" dirty="0" smtClean="0"/>
              <a:t>Hypotheses are tentative explanations of a principle operating in nature. It is the statement/ assertion about a population parameter.</a:t>
            </a:r>
          </a:p>
          <a:p>
            <a:pPr algn="just"/>
            <a:r>
              <a:rPr lang="en-US" sz="2800" dirty="0" smtClean="0"/>
              <a:t>Mainly three types of hypotheses</a:t>
            </a:r>
          </a:p>
          <a:p>
            <a:pPr algn="just">
              <a:buFont typeface="Wingdings" panose="05000000000000000000" pitchFamily="2" charset="2"/>
              <a:buChar char="v"/>
            </a:pPr>
            <a:r>
              <a:rPr lang="en-US" sz="2800" dirty="0" smtClean="0"/>
              <a:t>Research Hypotheses</a:t>
            </a:r>
          </a:p>
          <a:p>
            <a:pPr algn="just">
              <a:buFont typeface="Wingdings" panose="05000000000000000000" pitchFamily="2" charset="2"/>
              <a:buChar char="v"/>
            </a:pPr>
            <a:r>
              <a:rPr lang="en-US" sz="2800" dirty="0" smtClean="0"/>
              <a:t>Statistical Hypotheses</a:t>
            </a:r>
          </a:p>
          <a:p>
            <a:pPr algn="just">
              <a:buFont typeface="Wingdings" panose="05000000000000000000" pitchFamily="2" charset="2"/>
              <a:buChar char="v"/>
            </a:pPr>
            <a:r>
              <a:rPr lang="en-US" sz="2800" dirty="0" smtClean="0"/>
              <a:t>Substantive Hypotheses.</a:t>
            </a:r>
          </a:p>
          <a:p>
            <a:pPr marL="0" indent="0" algn="just">
              <a:buNone/>
            </a:pPr>
            <a:endParaRPr lang="en-US" sz="2800" dirty="0" smtClean="0"/>
          </a:p>
          <a:p>
            <a:pPr marL="0" indent="0">
              <a:buNone/>
            </a:pPr>
            <a:endParaRPr lang="en-US" sz="2800" dirty="0"/>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701347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Research Hypotheses</a:t>
            </a:r>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pPr algn="just"/>
            <a:r>
              <a:rPr lang="en-US" sz="2800" dirty="0"/>
              <a:t>Research Hypotheses : A research hypotheses is a statement of what the researcher believes will be the outcome of an experiment or study. Before studies are undertaken, business researcher often have some idea or theory based on experience or previous work as to how the study will turn out</a:t>
            </a:r>
            <a:r>
              <a:rPr lang="en-US" sz="2800" dirty="0" smtClean="0"/>
              <a:t>.</a:t>
            </a:r>
          </a:p>
          <a:p>
            <a:pPr algn="just"/>
            <a:r>
              <a:rPr lang="en-US" sz="2800" dirty="0" smtClean="0"/>
              <a:t>Some examples of research hypotheses are </a:t>
            </a:r>
          </a:p>
          <a:p>
            <a:pPr algn="just"/>
            <a:r>
              <a:rPr lang="en-US" sz="2800" dirty="0" smtClean="0"/>
              <a:t>Old workers are more loyal to the company.</a:t>
            </a:r>
          </a:p>
          <a:p>
            <a:pPr algn="just"/>
            <a:r>
              <a:rPr lang="en-US" sz="2800" dirty="0" smtClean="0"/>
              <a:t>Implementation of Six Sigma quality approach in manufacturing will result in greater productivity.</a:t>
            </a:r>
          </a:p>
          <a:p>
            <a:pPr algn="just"/>
            <a:r>
              <a:rPr lang="en-US" sz="2800" dirty="0" smtClean="0"/>
              <a:t>Companies with more assets spend higher percentage of their annual budget on advertising than do companies with lesser assets.</a:t>
            </a:r>
            <a:endParaRPr lang="en-US" sz="2800" dirty="0"/>
          </a:p>
          <a:p>
            <a:endParaRPr lang="en-US" sz="2800" dirty="0"/>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3836924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Statistical Hypotheses</a:t>
            </a:r>
            <a:endParaRPr lang="en-US" sz="3600" dirty="0"/>
          </a:p>
        </p:txBody>
      </p:sp>
      <p:sp>
        <p:nvSpPr>
          <p:cNvPr id="3" name="Content Placeholder 2"/>
          <p:cNvSpPr>
            <a:spLocks noGrp="1"/>
          </p:cNvSpPr>
          <p:nvPr>
            <p:ph idx="1"/>
          </p:nvPr>
        </p:nvSpPr>
        <p:spPr>
          <a:xfrm>
            <a:off x="457200" y="1371600"/>
            <a:ext cx="8229600" cy="5257800"/>
          </a:xfrm>
        </p:spPr>
        <p:txBody>
          <a:bodyPr>
            <a:normAutofit/>
          </a:bodyPr>
          <a:lstStyle/>
          <a:p>
            <a:pPr algn="just"/>
            <a:r>
              <a:rPr lang="en-US" sz="2800" dirty="0" smtClean="0"/>
              <a:t>Suppose the business researchers want to prove the research hypotheses that the older workers are more loyal to the company. A “loyalty” survey instrument is either developed or obtained. This instrument is administered to both older and young workers .</a:t>
            </a:r>
          </a:p>
          <a:p>
            <a:pPr algn="just"/>
            <a:r>
              <a:rPr lang="en-US" sz="2800" dirty="0" smtClean="0"/>
              <a:t>All statistical Hypotheses consists of two parts: </a:t>
            </a:r>
            <a:r>
              <a:rPr lang="en-US" sz="2800" i="1" u="sng" dirty="0" smtClean="0">
                <a:solidFill>
                  <a:srgbClr val="FF0000"/>
                </a:solidFill>
              </a:rPr>
              <a:t>a null hypothesis (</a:t>
            </a:r>
            <a:r>
              <a:rPr lang="en-US" sz="2800" i="1" u="sng" dirty="0">
                <a:solidFill>
                  <a:srgbClr val="FF0000"/>
                </a:solidFill>
              </a:rPr>
              <a:t>H</a:t>
            </a:r>
            <a:r>
              <a:rPr lang="en-US" sz="2800" i="1" baseline="-25000" dirty="0">
                <a:solidFill>
                  <a:srgbClr val="FF0000"/>
                </a:solidFill>
              </a:rPr>
              <a:t>0</a:t>
            </a:r>
            <a:r>
              <a:rPr lang="en-US" sz="2800" i="1" u="sng" dirty="0" smtClean="0">
                <a:solidFill>
                  <a:srgbClr val="FF0000"/>
                </a:solidFill>
              </a:rPr>
              <a:t>)and an alternative hypothesis(H</a:t>
            </a:r>
            <a:r>
              <a:rPr lang="en-US" sz="2800" i="1" baseline="-25000" dirty="0" smtClean="0">
                <a:solidFill>
                  <a:srgbClr val="FF0000"/>
                </a:solidFill>
              </a:rPr>
              <a:t>1</a:t>
            </a:r>
            <a:r>
              <a:rPr lang="en-US" sz="2800" i="1" u="sng" dirty="0" smtClean="0">
                <a:solidFill>
                  <a:srgbClr val="FF0000"/>
                </a:solidFill>
              </a:rPr>
              <a:t>).</a:t>
            </a:r>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957396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Hypotheses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lgn="just"/>
            <a:r>
              <a:rPr lang="en-US" sz="2800" dirty="0"/>
              <a:t>The Null Hypothesis states that the “null” condition </a:t>
            </a:r>
            <a:r>
              <a:rPr lang="en-US" sz="2800" dirty="0" smtClean="0"/>
              <a:t>exists(hypotheses of no difference); </a:t>
            </a:r>
            <a:r>
              <a:rPr lang="en-US" sz="2800" dirty="0"/>
              <a:t>that is there is nothing new happening, old theory is still true</a:t>
            </a:r>
            <a:r>
              <a:rPr lang="en-US" sz="2800" dirty="0" smtClean="0"/>
              <a:t>, </a:t>
            </a:r>
            <a:r>
              <a:rPr lang="en-US" sz="2800" dirty="0"/>
              <a:t>and the system is in </a:t>
            </a:r>
            <a:r>
              <a:rPr lang="en-US" sz="2800" dirty="0" smtClean="0"/>
              <a:t>control usually denoted by H</a:t>
            </a:r>
            <a:r>
              <a:rPr lang="en-US" sz="2800" baseline="-25000" dirty="0" smtClean="0"/>
              <a:t>0</a:t>
            </a:r>
            <a:r>
              <a:rPr lang="en-US" sz="2800" dirty="0" smtClean="0"/>
              <a:t>.</a:t>
            </a:r>
          </a:p>
          <a:p>
            <a:pPr algn="just"/>
            <a:r>
              <a:rPr lang="en-US" sz="2800" dirty="0" smtClean="0"/>
              <a:t>Having setup the null hypothesis, we compute the probability P that the deviation between the observed sample statistic and the hypothetical parameter value might have occurred due to fluctuations of sampling. If deviation comes out to be significant, null hypotheses is rejected at a particular level of significance.</a:t>
            </a:r>
            <a:endParaRPr lang="en-US" sz="2800" dirty="0"/>
          </a:p>
          <a:p>
            <a:endParaRPr lang="en-US" dirty="0"/>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4233835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Hypotheses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 alternative Hypothesis on the other hand states that the new theory is true, there are new standards, the system is out of control, and/or something is happening.</a:t>
            </a:r>
          </a:p>
          <a:p>
            <a:pPr algn="just"/>
            <a:r>
              <a:rPr lang="en-US" altLang="en-US" dirty="0"/>
              <a:t>Any hypothesis which is complementary to null hypothesis is called alternative </a:t>
            </a:r>
            <a:r>
              <a:rPr lang="en-US" altLang="en-US" dirty="0" smtClean="0"/>
              <a:t>hypothesis usually denoted by H</a:t>
            </a:r>
            <a:r>
              <a:rPr lang="en-US" altLang="en-US" baseline="-25000" dirty="0" smtClean="0"/>
              <a:t>1</a:t>
            </a:r>
            <a:r>
              <a:rPr lang="en-US" altLang="en-US" dirty="0" smtClean="0"/>
              <a:t>.</a:t>
            </a:r>
            <a:endParaRPr lang="en-US" dirty="0"/>
          </a:p>
          <a:p>
            <a:pPr algn="just"/>
            <a:r>
              <a:rPr lang="en-US" altLang="en-US" dirty="0"/>
              <a:t>When the test leads to the rejection of null hypothesis, automatically alternative hypothesis is accepted.</a:t>
            </a:r>
            <a:endParaRPr lang="en-US" dirty="0"/>
          </a:p>
          <a:p>
            <a:endParaRPr lang="en-US" dirty="0"/>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1245374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pPr algn="just"/>
            <a:r>
              <a:rPr lang="en-US" sz="2800" dirty="0" smtClean="0"/>
              <a:t>For example, suppose flour packaged by a manufacturer is sold by weight, and a particular size of package is supposed to average 40 ounces. Suppose the manufacturer wants to test to determine  whether their packaging process is out of control.</a:t>
            </a:r>
          </a:p>
          <a:p>
            <a:pPr algn="just"/>
            <a:r>
              <a:rPr lang="en-US" sz="2800" dirty="0" smtClean="0"/>
              <a:t>The null and alternative hypothesis can be written as</a:t>
            </a:r>
          </a:p>
          <a:p>
            <a:pPr marL="0" indent="0" algn="ctr">
              <a:buNone/>
            </a:pPr>
            <a:r>
              <a:rPr lang="en-US" sz="2800" dirty="0"/>
              <a:t> </a:t>
            </a:r>
            <a:r>
              <a:rPr lang="en-US" sz="2800" dirty="0" smtClean="0"/>
              <a:t> H</a:t>
            </a:r>
            <a:r>
              <a:rPr lang="en-US" sz="2800" baseline="-25000" dirty="0" smtClean="0"/>
              <a:t>0</a:t>
            </a:r>
            <a:r>
              <a:rPr lang="en-US" sz="2800" dirty="0" smtClean="0"/>
              <a:t>: </a:t>
            </a:r>
            <a:r>
              <a:rPr lang="el-GR" sz="2800" dirty="0" smtClean="0"/>
              <a:t>μ</a:t>
            </a:r>
            <a:r>
              <a:rPr lang="en-US" sz="2800" dirty="0" smtClean="0"/>
              <a:t> =40 </a:t>
            </a:r>
            <a:r>
              <a:rPr lang="en-US" sz="2800" dirty="0" err="1" smtClean="0"/>
              <a:t>oz</a:t>
            </a:r>
            <a:endParaRPr lang="en-US" sz="2800" dirty="0" smtClean="0"/>
          </a:p>
          <a:p>
            <a:pPr marL="0" indent="0" algn="ctr">
              <a:buNone/>
            </a:pPr>
            <a:r>
              <a:rPr lang="en-US" sz="2800" dirty="0" smtClean="0"/>
              <a:t>  H</a:t>
            </a:r>
            <a:r>
              <a:rPr lang="en-US" sz="2800" baseline="-25000" dirty="0" smtClean="0"/>
              <a:t>1</a:t>
            </a:r>
            <a:r>
              <a:rPr lang="en-US" sz="2800" dirty="0" smtClean="0"/>
              <a:t>:</a:t>
            </a:r>
            <a:r>
              <a:rPr lang="el-GR" sz="2800" dirty="0" smtClean="0"/>
              <a:t> </a:t>
            </a:r>
            <a:r>
              <a:rPr lang="el-GR" sz="2800" dirty="0"/>
              <a:t>μ </a:t>
            </a:r>
            <a:r>
              <a:rPr lang="en-US" sz="2800" dirty="0" smtClean="0"/>
              <a:t># 40 </a:t>
            </a:r>
            <a:r>
              <a:rPr lang="en-US" sz="2800" dirty="0" err="1" smtClean="0"/>
              <a:t>oz</a:t>
            </a:r>
            <a:endParaRPr lang="en-US" sz="2800" dirty="0" smtClean="0"/>
          </a:p>
          <a:p>
            <a:r>
              <a:rPr lang="en-US" sz="2800" dirty="0" smtClean="0"/>
              <a:t>Note : The alternative hypothesis can be two-tailed alternative and one tailed alternative. The setting of alternative hypotheses is very important since it enables us to decide whether we have to use single tailed or two tailed test.</a:t>
            </a:r>
            <a:endParaRPr lang="en-US" sz="2800" dirty="0"/>
          </a:p>
        </p:txBody>
      </p:sp>
      <p:sp>
        <p:nvSpPr>
          <p:cNvPr id="2" name="Date Placeholder 1"/>
          <p:cNvSpPr>
            <a:spLocks noGrp="1"/>
          </p:cNvSpPr>
          <p:nvPr>
            <p:ph type="dt" sz="half" idx="10"/>
          </p:nvPr>
        </p:nvSpPr>
        <p:spPr/>
        <p:txBody>
          <a:bodyPr/>
          <a:lstStyle/>
          <a:p>
            <a:r>
              <a:rPr lang="en-US" smtClean="0"/>
              <a:t>10/4/2021</a:t>
            </a:r>
            <a:endParaRPr lang="en-US"/>
          </a:p>
        </p:txBody>
      </p:sp>
      <p:sp>
        <p:nvSpPr>
          <p:cNvPr id="4" name="Footer Placeholder 3"/>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2975939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Substantive Hypothesis</a:t>
            </a:r>
            <a:endParaRPr lang="en-US" sz="3600" dirty="0"/>
          </a:p>
        </p:txBody>
      </p:sp>
      <p:sp>
        <p:nvSpPr>
          <p:cNvPr id="3" name="Content Placeholder 2"/>
          <p:cNvSpPr>
            <a:spLocks noGrp="1"/>
          </p:cNvSpPr>
          <p:nvPr>
            <p:ph idx="1"/>
          </p:nvPr>
        </p:nvSpPr>
        <p:spPr>
          <a:xfrm>
            <a:off x="457200" y="1143000"/>
            <a:ext cx="8229600" cy="5334000"/>
          </a:xfrm>
        </p:spPr>
        <p:txBody>
          <a:bodyPr/>
          <a:lstStyle/>
          <a:p>
            <a:pPr algn="just"/>
            <a:r>
              <a:rPr lang="en-US" sz="2800" dirty="0" smtClean="0"/>
              <a:t>In testing a statistical hypothesis, a business researcher reaches a conclusion based on the data obtained in the study. If the null hypothesis is rejected, and therefore the alternative hypothesis is accepted, it is common to say that a statistically significant result has been obtained.</a:t>
            </a:r>
          </a:p>
          <a:p>
            <a:pPr algn="just"/>
            <a:r>
              <a:rPr lang="en-US" sz="2800" dirty="0" smtClean="0"/>
              <a:t>In addition to understanding a statistically significant result, the business decision maker needs to determine what, to them, is a substantive result. A substantive result is when the outcome of a statistical study produces results that are important to the decision maker.</a:t>
            </a:r>
            <a:endParaRPr lang="en-US" sz="2800" dirty="0"/>
          </a:p>
        </p:txBody>
      </p:sp>
      <p:sp>
        <p:nvSpPr>
          <p:cNvPr id="4" name="Date Placeholder 3"/>
          <p:cNvSpPr>
            <a:spLocks noGrp="1"/>
          </p:cNvSpPr>
          <p:nvPr>
            <p:ph type="dt" sz="half" idx="10"/>
          </p:nvPr>
        </p:nvSpPr>
        <p:spPr/>
        <p:txBody>
          <a:bodyPr/>
          <a:lstStyle/>
          <a:p>
            <a:r>
              <a:rPr lang="en-US" smtClean="0"/>
              <a:t>10/4/2021</a:t>
            </a:r>
            <a:endParaRPr lang="en-US"/>
          </a:p>
        </p:txBody>
      </p:sp>
      <p:sp>
        <p:nvSpPr>
          <p:cNvPr id="5" name="Footer Placeholder 4"/>
          <p:cNvSpPr>
            <a:spLocks noGrp="1"/>
          </p:cNvSpPr>
          <p:nvPr>
            <p:ph type="ftr" sz="quarter" idx="11"/>
          </p:nvPr>
        </p:nvSpPr>
        <p:spPr/>
        <p:txBody>
          <a:bodyPr/>
          <a:lstStyle/>
          <a:p>
            <a:r>
              <a:rPr lang="en-US" smtClean="0"/>
              <a:t>Pravida Raja   SXCA</a:t>
            </a:r>
            <a:endParaRPr lang="en-US"/>
          </a:p>
        </p:txBody>
      </p:sp>
    </p:spTree>
    <p:extLst>
      <p:ext uri="{BB962C8B-B14F-4D97-AF65-F5344CB8AC3E}">
        <p14:creationId xmlns:p14="http://schemas.microsoft.com/office/powerpoint/2010/main" val="3451227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1094</Words>
  <Application>Microsoft Office PowerPoint</Application>
  <PresentationFormat>On-screen Show (4:3)</PresentationFormat>
  <Paragraphs>90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Unit 2 Testing of Hypotheses </vt:lpstr>
      <vt:lpstr>Introduction to Hypothesis Testing</vt:lpstr>
      <vt:lpstr>Types of Hypotheses</vt:lpstr>
      <vt:lpstr>Research Hypotheses</vt:lpstr>
      <vt:lpstr>Statistical Hypotheses</vt:lpstr>
      <vt:lpstr>Null Hypotheses</vt:lpstr>
      <vt:lpstr>Alternative Hypotheses</vt:lpstr>
      <vt:lpstr>PowerPoint Presentation</vt:lpstr>
      <vt:lpstr>Substantive Hypothesis</vt:lpstr>
      <vt:lpstr>PowerPoint Presentation</vt:lpstr>
      <vt:lpstr>Test of significance</vt:lpstr>
      <vt:lpstr>Errors in sampling</vt:lpstr>
      <vt:lpstr>PowerPoint Presentation</vt:lpstr>
      <vt:lpstr>Type I and Type II errors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Test of Hypotheses </dc:title>
  <dc:creator>Mahesh</dc:creator>
  <cp:lastModifiedBy>Mahesh</cp:lastModifiedBy>
  <cp:revision>16</cp:revision>
  <dcterms:created xsi:type="dcterms:W3CDTF">2006-08-16T00:00:00Z</dcterms:created>
  <dcterms:modified xsi:type="dcterms:W3CDTF">2021-04-10T05:11:58Z</dcterms:modified>
</cp:coreProperties>
</file>