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D166-41AA-4DBB-8C46-A4871431CBD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396D6-2CCD-4DC9-B7A9-A31B933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Pravida Raja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of Hypotheses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14</a:t>
            </a:r>
          </a:p>
          <a:p>
            <a:r>
              <a:rPr lang="en-US" dirty="0" smtClean="0"/>
              <a:t>12/04/2021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Critical values and Significant </a:t>
            </a:r>
            <a:r>
              <a:rPr lang="en-US" sz="3600" dirty="0" smtClean="0"/>
              <a:t>values</a:t>
            </a:r>
            <a:br>
              <a:rPr lang="en-US" sz="3600" dirty="0" smtClean="0"/>
            </a:br>
            <a:r>
              <a:rPr lang="en-US" sz="3600" dirty="0" smtClean="0"/>
              <a:t> (one tailed test)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In case of single tail alternative, the 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800" dirty="0"/>
                  <a:t> is determined so that total area to the right of it (for right tail test) is </a:t>
                </a:r>
                <a:r>
                  <a:rPr lang="el-GR" sz="2800" dirty="0"/>
                  <a:t>α</a:t>
                </a:r>
                <a:r>
                  <a:rPr lang="en-US" sz="2800" dirty="0"/>
                  <a:t> and for left tail test the total area to the left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800" dirty="0"/>
                  <a:t> ) is </a:t>
                </a:r>
                <a:r>
                  <a:rPr lang="el-GR" sz="2800" dirty="0"/>
                  <a:t>α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For right tailed test 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𝑍</m:t>
                        </m:r>
                        <m:r>
                          <a:rPr lang="en-US" sz="2800" i="1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800" dirty="0">
                  <a:ea typeface="Cambria Math"/>
                </a:endParaRPr>
              </a:p>
              <a:p>
                <a:r>
                  <a:rPr lang="en-US" sz="2800" dirty="0"/>
                  <a:t>For left tailed test 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&lt;−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l-GR" sz="2800" dirty="0"/>
                  <a:t>α</a:t>
                </a: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259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0"/>
            <a:ext cx="5791200" cy="208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Critical region and Level of significance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A region (corresponding to a statistic t) in the sample space  which amounts to rejection of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termed 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critical region or region of rejection</a:t>
                </a:r>
                <a:r>
                  <a:rPr lang="en-US" dirty="0" smtClean="0"/>
                  <a:t>. If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is the critical region, and if t=t(x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,…,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 is the value of the statistic based on a random sample of size n, then 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P(t</a:t>
                </a:r>
                <a:r>
                  <a:rPr lang="el-GR" dirty="0" smtClean="0"/>
                  <a:t>ϵ</a:t>
                </a:r>
                <a:r>
                  <a:rPr lang="en-US" dirty="0" smtClean="0"/>
                  <a:t> </a:t>
                </a:r>
                <a:r>
                  <a:rPr lang="el-GR" dirty="0" smtClean="0"/>
                  <a:t>ω</a:t>
                </a:r>
                <a:r>
                  <a:rPr lang="en-US" dirty="0" smtClean="0"/>
                  <a:t>|H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=</a:t>
                </a:r>
                <a:r>
                  <a:rPr lang="el-GR" dirty="0" smtClean="0"/>
                  <a:t>α</a:t>
                </a:r>
                <a:r>
                  <a:rPr lang="en-US" dirty="0" smtClean="0"/>
                  <a:t>, </a:t>
                </a:r>
                <a:r>
                  <a:rPr lang="en-US" dirty="0"/>
                  <a:t>P(t</a:t>
                </a:r>
                <a:r>
                  <a:rPr lang="el-GR" dirty="0"/>
                  <a:t>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</m:acc>
                  </m:oMath>
                </a14:m>
                <a:r>
                  <a:rPr lang="en-US" dirty="0" smtClean="0"/>
                  <a:t>|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  <a:r>
                  <a:rPr lang="en-US" dirty="0" smtClean="0"/>
                  <a:t>=</a:t>
                </a:r>
                <a:r>
                  <a:rPr lang="el-GR" dirty="0" smtClean="0"/>
                  <a:t>β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</m:acc>
                    <m:r>
                      <a:rPr lang="el-G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complementary set of </a:t>
                </a:r>
                <a:r>
                  <a:rPr lang="el-GR" dirty="0" smtClean="0"/>
                  <a:t>ω</a:t>
                </a:r>
                <a:r>
                  <a:rPr lang="en-US" dirty="0" smtClean="0"/>
                  <a:t>, is     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called the acceptance region.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2"/>
                <a:stretch>
                  <a:fillRect l="-1630" t="-150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probability ‘</a:t>
            </a:r>
            <a:r>
              <a:rPr lang="el-GR" sz="2800" dirty="0"/>
              <a:t>α</a:t>
            </a:r>
            <a:r>
              <a:rPr lang="en-US" sz="2800" dirty="0"/>
              <a:t>’ that a random value of the statistic t belongs to the critical region is known as the level of significance. In other words, level of significance is the size of Type I error.</a:t>
            </a:r>
          </a:p>
          <a:p>
            <a:pPr algn="just"/>
            <a:r>
              <a:rPr lang="en-US" sz="2800" dirty="0" smtClean="0"/>
              <a:t>The level of significance usually employed in testing of hypotheses are 5%, 1% and 10%.</a:t>
            </a:r>
          </a:p>
          <a:p>
            <a:pPr algn="just"/>
            <a:r>
              <a:rPr lang="en-US" sz="2800" dirty="0" smtClean="0"/>
              <a:t>The level of significance is always fixed in advance before collecting the sample information.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tailed tests and Two tailed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800" dirty="0"/>
              <a:t>One-tailed test: A test of any statistical hypothesis where the alternative hypothesis is one-tailed (right or left) is called </a:t>
            </a:r>
            <a:r>
              <a:rPr lang="en-US" altLang="en-US" sz="2800" dirty="0" smtClean="0"/>
              <a:t>one-tailed </a:t>
            </a:r>
            <a:r>
              <a:rPr lang="en-US" altLang="en-US" sz="2800" dirty="0"/>
              <a:t>test</a:t>
            </a:r>
            <a:r>
              <a:rPr lang="en-US" altLang="en-US" sz="2800" dirty="0" smtClean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smtClean="0"/>
              <a:t>One tailed tests are always directional, and the H</a:t>
            </a:r>
            <a:r>
              <a:rPr lang="en-US" altLang="en-US" sz="2800" baseline="-25000" dirty="0" smtClean="0"/>
              <a:t>1 </a:t>
            </a:r>
            <a:r>
              <a:rPr lang="en-US" altLang="en-US" sz="2800" dirty="0" smtClean="0"/>
              <a:t>uses either greater than (&gt;) or less than (&lt;) sign.</a:t>
            </a:r>
            <a:endParaRPr lang="en-US" altLang="en-US" sz="2800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algn="just">
              <a:lnSpc>
                <a:spcPct val="80000"/>
              </a:lnSpc>
            </a:pPr>
            <a:endParaRPr lang="en-US" altLang="en-US" sz="2800" dirty="0" smtClean="0"/>
          </a:p>
          <a:p>
            <a:pPr algn="just">
              <a:lnSpc>
                <a:spcPct val="80000"/>
              </a:lnSpc>
            </a:pPr>
            <a:r>
              <a:rPr lang="en-US" altLang="en-US" sz="2800" dirty="0" smtClean="0"/>
              <a:t>Two-tailed </a:t>
            </a:r>
            <a:r>
              <a:rPr lang="en-US" altLang="en-US" sz="2800" dirty="0"/>
              <a:t>test: A test of any statistical hypothesis where the alternative hypothesis is </a:t>
            </a:r>
            <a:r>
              <a:rPr lang="en-US" altLang="en-US" sz="2800" dirty="0" smtClean="0"/>
              <a:t>two-sided </a:t>
            </a:r>
            <a:r>
              <a:rPr lang="en-US" altLang="en-US" sz="2800" dirty="0"/>
              <a:t>is called two–tailed test</a:t>
            </a:r>
            <a:r>
              <a:rPr lang="en-US" altLang="en-US" sz="2800" dirty="0" smtClean="0"/>
              <a:t>. These are directionless.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3657600"/>
                <a:ext cx="3271793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 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0  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𝑎𝑔𝑎𝑖𝑛𝑠𝑡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57600"/>
                <a:ext cx="3271793" cy="394339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79818" y="3657599"/>
                <a:ext cx="3271793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 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0  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𝑎𝑔𝑎𝑖𝑛𝑠𝑡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18" y="3657599"/>
                <a:ext cx="3271793" cy="394339"/>
              </a:xfrm>
              <a:prstGeom prst="rect">
                <a:avLst/>
              </a:prstGeom>
              <a:blipFill rotWithShape="1"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78557" y="5715000"/>
                <a:ext cx="3271793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 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0  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𝑎𝑔𝑎𝑖𝑛𝑠𝑡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557" y="5715000"/>
                <a:ext cx="3271793" cy="394339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One tailed tests and Two tailed Tests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Three Approaches for Hypothesis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P- Value </a:t>
            </a:r>
          </a:p>
          <a:p>
            <a:r>
              <a:rPr lang="en-US" dirty="0" smtClean="0"/>
              <a:t>Critical </a:t>
            </a:r>
            <a:r>
              <a:rPr lang="en-US" dirty="0"/>
              <a:t>Value </a:t>
            </a:r>
          </a:p>
          <a:p>
            <a:r>
              <a:rPr lang="en-US" dirty="0" smtClean="0"/>
              <a:t>Confidence </a:t>
            </a:r>
            <a:r>
              <a:rPr lang="en-US" dirty="0"/>
              <a:t>Interval Value </a:t>
            </a:r>
            <a:endParaRPr lang="en-US" dirty="0" smtClean="0"/>
          </a:p>
          <a:p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is the probability, computed using the test statistic, that measures the support (or lack of support) provided by the sample for the null </a:t>
            </a:r>
            <a:r>
              <a:rPr lang="en-US" dirty="0" smtClean="0"/>
              <a:t>hypothesis. </a:t>
            </a:r>
            <a:endParaRPr lang="en-US" dirty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is less than or equal to the level of significance </a:t>
            </a:r>
            <a:r>
              <a:rPr lang="el-GR" dirty="0"/>
              <a:t>α</a:t>
            </a:r>
            <a:r>
              <a:rPr lang="en-US" dirty="0"/>
              <a:t>’</a:t>
            </a:r>
            <a:r>
              <a:rPr lang="en-US" dirty="0" smtClean="0"/>
              <a:t> </a:t>
            </a:r>
            <a:r>
              <a:rPr lang="en-US" dirty="0"/>
              <a:t>, the value of the test statistic is in the rejection region </a:t>
            </a:r>
          </a:p>
          <a:p>
            <a:pPr algn="just"/>
            <a:r>
              <a:rPr lang="en-US" dirty="0" smtClean="0"/>
              <a:t>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if the </a:t>
            </a:r>
            <a:r>
              <a:rPr lang="en-US" i="1" dirty="0"/>
              <a:t>p</a:t>
            </a:r>
            <a:r>
              <a:rPr lang="en-US" dirty="0"/>
              <a:t>-value ≤ 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Critical values and Significant values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The value of test statistic which separates the critical region(rejection region) and the acceptance region is called critical value or significant value. It depends upon</a:t>
                </a:r>
              </a:p>
              <a:p>
                <a:pPr algn="just"/>
                <a:r>
                  <a:rPr lang="en-US" sz="2800" dirty="0" smtClean="0"/>
                  <a:t>(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) The level of significance and</a:t>
                </a:r>
              </a:p>
              <a:p>
                <a:pPr algn="just"/>
                <a:r>
                  <a:rPr lang="en-US" sz="2800" dirty="0" smtClean="0"/>
                  <a:t>(ii)The alternative hypotheses, whether it is two-tailed or single tailed.</a:t>
                </a:r>
              </a:p>
              <a:p>
                <a:pPr algn="just"/>
                <a:r>
                  <a:rPr lang="en-US" sz="2800" dirty="0" smtClean="0"/>
                  <a:t>For large samples, the standardized variable corresponding to the statistic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               </m:t>
                    </m:r>
                    <m:r>
                      <a:rPr lang="en-US" sz="2800" b="0" i="1" smtClean="0">
                        <a:latin typeface="Cambria Math"/>
                      </a:rPr>
                      <m:t>𝑍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r>
                  <a:rPr lang="en-US" sz="2800" dirty="0" smtClean="0"/>
                  <a:t> asymptotically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→∞.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2"/>
                <a:stretch>
                  <a:fillRect l="-1259" t="-104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324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The value of Z under null hypothesis is known as </a:t>
                </a:r>
                <a:r>
                  <a:rPr lang="en-US" sz="2800" i="1" dirty="0" smtClean="0">
                    <a:solidFill>
                      <a:srgbClr val="FF0000"/>
                    </a:solidFill>
                  </a:rPr>
                  <a:t>test statistic</a:t>
                </a:r>
                <a:r>
                  <a:rPr lang="en-US" sz="2800" dirty="0" smtClean="0"/>
                  <a:t>.</a:t>
                </a:r>
              </a:p>
              <a:p>
                <a:pPr algn="just"/>
                <a:r>
                  <a:rPr lang="en-US" sz="2800" dirty="0" smtClean="0"/>
                  <a:t>The critical value of the test statistic at level of significance </a:t>
                </a:r>
                <a:r>
                  <a:rPr lang="el-GR" sz="2800" dirty="0" smtClean="0"/>
                  <a:t>α</a:t>
                </a:r>
                <a:r>
                  <a:rPr lang="en-US" sz="2800" dirty="0" smtClean="0"/>
                  <a:t> for a two-tailed test is given by </a:t>
                </a:r>
                <a:r>
                  <a:rPr lang="en-US" sz="2800" dirty="0"/>
                  <a:t>z</a:t>
                </a:r>
                <a:r>
                  <a:rPr lang="el-GR" sz="2800" baseline="-25000" dirty="0"/>
                  <a:t>α</a:t>
                </a:r>
                <a:r>
                  <a:rPr lang="en-US" sz="2800" dirty="0" smtClean="0"/>
                  <a:t>, where </a:t>
                </a:r>
                <a:r>
                  <a:rPr lang="en-US" sz="2800" dirty="0"/>
                  <a:t>z</a:t>
                </a:r>
                <a:r>
                  <a:rPr lang="el-GR" sz="2800" baseline="-25000" dirty="0"/>
                  <a:t>α </a:t>
                </a:r>
                <a:r>
                  <a:rPr lang="en-US" sz="2800" dirty="0" smtClean="0"/>
                  <a:t>is determined by the equation </a:t>
                </a:r>
              </a:p>
              <a:p>
                <a:pPr marL="0" indent="0" algn="just">
                  <a:buNone/>
                </a:pPr>
                <a:r>
                  <a:rPr lang="en-US" sz="2800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latin typeface="Cambria Math"/>
                              </a:rPr>
                              <m:t>α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800" dirty="0" smtClean="0"/>
                  <a:t>     (1)</a:t>
                </a:r>
              </a:p>
              <a:p>
                <a:pPr marL="0" indent="0" algn="just">
                  <a:buNone/>
                </a:pPr>
                <a:r>
                  <a:rPr lang="en-US" sz="2800" dirty="0" smtClean="0"/>
                  <a:t>i.e., z</a:t>
                </a:r>
                <a:r>
                  <a:rPr lang="el-GR" sz="2800" baseline="-25000" dirty="0" smtClean="0"/>
                  <a:t>α</a:t>
                </a:r>
                <a:r>
                  <a:rPr lang="en-US" sz="2800" dirty="0" smtClean="0"/>
                  <a:t>   is the value so that the total area of the critical region on both tails is </a:t>
                </a:r>
                <a:r>
                  <a:rPr lang="el-GR" sz="2800" dirty="0" smtClean="0"/>
                  <a:t>α</a:t>
                </a:r>
                <a:r>
                  <a:rPr lang="en-US" sz="2800" dirty="0" smtClean="0"/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324600"/>
              </a:xfrm>
              <a:blipFill rotWithShape="1">
                <a:blip r:embed="rId2"/>
                <a:stretch>
                  <a:fillRect l="-1481" t="-86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34863"/>
            <a:ext cx="5386388" cy="21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400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Since </a:t>
                </a:r>
                <a:r>
                  <a:rPr lang="en-US" sz="2800" dirty="0" smtClean="0"/>
                  <a:t>normal </a:t>
                </a:r>
                <a:r>
                  <a:rPr lang="en-US" sz="2800" dirty="0"/>
                  <a:t>probability </a:t>
                </a:r>
                <a:r>
                  <a:rPr lang="en-US" sz="2800" dirty="0" smtClean="0"/>
                  <a:t>curve </a:t>
                </a:r>
                <a:r>
                  <a:rPr lang="en-US" sz="2800" dirty="0"/>
                  <a:t>is a symmetrical </a:t>
                </a:r>
                <a:r>
                  <a:rPr lang="en-US" sz="2800" dirty="0" smtClean="0"/>
                  <a:t>curve from (1), we can write </a:t>
                </a:r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In other words, the area of each tail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2.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400800"/>
              </a:xfrm>
              <a:blipFill rotWithShape="1">
                <a:blip r:embed="rId2"/>
                <a:stretch>
                  <a:fillRect l="-1259" t="-857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8" y="1295400"/>
            <a:ext cx="81534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739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Testing of Hypotheses</vt:lpstr>
      <vt:lpstr>Critical region and Level of significance</vt:lpstr>
      <vt:lpstr>PowerPoint Presentation</vt:lpstr>
      <vt:lpstr>One tailed tests and Two tailed Tests</vt:lpstr>
      <vt:lpstr>One tailed tests and Two tailed Tests</vt:lpstr>
      <vt:lpstr>Three Approaches for Hypothesis Testing </vt:lpstr>
      <vt:lpstr>Critical values and Significant values</vt:lpstr>
      <vt:lpstr>PowerPoint Presentation</vt:lpstr>
      <vt:lpstr>PowerPoint Presentation</vt:lpstr>
      <vt:lpstr>Critical values and Significant values  (one tailed test)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Mahesh</cp:lastModifiedBy>
  <cp:revision>10</cp:revision>
  <dcterms:created xsi:type="dcterms:W3CDTF">2006-08-16T00:00:00Z</dcterms:created>
  <dcterms:modified xsi:type="dcterms:W3CDTF">2021-04-16T12:53:36Z</dcterms:modified>
</cp:coreProperties>
</file>