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1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3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12.wmf"/><Relationship Id="rId9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3DA02-BD01-4197-A37C-3F7900BB83E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4114-D0D2-47C0-A073-435926BB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0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17/04/2021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Pravida Raja  SXCA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71A36E-8992-46F2-9D01-C988E411502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8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15.png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14.png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of Hypotheses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15</a:t>
            </a:r>
          </a:p>
          <a:p>
            <a:r>
              <a:rPr lang="en-US" dirty="0" smtClean="0"/>
              <a:t>17/04/2021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8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2000" b="1" dirty="0" smtClean="0"/>
              <a:t>Test-1(b):Test </a:t>
            </a:r>
            <a:r>
              <a:rPr lang="en-US" altLang="en-US" sz="2000" b="1" dirty="0"/>
              <a:t>for population mean </a:t>
            </a:r>
            <a:r>
              <a:rPr lang="el-GR" altLang="en-US" sz="2000" b="1" dirty="0">
                <a:cs typeface="Arial" charset="0"/>
              </a:rPr>
              <a:t>μ</a:t>
            </a:r>
            <a:r>
              <a:rPr lang="en-US" altLang="en-US" sz="2000" b="1" dirty="0">
                <a:cs typeface="Arial" charset="0"/>
              </a:rPr>
              <a:t> </a:t>
            </a:r>
            <a:r>
              <a:rPr lang="en-US" altLang="en-US" sz="2000" b="1" dirty="0" smtClean="0">
                <a:cs typeface="Arial" charset="0"/>
              </a:rPr>
              <a:t>: One sample z test </a:t>
            </a:r>
            <a:br>
              <a:rPr lang="en-US" altLang="en-US" sz="2000" b="1" dirty="0" smtClean="0">
                <a:cs typeface="Arial" charset="0"/>
              </a:rPr>
            </a:br>
            <a:r>
              <a:rPr lang="en-US" altLang="en-US" sz="2000" b="1" dirty="0" smtClean="0">
                <a:cs typeface="Arial" charset="0"/>
              </a:rPr>
              <a:t>(</a:t>
            </a:r>
            <a:r>
              <a:rPr lang="el-GR" altLang="en-US" sz="2000" b="1" dirty="0" smtClean="0">
                <a:cs typeface="Arial" charset="0"/>
              </a:rPr>
              <a:t>σ</a:t>
            </a:r>
            <a:r>
              <a:rPr lang="en-US" altLang="en-US" sz="2000" b="1" dirty="0" smtClean="0">
                <a:cs typeface="Arial" charset="0"/>
              </a:rPr>
              <a:t>  </a:t>
            </a:r>
            <a:r>
              <a:rPr lang="en-US" altLang="en-US" sz="2000" b="1" dirty="0">
                <a:cs typeface="Arial" charset="0"/>
              </a:rPr>
              <a:t>known </a:t>
            </a:r>
            <a:r>
              <a:rPr lang="en-US" altLang="en-US" sz="2000" b="1" dirty="0" smtClean="0">
                <a:cs typeface="Arial" charset="0"/>
              </a:rPr>
              <a:t>and N finite)</a:t>
            </a:r>
            <a:endParaRPr lang="el-GR" altLang="en-US" sz="2000" b="1" dirty="0">
              <a:cs typeface="Arial" charset="0"/>
            </a:endParaRPr>
          </a:p>
        </p:txBody>
      </p:sp>
      <p:graphicFrame>
        <p:nvGraphicFramePr>
          <p:cNvPr id="15494" name="Group 13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2116259"/>
              </p:ext>
            </p:extLst>
          </p:nvPr>
        </p:nvGraphicFramePr>
        <p:xfrm>
          <a:off x="457200" y="1600200"/>
          <a:ext cx="8229601" cy="3598863"/>
        </p:xfrm>
        <a:graphic>
          <a:graphicData uri="http://schemas.openxmlformats.org/drawingml/2006/table">
            <a:tbl>
              <a:tblPr/>
              <a:tblGrid>
                <a:gridCol w="1757779"/>
                <a:gridCol w="2182243"/>
                <a:gridCol w="2292103"/>
                <a:gridCol w="1997476"/>
              </a:tblGrid>
              <a:tr h="658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 tail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 tail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 tailed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Hypotheses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statistic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1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Rejection 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Reject         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Reject          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Reject         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81" name="Object 12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37642496"/>
              </p:ext>
            </p:extLst>
          </p:nvPr>
        </p:nvGraphicFramePr>
        <p:xfrm>
          <a:off x="7010400" y="2267599"/>
          <a:ext cx="1371600" cy="878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812520" imgH="520560" progId="Equation.3">
                  <p:embed/>
                </p:oleObj>
              </mc:Choice>
              <mc:Fallback>
                <p:oleObj name="Equation" r:id="rId3" imgW="8125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67599"/>
                        <a:ext cx="1371600" cy="878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7" name="Object 9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37958216"/>
              </p:ext>
            </p:extLst>
          </p:nvPr>
        </p:nvGraphicFramePr>
        <p:xfrm>
          <a:off x="3173935" y="4343400"/>
          <a:ext cx="331266" cy="33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41195" imgH="241195" progId="Equation.3">
                  <p:embed/>
                </p:oleObj>
              </mc:Choice>
              <mc:Fallback>
                <p:oleObj name="Equation" r:id="rId5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935" y="4343400"/>
                        <a:ext cx="331266" cy="331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3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82137"/>
              </p:ext>
            </p:extLst>
          </p:nvPr>
        </p:nvGraphicFramePr>
        <p:xfrm>
          <a:off x="2667000" y="2298700"/>
          <a:ext cx="1371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825500" imgH="520700" progId="Equation.3">
                  <p:embed/>
                </p:oleObj>
              </mc:Choice>
              <mc:Fallback>
                <p:oleObj name="Equation" r:id="rId7" imgW="825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98700"/>
                        <a:ext cx="13716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38" name="Object 78"/>
          <p:cNvGraphicFramePr>
            <a:graphicFrameLocks noChangeAspect="1"/>
          </p:cNvGraphicFramePr>
          <p:nvPr/>
        </p:nvGraphicFramePr>
        <p:xfrm>
          <a:off x="4495800" y="2286000"/>
          <a:ext cx="1295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825500" imgH="520700" progId="Equation.3">
                  <p:embed/>
                </p:oleObj>
              </mc:Choice>
              <mc:Fallback>
                <p:oleObj name="Equation" r:id="rId9" imgW="825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86000"/>
                        <a:ext cx="1295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1" name="Rectangle 81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51" name="Rectangle 9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50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639278"/>
              </p:ext>
            </p:extLst>
          </p:nvPr>
        </p:nvGraphicFramePr>
        <p:xfrm>
          <a:off x="2514600" y="4572000"/>
          <a:ext cx="1219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1" imgW="583947" imgH="241195" progId="Equation.3">
                  <p:embed/>
                </p:oleObj>
              </mc:Choice>
              <mc:Fallback>
                <p:oleObj name="Equation" r:id="rId11" imgW="5839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72000"/>
                        <a:ext cx="1219200" cy="498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793424"/>
              </p:ext>
            </p:extLst>
          </p:nvPr>
        </p:nvGraphicFramePr>
        <p:xfrm>
          <a:off x="4800600" y="464820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3" imgW="482391" imgH="241195" progId="Equation.3">
                  <p:embed/>
                </p:oleObj>
              </mc:Choice>
              <mc:Fallback>
                <p:oleObj name="Equation" r:id="rId13" imgW="48239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8200"/>
                        <a:ext cx="990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7" name="Rectangle 10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66" name="Object 106"/>
          <p:cNvGraphicFramePr>
            <a:graphicFrameLocks noChangeAspect="1"/>
          </p:cNvGraphicFramePr>
          <p:nvPr/>
        </p:nvGraphicFramePr>
        <p:xfrm>
          <a:off x="5257800" y="4343400"/>
          <a:ext cx="45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5" imgW="291973" imgH="241195" progId="Equation.3">
                  <p:embed/>
                </p:oleObj>
              </mc:Choice>
              <mc:Fallback>
                <p:oleObj name="Equation" r:id="rId15" imgW="29197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43400"/>
                        <a:ext cx="457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9" name="Rectangle 10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68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80210"/>
              </p:ext>
            </p:extLst>
          </p:nvPr>
        </p:nvGraphicFramePr>
        <p:xfrm>
          <a:off x="7523018" y="4343400"/>
          <a:ext cx="45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7" imgW="291973" imgH="241195" progId="Equation.3">
                  <p:embed/>
                </p:oleObj>
              </mc:Choice>
              <mc:Fallback>
                <p:oleObj name="Equation" r:id="rId17" imgW="29197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018" y="4343400"/>
                        <a:ext cx="457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71" name="Rectangle 1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77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410202"/>
              </p:ext>
            </p:extLst>
          </p:nvPr>
        </p:nvGraphicFramePr>
        <p:xfrm>
          <a:off x="7098234" y="4648200"/>
          <a:ext cx="1143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9" imgW="609600" imgH="279400" progId="Equation.3">
                  <p:embed/>
                </p:oleObj>
              </mc:Choice>
              <mc:Fallback>
                <p:oleObj name="Equation" r:id="rId19" imgW="609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8234" y="4648200"/>
                        <a:ext cx="1143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5" name="Rectangle 125"/>
          <p:cNvSpPr>
            <a:spLocks noChangeArrowheads="1"/>
          </p:cNvSpPr>
          <p:nvPr/>
        </p:nvSpPr>
        <p:spPr bwMode="auto">
          <a:xfrm>
            <a:off x="838200" y="5486400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Where         is the critical value obtained from the standard </a:t>
            </a:r>
          </a:p>
          <a:p>
            <a:r>
              <a:rPr lang="en-US" altLang="en-US" dirty="0"/>
              <a:t>normal distribution</a:t>
            </a:r>
          </a:p>
        </p:txBody>
      </p:sp>
      <p:graphicFrame>
        <p:nvGraphicFramePr>
          <p:cNvPr id="15489" name="Object 12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66588851"/>
              </p:ext>
            </p:extLst>
          </p:nvPr>
        </p:nvGraphicFramePr>
        <p:xfrm>
          <a:off x="1600200" y="5438775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21" imgW="266400" imgH="266400" progId="Equation.3">
                  <p:embed/>
                </p:oleObj>
              </mc:Choice>
              <mc:Fallback>
                <p:oleObj name="Equation" r:id="rId21" imgW="266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38775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0" y="3202025"/>
                <a:ext cx="1775871" cy="996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02025"/>
                <a:ext cx="1775871" cy="9968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0" y="3202025"/>
                <a:ext cx="1775871" cy="996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02025"/>
                <a:ext cx="1775871" cy="9968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81799" y="3202025"/>
                <a:ext cx="1775871" cy="996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9" y="3202025"/>
                <a:ext cx="1775871" cy="99687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17/04/2021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Pravida Raja  SXCA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Confidence interval for Population mean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l-GR" sz="3600" dirty="0" smtClean="0"/>
              <a:t>σ</a:t>
            </a:r>
            <a:r>
              <a:rPr lang="en-US" sz="3600" dirty="0" smtClean="0"/>
              <a:t> known)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We know that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Rearranging the formula to solve for </a:t>
                </a:r>
                <a:r>
                  <a:rPr lang="el-GR" sz="2800" dirty="0" smtClean="0"/>
                  <a:t>μ</a:t>
                </a:r>
                <a:r>
                  <a:rPr lang="en-US" sz="2800" dirty="0" smtClean="0"/>
                  <a:t> gives 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ea typeface="Cambria Math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𝑧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Because a sample mean can be less than or greater than the population mean, z can be positive or negative. Thus 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  <a:ea typeface="Cambria Math"/>
                      </a:rPr>
                      <m:t>                                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sz="2800" i="1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𝑧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25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2116501"/>
                <a:ext cx="1194108" cy="855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116501"/>
                <a:ext cx="1194108" cy="8552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100(1-</a:t>
            </a:r>
            <a:r>
              <a:rPr lang="el-GR" sz="3200" dirty="0" smtClean="0"/>
              <a:t>α</a:t>
            </a:r>
            <a:r>
              <a:rPr lang="en-US" sz="3200" dirty="0" smtClean="0"/>
              <a:t>)% confidence interval to estimate </a:t>
            </a:r>
            <a:r>
              <a:rPr lang="el-GR" sz="3200" dirty="0" smtClean="0"/>
              <a:t>μ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l-GR" sz="3200" dirty="0" smtClean="0"/>
              <a:t>σ</a:t>
            </a:r>
            <a:r>
              <a:rPr lang="en-US" sz="3200" dirty="0" smtClean="0"/>
              <a:t> known)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∓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Interpretation: If we repeat the experiment 100 times, </a:t>
                </a:r>
                <a:r>
                  <a:rPr lang="en-US" dirty="0"/>
                  <a:t>100(1-</a:t>
                </a:r>
                <a:r>
                  <a:rPr lang="el-GR" dirty="0"/>
                  <a:t>α</a:t>
                </a:r>
                <a:r>
                  <a:rPr lang="en-US" dirty="0" smtClean="0"/>
                  <a:t>) times the true population parameter lies in 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8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100(1-</a:t>
            </a:r>
            <a:r>
              <a:rPr lang="el-GR" sz="3200" dirty="0"/>
              <a:t>α</a:t>
            </a:r>
            <a:r>
              <a:rPr lang="en-US" sz="3200" dirty="0"/>
              <a:t>)% confidence interval to estimate </a:t>
            </a:r>
            <a:r>
              <a:rPr lang="el-GR" sz="3200" dirty="0"/>
              <a:t>μ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l-GR" sz="3200" dirty="0"/>
              <a:t>σ</a:t>
            </a:r>
            <a:r>
              <a:rPr lang="en-US" sz="3200" dirty="0"/>
              <a:t> </a:t>
            </a:r>
            <a:r>
              <a:rPr lang="en-US" sz="3200" dirty="0" smtClean="0"/>
              <a:t>and N are known)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60457" r="6974" b="18727"/>
          <a:stretch/>
        </p:blipFill>
        <p:spPr bwMode="auto">
          <a:xfrm>
            <a:off x="762000" y="2286000"/>
            <a:ext cx="7620000" cy="179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Numerical Problems based on single mean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(1) According to U.S Bureau of Labor Statistics, the average weekly earnings of a production worker in 1997 were $424.2. Suppose labor researcher wants to test to determine whether this figure is still accurate today. The researcher randomly selects 60 production workers from across the U.S. and obtain a representative earnings for one week from each. The resulting sample average is $435.7. Assuming a population standard deviation of $33 and a 5% level of significance, determine whether mean weekly earnings  of a production worker has changed?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Solution 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0=             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: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800" b="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Test Statistic 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α=0.05</a:t>
                </a:r>
              </a:p>
              <a:p>
                <a:r>
                  <a:rPr lang="en-US" sz="2800" dirty="0" smtClean="0"/>
                  <a:t>Rejection Rule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259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(2) A survey in U.S. found that the average net income for sole proprietor CPAs is $74,914. Because this survey is done more than 15 years ago, an accounting researcher wants to test this figure by taking a random sample of 112 sole proprietor accountants in the U.S. and found that the </a:t>
            </a:r>
            <a:r>
              <a:rPr lang="en-US" sz="2800" dirty="0"/>
              <a:t>average net </a:t>
            </a:r>
            <a:r>
              <a:rPr lang="en-US" sz="2800" dirty="0" smtClean="0"/>
              <a:t>income is $78695. The researcher is interested  to determine whether net income figure has increased. Assume population standard deviation (</a:t>
            </a:r>
            <a:r>
              <a:rPr lang="en-US" sz="2800" dirty="0" err="1" smtClean="0"/>
              <a:t>s.d</a:t>
            </a:r>
            <a:r>
              <a:rPr lang="en-US" sz="2800" dirty="0" smtClean="0"/>
              <a:t>) of net incomes for sole proprietor CPAs is $14,530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Solution 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0=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: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800" b="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Test Statistic 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α=0.05</a:t>
                </a:r>
              </a:p>
              <a:p>
                <a:r>
                  <a:rPr lang="en-US" sz="2800" dirty="0" smtClean="0"/>
                  <a:t>Rejection Rule 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259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Critical values of Z at commonly used level of significance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23988752"/>
                  </p:ext>
                </p:extLst>
              </p:nvPr>
            </p:nvGraphicFramePr>
            <p:xfrm>
              <a:off x="381000" y="1752600"/>
              <a:ext cx="8229600" cy="266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120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Critical Value (z</a:t>
                          </a:r>
                          <a:r>
                            <a:rPr lang="el-GR" baseline="-25000" dirty="0" smtClean="0"/>
                            <a:t>α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= 1%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= 5%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= 10%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48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Two-tailed test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=2.58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=1.96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=1.645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8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Right</a:t>
                          </a:r>
                          <a:r>
                            <a:rPr lang="en-US" baseline="0" dirty="0" smtClean="0"/>
                            <a:t> tailed test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=2.33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=1.645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=1.28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8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Left tailed test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=−2.33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=−1.645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=−1.28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2411169"/>
                  </p:ext>
                </p:extLst>
              </p:nvPr>
            </p:nvGraphicFramePr>
            <p:xfrm>
              <a:off x="381000" y="1752600"/>
              <a:ext cx="8229600" cy="266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120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Critical Value (z</a:t>
                          </a:r>
                          <a:r>
                            <a:rPr lang="el-GR" baseline="-25000" dirty="0" smtClean="0"/>
                            <a:t>α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= 1%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= 5%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= 10%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488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Two-tailed test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93" t="-252500" r="-200297" b="-2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252500" r="-99704" b="-2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890" t="-252500" b="-201250"/>
                          </a:stretch>
                        </a:blipFill>
                      </a:tcPr>
                    </a:tc>
                  </a:tr>
                  <a:tr h="48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Right</a:t>
                          </a:r>
                          <a:r>
                            <a:rPr lang="en-US" baseline="0" dirty="0" smtClean="0"/>
                            <a:t> tailed test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93" t="-352500" r="-200297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352500" r="-99704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890" t="-352500" b="-101250"/>
                          </a:stretch>
                        </a:blipFill>
                      </a:tcPr>
                    </a:tc>
                  </a:tr>
                  <a:tr h="48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Left tailed test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93" t="-452500" r="-200297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52500" r="-99704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890" t="-452500" b="-1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Procedure for testing of Hypothesis(critical value approach)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Step </a:t>
                </a:r>
                <a:r>
                  <a:rPr lang="en-US" sz="2800" dirty="0"/>
                  <a:t>1: Establish a null and Alternative hypotheses.</a:t>
                </a:r>
              </a:p>
              <a:p>
                <a:pPr algn="just"/>
                <a:r>
                  <a:rPr lang="en-US" sz="2800" dirty="0"/>
                  <a:t>Step 2 : Determine the appropriate statistical test</a:t>
                </a:r>
              </a:p>
              <a:p>
                <a:pPr algn="just"/>
                <a:r>
                  <a:rPr lang="en-US" sz="2800" dirty="0"/>
                  <a:t>Step 3 : Set the value of </a:t>
                </a:r>
                <a:r>
                  <a:rPr lang="el-GR" sz="2800" dirty="0"/>
                  <a:t>α</a:t>
                </a:r>
                <a:r>
                  <a:rPr lang="en-US" sz="2800" dirty="0"/>
                  <a:t>, the level of significance.</a:t>
                </a:r>
              </a:p>
              <a:p>
                <a:pPr algn="just"/>
                <a:r>
                  <a:rPr lang="en-US" sz="2800" dirty="0"/>
                  <a:t>Step 4: </a:t>
                </a:r>
                <a:r>
                  <a:rPr lang="en-US" sz="2800" dirty="0" smtClean="0"/>
                  <a:t>Compute the test statistic</a:t>
                </a:r>
                <a:endParaRPr lang="en-US" sz="2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𝑍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  <m:r>
                            <a:rPr lang="en-US" sz="2800" i="1">
                              <a:latin typeface="Cambria Math"/>
                            </a:rPr>
                            <m:t>.</m:t>
                          </m:r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𝑢𝑛𝑑𝑒𝑟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𝐻</m:t>
                      </m:r>
                      <m:r>
                        <a:rPr lang="en-US" sz="28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 smtClean="0"/>
              </a:p>
              <a:p>
                <a:pPr algn="just"/>
                <a:r>
                  <a:rPr lang="en-US" sz="2800" dirty="0" smtClean="0"/>
                  <a:t>Step 5: Reach </a:t>
                </a:r>
                <a:r>
                  <a:rPr lang="en-US" sz="2800" dirty="0"/>
                  <a:t>a statistical </a:t>
                </a:r>
                <a:r>
                  <a:rPr lang="en-US" sz="2800" dirty="0" smtClean="0"/>
                  <a:t>conclusion based on one tail/ two tail test.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2"/>
                <a:stretch>
                  <a:fillRect l="-1259" t="-101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Procedure for testing of Hypothesis</a:t>
            </a:r>
            <a:br>
              <a:rPr lang="en-US" sz="3200" dirty="0" smtClean="0"/>
            </a:br>
            <a:r>
              <a:rPr lang="en-US" sz="3200" dirty="0" smtClean="0"/>
              <a:t>(p-value approach)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/>
                  <a:t>Step 1: Establish a null and Alternative hypotheses.</a:t>
                </a:r>
              </a:p>
              <a:p>
                <a:pPr algn="just"/>
                <a:r>
                  <a:rPr lang="en-US" sz="2800" dirty="0"/>
                  <a:t>Step 2 : Determine the appropriate statistical test</a:t>
                </a:r>
              </a:p>
              <a:p>
                <a:pPr algn="just"/>
                <a:r>
                  <a:rPr lang="en-US" sz="2800" dirty="0"/>
                  <a:t>Step 3 : Set the value of </a:t>
                </a:r>
                <a:r>
                  <a:rPr lang="el-GR" sz="2800" dirty="0"/>
                  <a:t>α</a:t>
                </a:r>
                <a:r>
                  <a:rPr lang="en-US" sz="2800" dirty="0"/>
                  <a:t>, the level of significance.</a:t>
                </a:r>
              </a:p>
              <a:p>
                <a:pPr algn="just"/>
                <a:r>
                  <a:rPr lang="en-US" sz="2800" dirty="0"/>
                  <a:t>Step 4: Compute the test statistic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𝑍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  <m:r>
                            <a:rPr lang="en-US" sz="2800" i="1">
                              <a:latin typeface="Cambria Math"/>
                            </a:rPr>
                            <m:t>.</m:t>
                          </m:r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, </m:t>
                      </m:r>
                      <m:r>
                        <a:rPr lang="en-US" sz="2800" i="1">
                          <a:latin typeface="Cambria Math"/>
                        </a:rPr>
                        <m:t>𝑢𝑛𝑑𝑒𝑟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𝐻</m:t>
                      </m:r>
                      <m:r>
                        <a:rPr lang="en-US" sz="2800" i="1" baseline="-25000">
                          <a:latin typeface="Cambria Math"/>
                        </a:rPr>
                        <m:t>0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algn="just"/>
                <a:r>
                  <a:rPr lang="en-US" sz="2800" dirty="0"/>
                  <a:t>Step 5: Reach a statistical conclusion</a:t>
                </a:r>
              </a:p>
              <a:p>
                <a:r>
                  <a:rPr lang="en-US" sz="2800" dirty="0" smtClean="0"/>
                  <a:t>Use </a:t>
                </a:r>
                <a:r>
                  <a:rPr lang="en-US" sz="2800" dirty="0"/>
                  <a:t>the value of the test statistic to compute the </a:t>
                </a:r>
                <a:r>
                  <a:rPr lang="en-US" sz="2800" i="1" dirty="0"/>
                  <a:t>p</a:t>
                </a:r>
                <a:r>
                  <a:rPr lang="en-US" sz="2800" dirty="0"/>
                  <a:t>-value. </a:t>
                </a:r>
              </a:p>
              <a:p>
                <a:r>
                  <a:rPr lang="en-US" sz="2800" dirty="0" smtClean="0"/>
                  <a:t>Reject </a:t>
                </a:r>
                <a:r>
                  <a:rPr lang="en-US" sz="2800" i="1" dirty="0"/>
                  <a:t>H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 if </a:t>
                </a:r>
                <a:r>
                  <a:rPr lang="en-US" sz="2800" i="1" dirty="0"/>
                  <a:t>p</a:t>
                </a:r>
                <a:r>
                  <a:rPr lang="en-US" sz="2800" dirty="0"/>
                  <a:t>-value &lt; </a:t>
                </a:r>
                <a:r>
                  <a:rPr lang="el-GR" sz="2800" dirty="0"/>
                  <a:t>α</a:t>
                </a:r>
                <a:r>
                  <a:rPr lang="en-US" sz="2800" dirty="0" smtClean="0"/>
                  <a:t>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2"/>
                <a:stretch>
                  <a:fillRect l="-1259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Confidence </a:t>
            </a:r>
            <a:r>
              <a:rPr lang="en-US" sz="3200" dirty="0"/>
              <a:t>Interval </a:t>
            </a:r>
            <a:r>
              <a:rPr lang="en-US" sz="3200" dirty="0" smtClean="0"/>
              <a:t>Value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A point estimate is a statistic taken from a sample that is used to estimate a population parameter. A point estimate is only as good as the representativeness of its sample. </a:t>
            </a:r>
          </a:p>
          <a:p>
            <a:pPr algn="just"/>
            <a:r>
              <a:rPr lang="en-US" sz="2800" dirty="0" smtClean="0"/>
              <a:t>If other random samples are taken from the population the point estimates derived from those samples are likely to vary. </a:t>
            </a:r>
          </a:p>
          <a:p>
            <a:pPr algn="just"/>
            <a:r>
              <a:rPr lang="en-US" sz="2800" dirty="0" smtClean="0"/>
              <a:t>Because of this variation in the sample statistic, estimating the population parameter with an interval estimate is often preferable.</a:t>
            </a:r>
          </a:p>
          <a:p>
            <a:pPr algn="just"/>
            <a:r>
              <a:rPr lang="en-US" sz="2800" dirty="0" smtClean="0"/>
              <a:t>An interval estimate (Confidence Interval) is a range of values within which an analyst can declare with some confidence, the population parameter lies.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Testing Hypotheses about a population mean using the z statistic (</a:t>
            </a:r>
            <a:r>
              <a:rPr lang="el-GR" sz="3600" dirty="0" smtClean="0"/>
              <a:t>σ</a:t>
            </a:r>
            <a:r>
              <a:rPr lang="en-US" sz="3600" dirty="0" smtClean="0"/>
              <a:t> known)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/>
          <a:lstStyle/>
          <a:p>
            <a:pPr algn="just"/>
            <a:r>
              <a:rPr lang="en-US" sz="2400" dirty="0" smtClean="0"/>
              <a:t>One of the most basic hypotheses tests is a test about a population mean.</a:t>
            </a:r>
          </a:p>
          <a:p>
            <a:pPr algn="just"/>
            <a:r>
              <a:rPr lang="en-US" sz="2400" dirty="0" smtClean="0"/>
              <a:t>A business researcher might be interested to determine whether an established or accepted mean value for an industry is still true or in testing a hypothesized mean value for a new theory or product</a:t>
            </a:r>
          </a:p>
          <a:p>
            <a:pPr algn="just"/>
            <a:r>
              <a:rPr lang="en-US" sz="2400" dirty="0" smtClean="0"/>
              <a:t>A retail store wants to test to determine whether the average age of its customers is less than 40 years. </a:t>
            </a:r>
          </a:p>
          <a:p>
            <a:pPr algn="just"/>
            <a:r>
              <a:rPr lang="en-US" sz="2400" dirty="0" smtClean="0"/>
              <a:t>A manufacturing company wants to test to determine whether the average thickness of a plastic bottle is 2.4 millimeters.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Standard error of sample </a:t>
            </a:r>
            <a:r>
              <a:rPr lang="en-US" sz="3600" dirty="0" smtClean="0"/>
              <a:t>mean/proportion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Standard Error: The standard deviation of the sampling distribution of a statistic is known as its </a:t>
            </a:r>
            <a:r>
              <a:rPr lang="en-US" sz="2400" i="1" dirty="0" smtClean="0">
                <a:solidFill>
                  <a:srgbClr val="FF0000"/>
                </a:solidFill>
              </a:rPr>
              <a:t>Standard Error (S.E)</a:t>
            </a:r>
            <a:r>
              <a:rPr lang="en-US" sz="2400" i="1" dirty="0" smtClean="0"/>
              <a:t>. </a:t>
            </a:r>
            <a:r>
              <a:rPr lang="en-US" sz="2400" dirty="0" smtClean="0"/>
              <a:t>The S.E of some of well known statistic are given below (for large samples).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639659"/>
                  </p:ext>
                </p:extLst>
              </p:nvPr>
            </p:nvGraphicFramePr>
            <p:xfrm>
              <a:off x="1295400" y="3276600"/>
              <a:ext cx="6096000" cy="296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Statistic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          S.E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Sample mean(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Sample Proportion(p)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𝑃𝑄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Difference of two sample means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latin typeface="Cambria Math"/>
                                          </a:rPr>
                                          <m:t>σ</m:t>
                                        </m:r>
                                        <m:r>
                                          <a:rPr lang="en-US" b="0" i="1" baseline="-250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b="0" i="1" baseline="300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/>
                                          </a:rPr>
                                          <m:t>σ</m:t>
                                        </m:r>
                                        <m:r>
                                          <a:rPr lang="en-US" b="0" i="1" baseline="-250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b="0" i="1" baseline="300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Difference of two sample proportion(p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dirty="0" smtClean="0"/>
                            <a:t>-p</a:t>
                          </a:r>
                          <a:r>
                            <a:rPr lang="en-US" baseline="-25000" dirty="0" smtClean="0"/>
                            <a:t>2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US" b="0" i="1" baseline="-250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𝑄</m:t>
                                        </m:r>
                                        <m:r>
                                          <a:rPr lang="en-US" b="0" i="1" baseline="-250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baseline="-250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US" b="0" i="1" baseline="-250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𝑄</m:t>
                                        </m:r>
                                        <m:r>
                                          <a:rPr lang="en-US" b="0" i="1" baseline="-250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baseline="-250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2235972"/>
                  </p:ext>
                </p:extLst>
              </p:nvPr>
            </p:nvGraphicFramePr>
            <p:xfrm>
              <a:off x="1295400" y="3276600"/>
              <a:ext cx="6096000" cy="296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Statistic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          S.E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116393" r="-100000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116393" b="-598361"/>
                          </a:stretch>
                        </a:blipFill>
                      </a:tcPr>
                    </a:tc>
                  </a:tr>
                  <a:tr h="42360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Sample Proportion(p)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191304" b="-428986"/>
                          </a:stretch>
                        </a:blipFill>
                      </a:tcPr>
                    </a:tc>
                  </a:tr>
                  <a:tr h="901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135811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135811" b="-100000"/>
                          </a:stretch>
                        </a:blipFill>
                      </a:tcPr>
                    </a:tc>
                  </a:tr>
                  <a:tr h="9018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Difference of two sample proportion(p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dirty="0" smtClean="0"/>
                            <a:t>-p</a:t>
                          </a:r>
                          <a:r>
                            <a:rPr lang="en-US" baseline="-25000" dirty="0" smtClean="0"/>
                            <a:t>2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2358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2000" b="1" dirty="0" smtClean="0"/>
              <a:t>Test-1(a):Test </a:t>
            </a:r>
            <a:r>
              <a:rPr lang="en-US" altLang="en-US" sz="2000" b="1" dirty="0"/>
              <a:t>for population mean </a:t>
            </a:r>
            <a:r>
              <a:rPr lang="el-GR" altLang="en-US" sz="2000" b="1" dirty="0">
                <a:cs typeface="Arial" charset="0"/>
              </a:rPr>
              <a:t>μ</a:t>
            </a:r>
            <a:r>
              <a:rPr lang="en-US" altLang="en-US" sz="2000" b="1" dirty="0">
                <a:cs typeface="Arial" charset="0"/>
              </a:rPr>
              <a:t> </a:t>
            </a:r>
            <a:r>
              <a:rPr lang="en-US" altLang="en-US" sz="2000" b="1" dirty="0" smtClean="0">
                <a:cs typeface="Arial" charset="0"/>
              </a:rPr>
              <a:t>: One sample z test (</a:t>
            </a:r>
            <a:r>
              <a:rPr lang="el-GR" altLang="en-US" sz="2000" b="1" dirty="0">
                <a:cs typeface="Arial" charset="0"/>
              </a:rPr>
              <a:t>σ</a:t>
            </a:r>
            <a:r>
              <a:rPr lang="en-US" altLang="en-US" sz="2000" b="1" dirty="0">
                <a:cs typeface="Arial" charset="0"/>
              </a:rPr>
              <a:t> known </a:t>
            </a:r>
            <a:r>
              <a:rPr lang="en-US" altLang="en-US" sz="2000" b="1" dirty="0" smtClean="0">
                <a:cs typeface="Arial" charset="0"/>
              </a:rPr>
              <a:t>)</a:t>
            </a:r>
            <a:endParaRPr lang="el-GR" altLang="en-US" sz="2000" b="1" dirty="0">
              <a:cs typeface="Arial" charset="0"/>
            </a:endParaRPr>
          </a:p>
        </p:txBody>
      </p:sp>
      <p:graphicFrame>
        <p:nvGraphicFramePr>
          <p:cNvPr id="15494" name="Group 13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958593"/>
              </p:ext>
            </p:extLst>
          </p:nvPr>
        </p:nvGraphicFramePr>
        <p:xfrm>
          <a:off x="457200" y="1600200"/>
          <a:ext cx="7848600" cy="3538538"/>
        </p:xfrm>
        <a:graphic>
          <a:graphicData uri="http://schemas.openxmlformats.org/drawingml/2006/table">
            <a:tbl>
              <a:tblPr/>
              <a:tblGrid>
                <a:gridCol w="2109788"/>
                <a:gridCol w="1647825"/>
                <a:gridCol w="2001837"/>
                <a:gridCol w="2089150"/>
              </a:tblGrid>
              <a:tr h="658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 tail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 tail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 tailed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3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Hypotheses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statistic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1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Rejection 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Reject      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Reject          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Reject         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57" name="Object 9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97499279"/>
              </p:ext>
            </p:extLst>
          </p:nvPr>
        </p:nvGraphicFramePr>
        <p:xfrm>
          <a:off x="3429000" y="42672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241195" imgH="241195" progId="Equation.3">
                  <p:embed/>
                </p:oleObj>
              </mc:Choice>
              <mc:Fallback>
                <p:oleObj name="Equation" r:id="rId3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1" name="Rectangle 81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40" name="Object 80"/>
          <p:cNvGraphicFramePr>
            <a:graphicFrameLocks noChangeAspect="1"/>
          </p:cNvGraphicFramePr>
          <p:nvPr/>
        </p:nvGraphicFramePr>
        <p:xfrm>
          <a:off x="2590800" y="3429000"/>
          <a:ext cx="1219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812447" imgH="495085" progId="Equation.3">
                  <p:embed/>
                </p:oleObj>
              </mc:Choice>
              <mc:Fallback>
                <p:oleObj name="Equation" r:id="rId5" imgW="812447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1219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42" name="Object 82"/>
          <p:cNvGraphicFramePr>
            <a:graphicFrameLocks noChangeAspect="1"/>
          </p:cNvGraphicFramePr>
          <p:nvPr/>
        </p:nvGraphicFramePr>
        <p:xfrm>
          <a:off x="4267200" y="3429000"/>
          <a:ext cx="121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7" imgW="787320" imgH="495000" progId="Equation.3">
                  <p:embed/>
                </p:oleObj>
              </mc:Choice>
              <mc:Fallback>
                <p:oleObj name="Equation" r:id="rId7" imgW="7873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29000"/>
                        <a:ext cx="1219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44" name="Object 84"/>
          <p:cNvGraphicFramePr>
            <a:graphicFrameLocks noChangeAspect="1"/>
          </p:cNvGraphicFramePr>
          <p:nvPr/>
        </p:nvGraphicFramePr>
        <p:xfrm>
          <a:off x="6324600" y="3352800"/>
          <a:ext cx="1447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9" imgW="812447" imgH="495085" progId="Equation.3">
                  <p:embed/>
                </p:oleObj>
              </mc:Choice>
              <mc:Fallback>
                <p:oleObj name="Equation" r:id="rId9" imgW="812447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352800"/>
                        <a:ext cx="14478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51" name="Rectangle 9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50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99885"/>
              </p:ext>
            </p:extLst>
          </p:nvPr>
        </p:nvGraphicFramePr>
        <p:xfrm>
          <a:off x="2667000" y="4648200"/>
          <a:ext cx="1219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10" imgW="583947" imgH="241195" progId="Equation.3">
                  <p:embed/>
                </p:oleObj>
              </mc:Choice>
              <mc:Fallback>
                <p:oleObj name="Equation" r:id="rId10" imgW="5839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12192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373084"/>
              </p:ext>
            </p:extLst>
          </p:nvPr>
        </p:nvGraphicFramePr>
        <p:xfrm>
          <a:off x="4502727" y="472440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2" imgW="482391" imgH="241195" progId="Equation.3">
                  <p:embed/>
                </p:oleObj>
              </mc:Choice>
              <mc:Fallback>
                <p:oleObj name="Equation" r:id="rId12" imgW="48239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727" y="4724400"/>
                        <a:ext cx="990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7" name="Rectangle 10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66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339733"/>
              </p:ext>
            </p:extLst>
          </p:nvPr>
        </p:nvGraphicFramePr>
        <p:xfrm>
          <a:off x="5105400" y="4267200"/>
          <a:ext cx="45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4" imgW="291973" imgH="241195" progId="Equation.3">
                  <p:embed/>
                </p:oleObj>
              </mc:Choice>
              <mc:Fallback>
                <p:oleObj name="Equation" r:id="rId14" imgW="29197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457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9" name="Rectangle 10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68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186568"/>
              </p:ext>
            </p:extLst>
          </p:nvPr>
        </p:nvGraphicFramePr>
        <p:xfrm>
          <a:off x="7010400" y="4267200"/>
          <a:ext cx="45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6" imgW="291973" imgH="241195" progId="Equation.3">
                  <p:embed/>
                </p:oleObj>
              </mc:Choice>
              <mc:Fallback>
                <p:oleObj name="Equation" r:id="rId16" imgW="29197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267200"/>
                        <a:ext cx="457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71" name="Rectangle 1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6477000" y="4648200"/>
          <a:ext cx="1143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8" imgW="609600" imgH="279400" progId="Equation.3">
                  <p:embed/>
                </p:oleObj>
              </mc:Choice>
              <mc:Fallback>
                <p:oleObj name="Equation" r:id="rId18" imgW="609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648200"/>
                        <a:ext cx="1143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5" name="Rectangle 125"/>
          <p:cNvSpPr>
            <a:spLocks noChangeArrowheads="1"/>
          </p:cNvSpPr>
          <p:nvPr/>
        </p:nvSpPr>
        <p:spPr bwMode="auto">
          <a:xfrm>
            <a:off x="838200" y="5486400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Where         is the critical value obtained from the standard </a:t>
            </a:r>
          </a:p>
          <a:p>
            <a:r>
              <a:rPr lang="en-US" altLang="en-US" dirty="0"/>
              <a:t>normal distribution</a:t>
            </a:r>
          </a:p>
        </p:txBody>
      </p:sp>
      <p:graphicFrame>
        <p:nvGraphicFramePr>
          <p:cNvPr id="15489" name="Object 12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40263640"/>
              </p:ext>
            </p:extLst>
          </p:nvPr>
        </p:nvGraphicFramePr>
        <p:xfrm>
          <a:off x="1600200" y="5459557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20" imgW="266400" imgH="266400" progId="Equation.3">
                  <p:embed/>
                </p:oleObj>
              </mc:Choice>
              <mc:Fallback>
                <p:oleObj name="Equation" r:id="rId20" imgW="266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59557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65780"/>
              </p:ext>
            </p:extLst>
          </p:nvPr>
        </p:nvGraphicFramePr>
        <p:xfrm>
          <a:off x="2667000" y="2298700"/>
          <a:ext cx="1371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22" imgW="825500" imgH="520700" progId="Equation.3">
                  <p:embed/>
                </p:oleObj>
              </mc:Choice>
              <mc:Fallback>
                <p:oleObj name="Equation" r:id="rId22" imgW="825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98700"/>
                        <a:ext cx="13716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95800" y="2286000"/>
          <a:ext cx="1295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24" imgW="825500" imgH="520700" progId="Equation.3">
                  <p:embed/>
                </p:oleObj>
              </mc:Choice>
              <mc:Fallback>
                <p:oleObj name="Equation" r:id="rId24" imgW="825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86000"/>
                        <a:ext cx="1295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30917193"/>
              </p:ext>
            </p:extLst>
          </p:nvPr>
        </p:nvGraphicFramePr>
        <p:xfrm>
          <a:off x="6553200" y="2273733"/>
          <a:ext cx="1371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26" imgW="812447" imgH="520474" progId="Equation.3">
                  <p:embed/>
                </p:oleObj>
              </mc:Choice>
              <mc:Fallback>
                <p:oleObj name="Equation" r:id="rId26" imgW="812447" imgH="52047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73733"/>
                        <a:ext cx="1371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17/04/2021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Pravida Raja  SXCA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Testing </a:t>
            </a:r>
            <a:r>
              <a:rPr lang="en-US" sz="4000" dirty="0" smtClean="0"/>
              <a:t>the </a:t>
            </a:r>
            <a:r>
              <a:rPr lang="en-US" sz="4000" dirty="0"/>
              <a:t>mean </a:t>
            </a:r>
            <a:r>
              <a:rPr lang="en-US" sz="4000" dirty="0" smtClean="0"/>
              <a:t>with a finite population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the hypothesis test for population mean is being conducted with a known finite population, the population information can be incorporated into the hypothesis testing formula.</a:t>
            </a:r>
          </a:p>
          <a:p>
            <a:r>
              <a:rPr lang="en-US" sz="2800" dirty="0" smtClean="0"/>
              <a:t>In this case, a statistical adjustment can be made to the z formula. This adjustment is called finite correction factor: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80830" y="4800600"/>
                <a:ext cx="99116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30" y="4800600"/>
                <a:ext cx="991169" cy="910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1331</Words>
  <Application>Microsoft Office PowerPoint</Application>
  <PresentationFormat>On-screen Show (4:3)</PresentationFormat>
  <Paragraphs>153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Testing of Hypotheses</vt:lpstr>
      <vt:lpstr>Critical values of Z at commonly used level of significance</vt:lpstr>
      <vt:lpstr>Procedure for testing of Hypothesis(critical value approach)</vt:lpstr>
      <vt:lpstr>Procedure for testing of Hypothesis (p-value approach)</vt:lpstr>
      <vt:lpstr>Confidence Interval Value approach</vt:lpstr>
      <vt:lpstr>Testing Hypotheses about a population mean using the z statistic (σ known)</vt:lpstr>
      <vt:lpstr>Standard error of sample mean/proportion</vt:lpstr>
      <vt:lpstr>Test-1(a):Test for population mean μ : One sample z test (σ known )</vt:lpstr>
      <vt:lpstr>Testing the mean with a finite population</vt:lpstr>
      <vt:lpstr>Test-1(b):Test for population mean μ : One sample z test  (σ  known and N finite)</vt:lpstr>
      <vt:lpstr>Confidence interval for Population mean (σ known)</vt:lpstr>
      <vt:lpstr>100(1-α)% confidence interval to estimate μ  (σ known)</vt:lpstr>
      <vt:lpstr>100(1-α)% confidence interval to estimate μ  (σ and N are known)</vt:lpstr>
      <vt:lpstr>Numerical Problems based on single mean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of Hypotheses</dc:title>
  <dc:creator>Mahesh</dc:creator>
  <cp:lastModifiedBy>Mahesh</cp:lastModifiedBy>
  <cp:revision>4</cp:revision>
  <dcterms:created xsi:type="dcterms:W3CDTF">2006-08-16T00:00:00Z</dcterms:created>
  <dcterms:modified xsi:type="dcterms:W3CDTF">2021-04-17T01:52:12Z</dcterms:modified>
</cp:coreProperties>
</file>