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9T01:40:14.8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5532 12005,'0'0,"0"0,0-24,25 24,-25 0,24 0,1 0,-25 0,25 0,-25 0,25-25,-25 25,25 0,-1 0,-24 0,25 0,-25-25,25 25,0 0,-25 0,25 0,-25 0,24-25,-24 25,25 0,0 0,-25 0,0 0,0 0,-25 0,25 0,-25 0,25 0,-24 0,24 0,-25 0,0-25,25 25,-25 0,25 0,-25 0,1 0,24 0,-25 0,25 0,-25 0,25 0,-25 0,0 0,25 0,-24 0,24 0,0 25,0-25,0 25,0 0,0-25,0 0,24 25,1-25,-25 0,25 0,-25 24,25-24,0 0,-25 25,24-25,-24 0,25 0,-25 0,25 0,0 25,-25-25,25 0,-25 0,24 0,1 0,-25 25,0-25,0 25,25-25,-25 0,0 0,-25 0,0 0,25 0,-24 0,24 0,-25 0,0-25,25 25,-25 0,25 0,0 0,-25 0,25 0,-24 0,-1 0,25 0,-25-25,25 25,-25 0,0 0,25 0,25 0,-25 0,25 0,-25 0,25 0,-25-25,25 25,-25 0,24 0,-24 0,25 0,-25 0,25 0,0-25,-25 25,25 0,-25 0,0 0,24 0,-24-24,25 24,-25 0,0-25,0 25,0 0,-25-25,25 25,-24-25,24 25,-25 0,0 0,25 0,0-25,-25 25,25 0,-25 0,25 0,-24 0,-1 0,25 0,-25 0,25 0,-25 0,0 0,25 0,0 0,0 25,0 0,0-25,0 25,0-25,0 25,0-25,0 24,0 1,0-25,0 25,0-25,0 25,0 0,0-25,0 24,25-24,0 0,0 0,24 0,-49 0,25 0,-25 0,25 0,-25 0,0 0,25 0,-25-24,0-1,25 25,-25 0,0 0,24-25,-24 25,0 0,25 0,-25-25,0 0,0 25,0 0,0-24,-25 24,25 0,-24 0,-1 0,25 0,-25 0,25 0,-25 0,25 0,0 0,25 0,-25 0,25 0,0 0,-25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23T02:25:27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17686 7838,'0'0,"25"0,0 0,24 0,1 0,24 25,26 0,-51 0,1-25,-1 0,1 0,-25 0,0 0,24 0,-24 0,0 0,24 0,-24 0,-25 0,50 0,-25 0,-1 0,26 0,-25 0,0 0,-1 0,51 0,-50 24,-1-24,51 25,-50-25,0 0,24 0,-24 0,-25 0,50 0,-26 0,1 0,25 0,-25 0,-1 0,26 0,-25 25,0-25,24 0,1 0,-1 0,1 0,0 0,24 0,0 0,26 0,-51 0,1 0,-25 0,24 0,-24 0,0 0,0 0,49 0,-49 0,25 0,-1 0,1 0,-25 0,-1 0,26 0,-25 0,0 0,24 0,-24 0,25 0,-26 0,26 0,-50 0,25 0,0 0,-25 0,24 0,26 0,-25 0,24 0,1 0,25-25,-1 25,0 0,-24 0,24 0,1 0,-26 0,1 0,24 0,26 0,-51 0,1 0,-1 0,26 0,-26 0,1-25,-25 25,0 0,24 0,-49 0,25 0,0 0,0-24,0 24,-1 0,26 0,-25 0,0 0,24 0,-24 0,0 0,24 0,1 0,0 0,-1 0,1 0,-1 0,26 0,-26 0,1 0,-25 0</inkml:trace>
  <inkml:trace contextRef="#ctx0" brushRef="#br0" timeOffset="7168.41">17984 7615,'0'0,"0"0,25 0,-25 0,24 0,-24 0,50 0,-50 0,25 0,0 0,-1 0,-24 0,25 0,0 0,0 0,0 0,-1 0,1 0,-25 0,25 0,0 0,0 0,-25 0,49 0,-49 0,25 0,0 0,0-25,-25 25,24 0,-24 0,25-25,-25 25,25 0,-25 0,25-24,-25 24,25-25,24 0,-49 25,25-25,0 25,0 0,-25-25,24 1,1 24,-25 0,25-25,-25 25,25 0,0-25,-25 25,0-25,25 25,-25 0,0-25,24 25,-24-24,25 24,0-25,-25 0,0 25,0 0,25 0,-25-25,0 25,25-25,-25 25,24-24,-24 24,25-25,-25 25,0-25,25 25,-25-25,0 0,25 25,0-24,-25-1,24 0,1 0,-25 0,0 25,25-24,-25 24,25-25,-25 0,0 0,25 25,-1-25,-24 0,0 25,25-24,-25 24,0-25,25 25,-25-25,25 0,-25 25,0-25,25 1,-25-1,0 25,24-25,1 0,-25 0,0 1,25-1,0 0,-25 0,0 0,25 1,-25-1,0 25,0-25,24 25,-24-25,25 0,-25 25,25-24,-25 24,25-50,-25 50,25-25,-1 0,-24 1,25-1,0 25,-25-25,25 0,-25 0,25 25,-25-24,0-1,24 0,1 0,-25 25,25-25,0 1,-25-1,25 25,0-25,-1 0,-24 0,25 25,-25-25,25 25,-25-24,25-1,0 25,-25 0,24 0,-24 0,25 0,0-25,-25 25,25 0,-25 0,25 0,-25 0,24 0,1 0,-25 0,25 0,-25 0,25 0,0 0,-25 0,24 0,-24 25,50 0,-50-25,25 0,-25 0,25 0,-25 24,0-24,24 0,-24 25,25-25,-25 25,0-25,25 0,-25 25,0-25,0 0,25 0,-25 25,25 0,-25-25,0 0,0 24,24-24,-24 0,0 0,0 25,25-25,-25 25,0 0,25-25,-25 25,25-25,-25 0,0 24,0 1,25-25,-25 25,0-25,0 25,24-25,-24 25,25-1,-25-24,0 25,25-25,-25 25,25 0,-25-25,0 25,0-25,25 0,-25 24,24-24,-24 25,0-25,0 25,25-25,-25 0,0 25,0-25,25 0,-25 25,25-25,-25 24,0-24,25 25,-25-25,25 25,-25-25,0 25,24 0,-24-25,25 24,-25-24,25 0,-25 25,25 0,0-25,-25 25,24-25,-24 25,0-25,25 24,-25 1,0-25,25 25,0-25,-25 25,25-25,-25 25,0-25,0 24,24-24,-24 0,25 25,-25-25,25 25,-25 0,25-25,-25 0,0 25,25-25,-1 0,-24 25,25-25,-25 24,25 1,0-25,-25 25,25-25,-25 0,0 25,24-25,-24 25,0-25,0 0,25 0,0 24,-25-24,0 0,25 0,-25 25,0-25,25 0,-25 25,24-25,-24 25,25-25,-25 25,50-25,-50 24,25 1,-1-25,1 25,-25-25,25 0,-25 25,25-25,-25 0,25 0,-25 25,24-25,-24 0,25 0,-25 0,25 0,0 0,-25 0,25 0,-25 0,49 24,-24-24,-25 0,25 0,0 0,-25 0,25 0,-25 0,24 0,1 0,-25 0,25 0,-25 0,25 0,-25 0,25 0,-1 0,-24 0,25 0,-25 0,25 0,0 0,-25 25,25-25,-1 0,1 0,-25 0,25 0,-25 25,25-25,-25 0,25 0,-1 0</inkml:trace>
  <inkml:trace contextRef="#ctx0" brushRef="#br0" timeOffset="9430.5394">20167 5804,'0'0,"0"0,0 25,0 0,0 25,0-26,0 1,0 25,0-25,0-1,0 1,0 0,0 0,0-25,0 25,0-1,0 1,0 0,0 0,0 0,0 24,24-49,-24 50,0-25,0-1,0 1,0 25,25-25,-25-1,0 26,0 0,0-26,0 51,0-50,0-1,0 1,0 25,0-25,25 0,-25-1,0 1,0 25,25-25,-25-1,25 51,-25-50,0-1,0 26,0-25,0 0,0 24,0-24,0-25,0 50,0-26,0 1,0 0,0 0,0 0,0-1,0 1,24 0,-24 0,0 0,0-1,0 1,0-25,0 25,0-25,0 25,0 0,0-1,0-24,0 25,0-25</inkml:trace>
  <inkml:trace contextRef="#ctx0" brushRef="#br0" timeOffset="10909.624">20216 8260,'0'0,"0"0,0 25,0-25,0 25,0-1,0 1,0 25,0-25,0-1,0 1,0 0,0 0,0-25,0 25,0-25,0 24,0 1,0-25,0 25,0-25,0 0,0 0,25 25,-25-25,25 0,-25 0,25 0,-1 0,-24 0,25 0,-25 0,25 0,0 0</inkml:trace>
  <inkml:trace contextRef="#ctx0" brushRef="#br0" timeOffset="11805.6752">20067 8483,'25'0,"-25"0,25 0,0 0,0 0,24-25,-24 25,25 0,-26-24,1 24,0 0,-25 0,25 0</inkml:trace>
  <inkml:trace contextRef="#ctx0" brushRef="#br0" timeOffset="12878.7366">20539 8558,'24'0,"1"0,-25 0,25 0,0 0,0 0,24 0,-24 0,0 0,0 0,-25 0,24 0,1 0,-25 0,25 0,-25-25,0 25,0 0,0 0</inkml:trace>
  <inkml:trace contextRef="#ctx0" brushRef="#br0" timeOffset="13773.7878">20539 8657,'24'0,"-24"0,0 25,25-25,-25 0,25 0,0 0,-25 0,25 0,24 0,-24 0,0 0,0 0,-25 0</inkml:trace>
  <inkml:trace contextRef="#ctx0" brushRef="#br0" timeOffset="15877.9081">21308 8483,'0'0,"0"0,-25 0,25 0,-25 0,25 25,-25-25,0 0,25 0,-24 0,24 0,-25 0,25 0,0 25,-25-25,25 25,-25-25,25 0,0 24,0-24,0 25,0-25,0 25,0 0,0-25,0 25,0-25,0 24,0 1,0-25,0 25,25-25,-25 25,0-25,0 0,25 25,-25-25,25 0,-25 0,24 0,1 0,-25 0,25 0,-25 0,25 0,0 0,-25 0,24 0,-24 0,25 0,-25 0,25 0,0 0,-25 0,25-25,-25 25,0 0,0-25,0 25,0-25,24 25,-24-25,0 25,0-24,0 24,0-25,0 0,0 25,0-25,0 25,0-25,0 25,0-24,0-1,0 25,0 0,0 0,-24 0,24 0,-25 0,0 0,25 0,-25 0,25 0,-25 0,25-25,-24 25</inkml:trace>
  <inkml:trace contextRef="#ctx0" brushRef="#br0" timeOffset="31644.8099">18926 7342,'-24'0,"24"0,0 25,0-25,0 25,0-25,0 25,0-25,0 24,0 1,0-25,0 25,0-25,0 25,0 0,0-25,0 24,0-24,0 25,0-25,0 25,0 0,0-25,0 25,0-25,0 24,0 1,0-25,0 25,0 0,0 0,0-1,0-24,0 25,0 0,0 0,0-25,0 25,0-1,0-24,0 25,0-25,0 25</inkml:trace>
  <inkml:trace contextRef="#ctx0" brushRef="#br0" timeOffset="33180.8978">18157 7665,'-24'0,"24"0,-25 0,0 0,0 0,25 24,-49 1,24-25,0 25,0-25,0 25,25 0,-24-25</inkml:trace>
  <inkml:trace contextRef="#ctx0" brushRef="#br0" timeOffset="34358.9652">18306 7665,'0'0,"0"0,0 24,0-24,-25 25,25-25,0 25,-24-25,-1 0,25 25,-25-25,25 25,0-25,0 0,-25 0,25 24,-25 1,25-25,0 0,0 25,-24-25,24 0</inkml:trace>
  <inkml:trace contextRef="#ctx0" brushRef="#br0" timeOffset="37509.1454">18753 7516,'-25'0,"25"0,0 0,-25 0,25 25,0-25,0 0,-25 24,25-24,-25 0,25 25,0 0,0-25,0 0,0 25,0-25,-24 25,24-25,0 24,0 1,0-25,-25 0,25 25,0-25,0 25,0 0,0-25,-25 0,25 24,0-24,0 25,-25-25,25 0,0 25,-25 0</inkml:trace>
  <inkml:trace contextRef="#ctx0" brushRef="#br0" timeOffset="39212.2428">18430 7764,'0'0,"0"-25,0 25,0-25,0 0,0 1,0 24,0-25,0 0,0 25,0-25,0 25,0-25,0 1,0 24,0-25,0 25,0-25,0 25,0-25,0 0,0 25,0-24,0 24,-25-25,25 0,0 25,0-25,0 25,0-25,0 25,0-24,0-1,0 25,0-25,0 25</inkml:trace>
  <inkml:trace contextRef="#ctx0" brushRef="#br0" timeOffset="40796.3334">18009 6573,'0'0,"24"0,-24 0,0 0,0 25,0-25,0 25,0 0,0-25,0 24,0 1,0 0,-24 0,24-25,-25 49,0-49,25 25,0-25,-25 25,25 0,-25-25,25 0,-24 0,24 25,-25-25,25 0,-25 0,25 0,-25 0,0 0,25 0,-24 0,24 0,-25 0,0 0,25 0,0 0,0-25,25 0,-25 25,49-25,-49 25,25-25,25 1,-50 24,25 0,-1 0,-24 0,25 0,-25 0,25 0,-25 24,25 1,0-25,-25 25,0-25,24 0,-24 25,0-25,25 25,0-25,-25 0,25 0,-25 25,0-25,25 0,-25 0,24 0</inkml:trace>
  <inkml:trace contextRef="#ctx0" brushRef="#br0" timeOffset="42036.4043">18306 6598,'0'0,"0"0,0 0,-25 0,25 25,-24 0,24 24,-25-24,0 0,25 24,-25-24,0 25,25-25,-24 0,-1-1,25-24,-25 25,25 0,-25-25,25 25,-25-25,25 25,0-1,-24 1,24-25,0 25,0 0</inkml:trace>
  <inkml:trace contextRef="#ctx0" brushRef="#br0" timeOffset="44372.5379">18306 6871,'0'-25,"0"25,0 0,0 0,25 0,-25 0,25 0,0 0,-25 0,24 0,-24 0,0 0,0 25,25 0,-25-25,0 25,0-25,0 24,0-24,0 25,0 0,-25-25,25 25,-24-25,-1 0,25 25,-25-25,25 0,-25 0,0 0,25 24,-24-24,24 0,-25 0,25 0,0 0,0-24,0 24,0-25,0 25,0 0,0 0,0 0,25 0,-25-25,0 25,24 0,1 0,-25 0,0 0,25 0,-25 0,0 0,0 25,0-25,25 0,-25 25,25-1,-25-24,0 0,24 0,-24 0,0 25,25-25,-25 0,0 0,25 0,-25 25,25-25,-25 0,25 0,-25 25,0-25,24 0</inkml:trace>
  <inkml:trace contextRef="#ctx0" brushRef="#br0" timeOffset="46611.666">21729 7193,'0'0,"0"25,0-25,0 25,0-25,0 25,0 0,0-1,0 1,0 0,0-25,0 25,0 0,0-25,0 24,0-24,0 25,0-25,0 25,0 0,0-25,0 25,0-25,0 24,0-24,0 25,0 0,0-25,0 25,0-25,0 25,0-1,0-24,0 25,0-25,0 25,0-25,0 25,0 0,0-25,0 24,0-24,0 25,0 0,0-25,0 25,0-25,0 25,0-25</inkml:trace>
  <inkml:trace contextRef="#ctx0" brushRef="#br0" timeOffset="47707.7287">21977 7293,'0'0,"0"0,0 24,0-24,0 25,0-25,0 25,-25 0,25-25,-24 25,-1-1,25 1,-25-25,25 25,-25-25,25 25,-25 0,1-1,24-24,-25 25,0 0,25 0,-25-25</inkml:trace>
  <inkml:trace contextRef="#ctx0" brushRef="#br0" timeOffset="48587.779">22250 7317,'0'0,"0"0,-25 0,1 25,-1-25,25 25,-25-25,0 50,25-50,-25 24,25-24,-24 25,-1-25,25 25,-25-25,25 25,-25-25,25 25,-25-1,0-24,25 25,-24-25,-1 25,0 0,25-25,-25 25,25-25,-49 24,49 1,-25-25,25 25,-25-25</inkml:trace>
  <inkml:trace contextRef="#ctx0" brushRef="#br0" timeOffset="49619.8381">22399 7342,'-25'0,"25"25,-25 0,25-25,-24 25,-1-1,25 1,-25-25,25 25,0-25,-25 25,25-25,-25 0,1 25,24-1,-25 1,25-25,-25 50,0-50,0 25,1-1,24-24,-25 25,25-25,0 25,0 0,-25-25,25 0,0 25,-25-25,25 0,-25 24,25-24,0 25,-25 0,25-25,0 25,0-25,-24 25,24-1,0-24</inkml:trace>
  <inkml:trace contextRef="#ctx0" brushRef="#br0" timeOffset="50427.8843">22473 7417,'0'0,"0"0,0 24,-24 1,24 0,0-25,-25 50,0-50,25 24,-25 1,0 0,25 25,-24-26,-1 1,25-25,0 25,0 0,0-25,-25 25,25-25,0 24,0-24,-25 25,25 0,0-25,0 25,-25-25</inkml:trace>
  <inkml:trace contextRef="#ctx0" brushRef="#br0" timeOffset="51091.9223">22647 7541,'0'24,"0"1,-25-25,25 25,-25-25,25 25,0-25,0 25,0-1,-24-24,24 25,0-25,-25 25</inkml:trace>
  <inkml:trace contextRef="#ctx0" brushRef="#br0" timeOffset="52043.9767">22077 7615,'0'-25,"0"25,0-25,0 1,0-1,0-50,0 1,49 0,1 24,-50-24,25 24,-1 25,1-24,0 24,0-25,0 1,-1 24,-24 0,25 25,0-25,-25 0,25 25,-25-25,25 25,-1 0,-24 0,25 0</inkml:trace>
  <inkml:trace contextRef="#ctx0" brushRef="#br0" timeOffset="53548.0627">23193 6325,'0'0,"-25"25,0-25,25 50,-25-26,1 1,24 25,-50-25,25 24,25-24,-50 25,50-50,-24 24,-1 1,25 0,-25-25,0 25,0-25,25 0,-24 0,24 0,-25 0,25 0,-25 0,25 0,0 0,0-25,0 0,50-24,-50 24,49-25,-24 50,25-49,-50 49,24 0,1 0,-25 0,25 0,-25 0,25 24,0 1,-25 0,25-25,-25 50,0-50,0 24,24-24,1 0,-25 0,25 0,-25 25,25-25,-25 0</inkml:trace>
  <inkml:trace contextRef="#ctx0" brushRef="#br0" timeOffset="54563.1208">23515 6350,'0'0,"0"0,-25 25,25-25,-24 25,-1-1,25 1,-25 25,0-25,25 24,-25-24,-24 0,49 24,-25-24,0 25,0-25,-24 24,49-24,-50 0,25 25,-24-26,49 26,-25-25,0 0</inkml:trace>
  <inkml:trace contextRef="#ctx0" brushRef="#br0" timeOffset="55971.2013">23490 6747,'0'0,"25"0,-25 0,25 0,-25 0,50 0,-26 0,-24-25,25 25,0 0,-25 0,25 0,-25 0,0 0,25 25,-25-25,0 25,0-1,0-24,0 25,0-25,0 25,0-25,-25 25,0 0,-25 0,26-1,-1-24,-25 0,25 0,1 25,-26 0,25-25,0 0,25 0,0 0,25 0,-25 0,25 0,-25 0,25 0,-25 0,0 0,25 0,-25 25,24 0,-24-25,0 24,25-24,-25 0,25 0,0 0,-25 0,25 0,-25 0,24 0,-24 0,25 0,0 0,-25 0,0 0,25 0,-25 0</inkml:trace>
  <inkml:trace contextRef="#ctx0" brushRef="#br0" timeOffset="64978.7165">18480 8260,'0'0,"0"0,25 0,-25 0,24 0,-24 0,25 0,0 0,-25 0,25 0,-25 0,25 0,-1 0,-24 0,25 0,-25 0,25 0</inkml:trace>
  <inkml:trace contextRef="#ctx0" brushRef="#br0" timeOffset="67154.841">18827 8260,'0'-25,"0"25,25 0,-25 0,25 0,-25 0,25 0,-1 0,-24 0,25 0,-25 25,0-25,0 25,0-25,0 25,0-25,0 24,0 1,0-25,0 0,0 25,0-25,-25 0,1 0,24 0,-25 25,25-25,-25 0,25 0,0 0,25 0,-25 0,25 0,-25 25,0-25,24 0,-24 24,0-24,0 0,0 25,25-25,-25 0,0 0,25 0,-25 25,25-25,-25 25,0-25</inkml:trace>
  <inkml:trace contextRef="#ctx0" brushRef="#br0" timeOffset="67786.8771">19100 8409</inkml:trace>
  <inkml:trace contextRef="#ctx0" brushRef="#br0" timeOffset="69978.0025">19274 8285,'0'0,"0"0,0 0,0 25,0-25,0 24,0 1,0-25,0 25,0-25,0 0,0 25,0-25,24 0,-24 0,25 0,0 0,-25 0,25 0,-25 0,0 0,0-25,0 25,0-25,0 0,0 25,0-24,0 24,0-25,0 25,0 0,0 0,0 0,-25 0</inkml:trace>
  <inkml:trace contextRef="#ctx0" brushRef="#br0" timeOffset="71594.0949">19472 8285,'0'0,"0"0,0 0,0 25,0-25,0 24,0 1,0-25,0 25,0-25,0 25,25-25,-25 25,25-25,-25 0,0 24,0-24,24 0,-24 0,25 0,-25 0,0 0,0 0,0 0,0-24,0-1,0 25,0-25,0 25,0-25,0 0,0 25,0 0,0 0,0-24,0 24,-25 0,25-25,0 25,-24 0,24-25,-25 25,25 0,-25 0,25 0</inkml:trace>
  <inkml:trace contextRef="#ctx0" brushRef="#br0" timeOffset="74210.2445">19695 8285,'0'0,"0"0,0 0,-25 0,1 0,24 0,-25 0,25 0,0 25,0-25,0 24,0 1,0-25,0 25,0-25,0 0,0 0,0 25,0-25,0 25,25-25,-1 0,-24 0,25 0,-25 0,25 0,-25 0,25 0,0 0,-25 0,0-25,0 25,0-25,0 25,0-25,0 0,0 25,0-24,0 24,0-25,0 25,0 0,0 25,0-25,0 24,0 1,0-25,0 25,0-25,0 25,0 0,0-25,0 24,0-24,0 25,0-25,0 25,0 0,0-25,0 25,0-25,0 24,0 1,0-25,0 25,0-25,0 25,0-25</inkml:trace>
  <inkml:trace contextRef="#ctx0" brushRef="#br0" timeOffset="78098.4669">21804 8012</inkml:trace>
  <inkml:trace contextRef="#ctx0" brushRef="#br0" timeOffset="80442.601">21754 8260,'0'0,"0"-25,0 25,0 0,0-25,25 25,0 0,-25 0,24 0,-24 0,25 0,-25 0,25 0,-25 0,0 25,25-25,-25 0,0 0,0 25,0-25,0 25,25-25,-25 25,0-25,0 24,0-24,0 0,0 25,-25-25,0 0,25 25,-25-25,25 0,0 0,0 0,0 0,0 0,25 0,-25 25,25-25,-25 0,25 0,-25 0,0 25,24-25,-24 0,25 0,-25 0,0 24,25-24,-25 25</inkml:trace>
  <inkml:trace contextRef="#ctx0" brushRef="#br0" timeOffset="81058.6362">22027 8359</inkml:trace>
  <inkml:trace contextRef="#ctx0" brushRef="#br0" timeOffset="82777.7346">22250 8260,'-25'0,"25"0,-24 0,24 0,-25 0,25 0,-25 0,25 0,0 0,0 0,0 25,0 0,0-25,0 24,0-24,25 0,-25 0,25 0,-25 0,24 0,1 0,-25 0,25 0,-25 0,0 0,25 0,0 0,-25-24,0 24,-25-25</inkml:trace>
  <inkml:trace contextRef="#ctx0" brushRef="#br0" timeOffset="85607.8965">22424 8235,'-25'0,"25"0,-25 0,0 0,25 0,0 0,0 0,0 25,0 0,0-25,0 0,25 0,-25 0,25 0,-25 0,25 25,0-25,-1 0,-24 0,25 0,-25 0,25 0,0 0,-25 0,25 0,-25 0,24 0,1 0,-25 0,25 0,-25 0,25 0,-25 0,25 0,-25 0,0 0,-25 0,25 0,-25 0,25 0,-25 0,0 0,25 0,-24 0,24 0,-25 0</inkml:trace>
  <inkml:trace contextRef="#ctx0" brushRef="#br0" timeOffset="87960.031">22523 8235,'25'0,"-25"0,25 0,-25 0,0 0,24 0,-24 25,25 0,-25-25,0 25,0-25,0 24,0-24,0 25,0-25,0 0,-25 0,25 0,-24 0,24 0,0 25,-25-25,25 0</inkml:trace>
  <inkml:trace contextRef="#ctx0" brushRef="#br0" timeOffset="89968.1458">22845 8260,'0'-25,"0"25,0 0,0 0,-24-25,24 25,-25 0,0-24,0 24,25 0,-25 0,1 0,24 0,-25 0,25 0,-25 0,25 0,0 24,0-24,0 25,0-25,0 25,0-25,0 0,0 0,0 25,0-25,25 0,-25 25,0-25,25 0,-1 0,-24 0,25 0,-25 0,25 0,0 0,-25 0,25 0,-25 0,24 0,-24 0,25 0,0 0,-25 0,25 0,-25 0,0 0,0 0,0 0,25 24,-25-24,0 25,24 0,-24 25,0-26,0-24,0 25,0 0,0-25,0 25,0-25,0 25,0-1,0-24,0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71A36E-8992-46F2-9D01-C988E411502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6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Hypotheses about a population mean using the t statistic (</a:t>
            </a:r>
            <a:r>
              <a:rPr lang="el-GR" dirty="0"/>
              <a:t>σ</a:t>
            </a:r>
            <a:r>
              <a:rPr lang="en-US" dirty="0"/>
              <a:t> unknown)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16</a:t>
            </a:r>
          </a:p>
          <a:p>
            <a:r>
              <a:rPr lang="en-US" dirty="0" smtClean="0"/>
              <a:t>19/04/2021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791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=13.</m:t>
                    </m:r>
                  </m:oMath>
                </a14:m>
                <a:r>
                  <a:rPr lang="en-US" sz="2400" dirty="0" smtClean="0"/>
                  <a:t>56 hours</a:t>
                </a:r>
              </a:p>
              <a:p>
                <a:r>
                  <a:rPr lang="en-US" sz="2400" dirty="0" smtClean="0"/>
                  <a:t>Sample S.D. (s) = 7.8 hours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dirty="0" smtClean="0"/>
                  <a:t>confidence interval  can be computed  as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algn="just"/>
                <a:r>
                  <a:rPr lang="en-US" sz="2400" dirty="0" smtClean="0"/>
                  <a:t>Interpretation : If we repeat the experiment 100 times, the researcher is 90% confident that the </a:t>
                </a:r>
                <a:r>
                  <a:rPr lang="en-US" sz="2400" dirty="0"/>
                  <a:t>average amount of extra time per </a:t>
                </a:r>
                <a:r>
                  <a:rPr lang="en-US" sz="2400" dirty="0" smtClean="0"/>
                  <a:t>week in the population (true parameter) lies between 10.36 and 16.76.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791200"/>
              </a:xfrm>
              <a:blipFill rotWithShape="1">
                <a:blip r:embed="rId2"/>
                <a:stretch>
                  <a:fillRect l="-963" t="-84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438400"/>
            <a:ext cx="5357601" cy="181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2000" b="1" dirty="0" smtClean="0"/>
              <a:t>Test-2:Test </a:t>
            </a:r>
            <a:r>
              <a:rPr lang="en-US" altLang="en-US" sz="2000" b="1" dirty="0"/>
              <a:t>for population mean </a:t>
            </a:r>
            <a:r>
              <a:rPr lang="el-GR" altLang="en-US" sz="2000" b="1" dirty="0">
                <a:cs typeface="Arial" charset="0"/>
              </a:rPr>
              <a:t>μ</a:t>
            </a:r>
            <a:r>
              <a:rPr lang="en-US" altLang="en-US" sz="2000" b="1" dirty="0">
                <a:cs typeface="Arial" charset="0"/>
              </a:rPr>
              <a:t> </a:t>
            </a:r>
            <a:r>
              <a:rPr lang="en-US" altLang="en-US" sz="2000" b="1" dirty="0" smtClean="0">
                <a:cs typeface="Arial" charset="0"/>
              </a:rPr>
              <a:t>: One sample t test </a:t>
            </a:r>
            <a:br>
              <a:rPr lang="en-US" altLang="en-US" sz="2000" b="1" dirty="0" smtClean="0">
                <a:cs typeface="Arial" charset="0"/>
              </a:rPr>
            </a:br>
            <a:r>
              <a:rPr lang="en-US" altLang="en-US" sz="2000" b="1" dirty="0" smtClean="0">
                <a:cs typeface="Arial" charset="0"/>
              </a:rPr>
              <a:t>(</a:t>
            </a:r>
            <a:r>
              <a:rPr lang="el-GR" altLang="en-US" sz="2000" b="1" dirty="0">
                <a:cs typeface="Arial" charset="0"/>
              </a:rPr>
              <a:t>σ</a:t>
            </a:r>
            <a:r>
              <a:rPr lang="en-US" altLang="en-US" sz="2000" b="1" dirty="0">
                <a:cs typeface="Arial" charset="0"/>
              </a:rPr>
              <a:t> </a:t>
            </a:r>
            <a:r>
              <a:rPr lang="en-US" altLang="en-US" sz="2000" b="1" dirty="0" smtClean="0">
                <a:cs typeface="Arial" charset="0"/>
              </a:rPr>
              <a:t>unknown and Population is Normally distributed )</a:t>
            </a:r>
            <a:endParaRPr lang="el-GR" altLang="en-US" sz="2000" b="1" dirty="0"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494" name="Group 13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718643395"/>
                  </p:ext>
                </p:extLst>
              </p:nvPr>
            </p:nvGraphicFramePr>
            <p:xfrm>
              <a:off x="457200" y="1600200"/>
              <a:ext cx="7848600" cy="3724911"/>
            </p:xfrm>
            <a:graphic>
              <a:graphicData uri="http://schemas.openxmlformats.org/drawingml/2006/table">
                <a:tbl>
                  <a:tblPr/>
                  <a:tblGrid>
                    <a:gridCol w="2109788"/>
                    <a:gridCol w="1776412"/>
                    <a:gridCol w="1873250"/>
                    <a:gridCol w="2089150"/>
                  </a:tblGrid>
                  <a:tr h="65881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Left tail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Right tail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Two tailed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6045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Hypotheses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=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&lt;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=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&gt;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=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#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064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Test statistic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3186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Rejection rule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 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if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𝑡</m:t>
                              </m:r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≤−</m:t>
                              </m:r>
                              <m:sSub>
                                <m:sSubPr>
                                  <m:ctrlPr>
                                    <a:rPr kumimoji="0" lang="en-US" altLang="en-US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en-US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en-US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kumimoji="0" lang="en-US" altLang="en-US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kumimoji="0" lang="en-US" altLang="en-US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kumimoji="0" lang="en-US" altLang="en-US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  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  if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kumimoji="0" lang="en-US" alt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≥</m:t>
                                </m:r>
                                <m:sSub>
                                  <m:sSubPr>
                                    <m:ctrlP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 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 if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en-US" alt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kumimoji="0" lang="en-US" altLang="en-US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en-US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kumimoji="0" lang="en-US" altLang="en-US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494" name="Group 13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883913064"/>
                  </p:ext>
                </p:extLst>
              </p:nvPr>
            </p:nvGraphicFramePr>
            <p:xfrm>
              <a:off x="457200" y="1600200"/>
              <a:ext cx="7848600" cy="3724911"/>
            </p:xfrm>
            <a:graphic>
              <a:graphicData uri="http://schemas.openxmlformats.org/drawingml/2006/table">
                <a:tbl>
                  <a:tblPr/>
                  <a:tblGrid>
                    <a:gridCol w="2109788"/>
                    <a:gridCol w="1776412"/>
                    <a:gridCol w="1873250"/>
                    <a:gridCol w="2089150"/>
                  </a:tblGrid>
                  <a:tr h="65881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Left tail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Right tail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Two tailed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12776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Hypotheses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=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&lt;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=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&gt;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=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# </a:t>
                          </a:r>
                          <a:r>
                            <a:rPr kumimoji="0" lang="el-GR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μ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064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Test statistic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3186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Rejection rule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21918" t="-301961" r="-22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1075" t="-301961" r="-111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78426" t="-3019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1" name="Rectangle 81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51" name="Rectangle 9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67" name="Rectangle 10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69" name="Rectangle 10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71" name="Rectangle 1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85" name="Rectangle 125"/>
          <p:cNvSpPr>
            <a:spLocks noChangeArrowheads="1"/>
          </p:cNvSpPr>
          <p:nvPr/>
        </p:nvSpPr>
        <p:spPr bwMode="auto">
          <a:xfrm>
            <a:off x="838200" y="5486400"/>
            <a:ext cx="7543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Where </a:t>
            </a:r>
            <a:r>
              <a:rPr lang="en-US" altLang="en-US" dirty="0" smtClean="0"/>
              <a:t>               is </a:t>
            </a:r>
            <a:r>
              <a:rPr lang="en-US" altLang="en-US" dirty="0"/>
              <a:t>the critical value obtained from the </a:t>
            </a:r>
            <a:r>
              <a:rPr lang="en-US" altLang="en-US" dirty="0" smtClean="0"/>
              <a:t>t distribution table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84079" y="3445372"/>
                <a:ext cx="1258614" cy="867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79" y="3445372"/>
                <a:ext cx="1258614" cy="8678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19600" y="3486935"/>
                <a:ext cx="1258614" cy="867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486935"/>
                <a:ext cx="1258614" cy="8678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77000" y="3486935"/>
                <a:ext cx="1258614" cy="867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86935"/>
                <a:ext cx="1258614" cy="8678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4000" y="5432049"/>
                <a:ext cx="833754" cy="492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spcBef>
                    <a:spcPct val="2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432049"/>
                <a:ext cx="833754" cy="492955"/>
              </a:xfrm>
              <a:prstGeom prst="rect">
                <a:avLst/>
              </a:prstGeom>
              <a:blipFill rotWithShape="1"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0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Suppose that in past years the average price per square foot for warehouses in </a:t>
            </a:r>
            <a:r>
              <a:rPr lang="en-US" sz="2800" dirty="0" smtClean="0"/>
              <a:t>the United </a:t>
            </a:r>
            <a:r>
              <a:rPr lang="en-US" sz="2800" dirty="0"/>
              <a:t>States has been $32.28. A national real estate investor wants to </a:t>
            </a:r>
            <a:r>
              <a:rPr lang="en-US" sz="2800" dirty="0" smtClean="0"/>
              <a:t>determine whether </a:t>
            </a:r>
            <a:r>
              <a:rPr lang="en-US" sz="2800" dirty="0"/>
              <a:t>that figure has changed now. The investor hires a researcher who </a:t>
            </a:r>
            <a:r>
              <a:rPr lang="en-US" sz="2800" dirty="0" smtClean="0"/>
              <a:t>randomly samples </a:t>
            </a:r>
            <a:r>
              <a:rPr lang="en-US" sz="2800" dirty="0"/>
              <a:t>49 warehouses that are for sale across the United States and finds that </a:t>
            </a:r>
            <a:r>
              <a:rPr lang="en-US" sz="2800" dirty="0" smtClean="0"/>
              <a:t>the mean </a:t>
            </a:r>
            <a:r>
              <a:rPr lang="en-US" sz="2800" dirty="0"/>
              <a:t>price per square foot is $31.67, with a standard deviation of $1.29. Assume </a:t>
            </a:r>
            <a:r>
              <a:rPr lang="en-US" sz="2800" dirty="0" smtClean="0"/>
              <a:t>that prices </a:t>
            </a:r>
            <a:r>
              <a:rPr lang="en-US" sz="2800" dirty="0"/>
              <a:t>of warehouse footage are normally distributed in population. If the </a:t>
            </a:r>
            <a:r>
              <a:rPr lang="en-US" sz="2800" dirty="0" smtClean="0"/>
              <a:t>researcher uses </a:t>
            </a:r>
            <a:r>
              <a:rPr lang="en-US" sz="2800" dirty="0"/>
              <a:t>a 5% level of significance, what statistical conclusion can be reached? What </a:t>
            </a:r>
            <a:r>
              <a:rPr lang="en-US" sz="2800" dirty="0" smtClean="0"/>
              <a:t>are the </a:t>
            </a:r>
            <a:r>
              <a:rPr lang="en-US" sz="2800" dirty="0"/>
              <a:t>hypotheses?</a:t>
            </a:r>
          </a:p>
        </p:txBody>
      </p:sp>
    </p:spTree>
    <p:extLst>
      <p:ext uri="{BB962C8B-B14F-4D97-AF65-F5344CB8AC3E}">
        <p14:creationId xmlns:p14="http://schemas.microsoft.com/office/powerpoint/2010/main" val="24268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sz="2400" dirty="0" smtClean="0"/>
                  <a:t>=$32.28 </a:t>
                </a:r>
              </a:p>
              <a:p>
                <a:r>
                  <a:rPr lang="en-US" sz="2400" dirty="0" smtClean="0"/>
                  <a:t>n=49  </a:t>
                </a:r>
                <a:r>
                  <a:rPr lang="en-US" sz="2400" dirty="0" err="1" smtClean="0"/>
                  <a:t>d.f.</a:t>
                </a:r>
                <a:r>
                  <a:rPr lang="en-US" sz="2400" dirty="0" smtClean="0"/>
                  <a:t> (n-1)=48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: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sz="2400" dirty="0" smtClean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: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$31.67</a:t>
                </a:r>
                <a:endParaRPr lang="en-US" sz="2400" dirty="0"/>
              </a:p>
              <a:p>
                <a:r>
                  <a:rPr lang="en-US" sz="2400" dirty="0"/>
                  <a:t>Sample S.D. (s) = </a:t>
                </a:r>
                <a:r>
                  <a:rPr lang="en-US" sz="2400" dirty="0" smtClean="0"/>
                  <a:t>$1.29 hours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/>
                  <a:t>t</a:t>
                </a:r>
                <a:r>
                  <a:rPr lang="en-US" sz="2400" dirty="0" smtClean="0"/>
                  <a:t>= -3.31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,(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0.0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5,(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48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/>
                  <a:t>=</a:t>
                </a:r>
                <a:r>
                  <a:rPr lang="en-US" sz="2400" dirty="0" smtClean="0"/>
                  <a:t> 2.009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/>
                          <m:t>−3.31</m:t>
                        </m:r>
                      </m:e>
                    </m:d>
                  </m:oMath>
                </a14:m>
                <a:r>
                  <a:rPr lang="en-US" sz="2400" dirty="0" smtClean="0"/>
                  <a:t>  &gt;   2.009 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There is a change in the average </a:t>
                </a:r>
                <a:r>
                  <a:rPr lang="en-US" sz="2400" dirty="0"/>
                  <a:t>price per square foot for warehouses in the United </a:t>
                </a:r>
                <a:r>
                  <a:rPr lang="en-US" sz="2400" dirty="0" smtClean="0"/>
                  <a:t>States.</a:t>
                </a:r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963" t="-877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70355" y="3333842"/>
                <a:ext cx="1276054" cy="857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55" y="3333842"/>
                <a:ext cx="1276054" cy="8571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366960" y="2053800"/>
              <a:ext cx="2170440" cy="1116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7600" y="2044440"/>
                <a:ext cx="2189160" cy="11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2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Testing Hypotheses about a population mean using the </a:t>
            </a:r>
            <a:r>
              <a:rPr lang="en-US" sz="3600" dirty="0" smtClean="0"/>
              <a:t>t </a:t>
            </a:r>
            <a:r>
              <a:rPr lang="en-US" sz="3600" dirty="0"/>
              <a:t>statistic (</a:t>
            </a:r>
            <a:r>
              <a:rPr lang="el-GR" sz="3600" dirty="0"/>
              <a:t>σ</a:t>
            </a:r>
            <a:r>
              <a:rPr lang="en-US" sz="3600" dirty="0"/>
              <a:t> </a:t>
            </a:r>
            <a:r>
              <a:rPr lang="en-US" sz="3600" dirty="0" smtClean="0"/>
              <a:t>unknown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When a business researcher is gathering data to test hypotheses about a single population mean, the </a:t>
            </a:r>
            <a:r>
              <a:rPr lang="en-US" sz="2800" u="sng" dirty="0" smtClean="0">
                <a:solidFill>
                  <a:srgbClr val="FF0000"/>
                </a:solidFill>
              </a:rPr>
              <a:t>value of the population standard deviation is unknown</a:t>
            </a:r>
            <a:r>
              <a:rPr lang="en-US" sz="2800" dirty="0" smtClean="0"/>
              <a:t> and </a:t>
            </a:r>
            <a:r>
              <a:rPr lang="en-US" sz="2800" u="sng" dirty="0" smtClean="0">
                <a:solidFill>
                  <a:srgbClr val="FF0000"/>
                </a:solidFill>
              </a:rPr>
              <a:t>the researcher must use the sample standard deviation as an estimate of it</a:t>
            </a:r>
            <a:r>
              <a:rPr lang="en-US" sz="2800" dirty="0" smtClean="0"/>
              <a:t>. In such cases z test </a:t>
            </a:r>
            <a:r>
              <a:rPr lang="en-US" sz="2800" b="1" u="sng" dirty="0" smtClean="0">
                <a:solidFill>
                  <a:srgbClr val="FF0000"/>
                </a:solidFill>
              </a:rPr>
              <a:t>CANNOT</a:t>
            </a:r>
            <a:r>
              <a:rPr lang="en-US" sz="2800" dirty="0" smtClean="0"/>
              <a:t> be used.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0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t distribution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495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W.S.Gosset</a:t>
            </a:r>
            <a:r>
              <a:rPr lang="en-US" sz="2800" dirty="0" smtClean="0"/>
              <a:t>  developed the t distribution which is used instead of the z distribution for doing inferential statistics on the population mean when the </a:t>
            </a:r>
            <a:r>
              <a:rPr lang="en-US" sz="2800" u="sng" dirty="0" smtClean="0">
                <a:solidFill>
                  <a:srgbClr val="FF0000"/>
                </a:solidFill>
              </a:rPr>
              <a:t>population standard deviation is unknown</a:t>
            </a:r>
            <a:r>
              <a:rPr lang="en-US" sz="2800" dirty="0" smtClean="0"/>
              <a:t> and the </a:t>
            </a:r>
            <a:r>
              <a:rPr lang="en-US" sz="2800" u="sng" dirty="0" smtClean="0">
                <a:solidFill>
                  <a:srgbClr val="FF0000"/>
                </a:solidFill>
              </a:rPr>
              <a:t>population is NORMALLY distributed (The population from which the samples are drawn are normal).</a:t>
            </a:r>
            <a:endParaRPr lang="en-US" sz="2800" dirty="0" smtClean="0"/>
          </a:p>
          <a:p>
            <a:pPr algn="just"/>
            <a:r>
              <a:rPr lang="en-US" sz="2800" dirty="0" smtClean="0"/>
              <a:t>The formula is essentially same as the z formula, but the distribution table values are different.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Student’s t distribution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Let xi (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=1,2,3…,n) be a random sample of size n from a normal population with mean </a:t>
                </a:r>
                <a:r>
                  <a:rPr lang="el-GR" sz="2800" dirty="0" smtClean="0"/>
                  <a:t>μ</a:t>
                </a:r>
                <a:r>
                  <a:rPr lang="en-US" sz="2800" dirty="0" smtClean="0"/>
                  <a:t> and variance </a:t>
                </a:r>
                <a:r>
                  <a:rPr lang="el-GR" sz="2800" dirty="0" smtClean="0"/>
                  <a:t>σ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. Then the Student’s t is defined by the statistic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where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/>
                  <a:t> is the sample mean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 is an unbiased estimate of     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the population variance </a:t>
                </a:r>
                <a:r>
                  <a:rPr lang="el-GR" sz="2800" dirty="0"/>
                  <a:t>σ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 and it follows Student’s t distribution with </a:t>
                </a:r>
                <a:r>
                  <a:rPr lang="el-GR" sz="2800" dirty="0" smtClean="0"/>
                  <a:t>ν</a:t>
                </a:r>
                <a:r>
                  <a:rPr lang="en-US" sz="2800" dirty="0" smtClean="0"/>
                  <a:t>=(n-1) degrees of freedom.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09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86200" y="3048000"/>
                <a:ext cx="1524000" cy="857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48000"/>
                <a:ext cx="1524000" cy="8571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0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Student’s 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r>
                  <a:rPr lang="en-US" dirty="0" smtClean="0"/>
                  <a:t>The probability density function of t distribution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𝜈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∞&lt;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&lt;∞.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A statistic t following Student’s t distribution with n </a:t>
                </a:r>
                <a:r>
                  <a:rPr lang="en-US" dirty="0" err="1" smtClean="0"/>
                  <a:t>d.f</a:t>
                </a:r>
                <a:r>
                  <a:rPr lang="en-US" dirty="0" smtClean="0"/>
                  <a:t>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Characteristics of t distribution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t statistic for estimating a population mean is relatively robust to the assumption that the population is normally distributed.</a:t>
            </a:r>
          </a:p>
          <a:p>
            <a:pPr algn="just"/>
            <a:r>
              <a:rPr lang="en-US" sz="2800" dirty="0" smtClean="0"/>
              <a:t>Like the standard normal curve, t distributions are symmetric, unimodal and a family of curves.</a:t>
            </a:r>
          </a:p>
          <a:p>
            <a:pPr algn="just"/>
            <a:r>
              <a:rPr lang="en-US" sz="2800" dirty="0" smtClean="0"/>
              <a:t> To find a value in the t distribution, requires knowing the degrees of freedom; each different value of degrees of freedom </a:t>
            </a:r>
            <a:r>
              <a:rPr lang="en-US" sz="2800" dirty="0"/>
              <a:t>is associated with </a:t>
            </a:r>
            <a:r>
              <a:rPr lang="en-US" sz="2800" dirty="0" smtClean="0"/>
              <a:t>a different t distribution.</a:t>
            </a:r>
          </a:p>
          <a:p>
            <a:pPr algn="just"/>
            <a:r>
              <a:rPr lang="en-US" sz="2800" dirty="0" smtClean="0"/>
              <a:t>The term degrees of freedom(</a:t>
            </a:r>
            <a:r>
              <a:rPr lang="en-US" sz="2800" dirty="0" err="1" smtClean="0"/>
              <a:t>d.f.</a:t>
            </a:r>
            <a:r>
              <a:rPr lang="en-US" sz="2800" dirty="0" smtClean="0"/>
              <a:t>) refers to number of independent observations for a source of variation minus the number of independent parameters estimated in computing the variation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47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Reading t distribution table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" t="21581" r="9841" b="7401"/>
          <a:stretch/>
        </p:blipFill>
        <p:spPr bwMode="auto">
          <a:xfrm>
            <a:off x="304800" y="1600200"/>
            <a:ext cx="838594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409137"/>
            <a:ext cx="4038600" cy="92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2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Population mean using t-statistic (</a:t>
            </a:r>
            <a:r>
              <a:rPr lang="en-US" dirty="0" err="1" smtClean="0"/>
              <a:t>C.I.Estimation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3229769"/>
            <a:ext cx="75914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991520" y="4277160"/>
              <a:ext cx="125280" cy="89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2160" y="4267800"/>
                <a:ext cx="1440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4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/>
                  <a:t>A random </a:t>
                </a:r>
                <a:r>
                  <a:rPr lang="en-US" sz="2400" dirty="0"/>
                  <a:t>samples 18 managers </a:t>
                </a:r>
                <a:r>
                  <a:rPr lang="en-US" sz="2400" dirty="0" smtClean="0"/>
                  <a:t> and </a:t>
                </a:r>
                <a:r>
                  <a:rPr lang="en-US" sz="2400" dirty="0"/>
                  <a:t>the amount of extra </a:t>
                </a:r>
                <a:r>
                  <a:rPr lang="en-US" sz="2400" dirty="0" smtClean="0"/>
                  <a:t>time they </a:t>
                </a:r>
                <a:r>
                  <a:rPr lang="en-US" sz="2400" dirty="0"/>
                  <a:t>work during a specific week </a:t>
                </a:r>
                <a:r>
                  <a:rPr lang="en-US" sz="2400" dirty="0" smtClean="0"/>
                  <a:t>are </a:t>
                </a:r>
                <a:r>
                  <a:rPr lang="en-US" sz="2400" dirty="0"/>
                  <a:t>shown (in hours</a:t>
                </a:r>
                <a:r>
                  <a:rPr lang="en-US" sz="2400" dirty="0" smtClean="0"/>
                  <a:t>).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 smtClean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 smtClean="0"/>
                  <a:t>Construct </a:t>
                </a:r>
                <a:r>
                  <a:rPr lang="en-US" sz="2400" dirty="0"/>
                  <a:t>a 90% confidence interval to estimate the average amount of extra </a:t>
                </a:r>
                <a:r>
                  <a:rPr lang="en-US" sz="2400" dirty="0" smtClean="0"/>
                  <a:t>time per </a:t>
                </a:r>
                <a:r>
                  <a:rPr lang="en-US" sz="2400" dirty="0"/>
                  <a:t>week worked by a </a:t>
                </a:r>
                <a:r>
                  <a:rPr lang="en-US" sz="2400" dirty="0" smtClean="0"/>
                  <a:t>manager?</a:t>
                </a:r>
              </a:p>
              <a:p>
                <a:pPr algn="just"/>
                <a:r>
                  <a:rPr lang="en-US" sz="2400" dirty="0" smtClean="0"/>
                  <a:t>Solution : Assume that the time is Normally distributed.(sample is taken from a Normal population).</a:t>
                </a:r>
              </a:p>
              <a:p>
                <a:pPr algn="just"/>
                <a:r>
                  <a:rPr lang="en-US" sz="2400" dirty="0"/>
                  <a:t>n</a:t>
                </a:r>
                <a:r>
                  <a:rPr lang="en-US" sz="2400" dirty="0" smtClean="0"/>
                  <a:t> = 18. So </a:t>
                </a:r>
                <a:r>
                  <a:rPr lang="en-US" sz="2400" dirty="0" err="1" smtClean="0"/>
                  <a:t>d.f.</a:t>
                </a:r>
                <a:r>
                  <a:rPr lang="en-US" sz="2400" dirty="0" smtClean="0"/>
                  <a:t> (n-1)=17. </a:t>
                </a:r>
              </a:p>
              <a:p>
                <a:r>
                  <a:rPr lang="en-US" sz="2400" dirty="0"/>
                  <a:t>A 90% level </a:t>
                </a:r>
                <a:r>
                  <a:rPr lang="en-US" sz="2400" dirty="0" smtClean="0"/>
                  <a:t>of confidence </a:t>
                </a:r>
                <a:r>
                  <a:rPr lang="en-US" sz="2400" dirty="0"/>
                  <a:t>results </a:t>
                </a:r>
                <a:r>
                  <a:rPr lang="en-US" sz="2400" dirty="0" smtClean="0"/>
                  <a:t>in </a:t>
                </a:r>
                <a:r>
                  <a:rPr lang="el-GR" sz="2400" dirty="0" smtClean="0"/>
                  <a:t>α</a:t>
                </a:r>
                <a:r>
                  <a:rPr lang="en-US" sz="2400" dirty="0" smtClean="0"/>
                  <a:t>/2 </a:t>
                </a:r>
                <a:r>
                  <a:rPr lang="en-US" sz="2400" dirty="0"/>
                  <a:t>= .05 area in each tail</a:t>
                </a:r>
                <a:r>
                  <a:rPr lang="en-US" sz="24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,(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0.05</m:t>
                        </m:r>
                        <m:r>
                          <a:rPr lang="en-US" sz="2400" i="1">
                            <a:latin typeface="Cambria Math"/>
                          </a:rPr>
                          <m:t>,(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z="2400" dirty="0" smtClean="0"/>
                  <a:t>=1.740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963" t="-87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60639"/>
            <a:ext cx="591649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1037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Testing Hypotheses about a population mean using the t statistic (σ unknown)</vt:lpstr>
      <vt:lpstr>Testing Hypotheses about a population mean using the t statistic (σ unknown)</vt:lpstr>
      <vt:lpstr>The t distribution</vt:lpstr>
      <vt:lpstr>Student’s t distribution</vt:lpstr>
      <vt:lpstr>Student’s t distribution</vt:lpstr>
      <vt:lpstr>Characteristics of t distribution</vt:lpstr>
      <vt:lpstr>Reading t distribution table</vt:lpstr>
      <vt:lpstr>Estimating Population mean using t-statistic (C.I.Estimation)</vt:lpstr>
      <vt:lpstr>Example</vt:lpstr>
      <vt:lpstr>PowerPoint Presentation</vt:lpstr>
      <vt:lpstr>Test-2:Test for population mean μ : One sample t test  (σ unknown and Population is Normally distributed )</vt:lpstr>
      <vt:lpstr>Example 1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Mahesh</cp:lastModifiedBy>
  <cp:revision>11</cp:revision>
  <dcterms:created xsi:type="dcterms:W3CDTF">2006-08-16T00:00:00Z</dcterms:created>
  <dcterms:modified xsi:type="dcterms:W3CDTF">2021-04-23T02:27:14Z</dcterms:modified>
</cp:coreProperties>
</file>