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59" r:id="rId10"/>
    <p:sldId id="260" r:id="rId11"/>
    <p:sldId id="267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4-23T02:19:33.0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16421 8037,'25'0,"-25"0,25 0,-25-25,24 25,1 0,0 0,25 0,-26 0,26 0,0 0,-1 0,-24 0,0 0,0 0,0-25,-1 25,-24-25,50 25,-25 0,0 0,-25 0,24 0,-24 0,25 0,-25 0,25 0,0 0,-25 0,25 0,-25 0,49 0,-49 0,25 0,25 0,-50 0,49 0,-24 0,0 0,0 0,49 0,-24 0,-1 0,26 0,-26 0,1 0,24 0,-49 0,0 0,0 0,-25 0,25 0,-1 0,1 0,0 0,0 0,0 0,-1 0,-24 0,25 0,0 0,0 0,0 0,-25 0,49 0,-49 0,25 0,25 0,-26 0,1 0,25 0,-25 0,-1 0,26 0,0 0,-26 0,26 0,-25 0,0 0,24-25,1 25,-25 0,24 0,1 0,-25 0,0 0,-1 0,26 0,-50 0,50 0,-26 0,-24 0,50 0,-25 0,24 0,1 0,0 0,-26 0,1 0,25 0,-25 0,-1 0,26 0,-25 0,24-24,-24 24,50-25,-26 25,1 0,-1 0,26 0,-1 0,1 0,-26 0,26 0,-26 0,1 0,0 0,-1 0,-24 0,0 0,24 0,-24 0,0 0,25 0,24 0,-24 0,-26 0,26 0,0 0,-26 0,1 0,25 0,-25 0,0 0,-1 0,26 0,-25 0,0 0,24 0,-24 0,0 0,24 0,-24 0,25 0,-25 0,24 0,-24 0,0 0,24 0,-49 0,25 0,-25 0,25 0,0 0,24 0,-24 0,25 0,-1 0,51 0,-26 0,25 0,-24 0,-1 0,-24 0,-1 0,-24 0,25 0,-25 0,-1 0,-24 0,25 0,-25 0,25 0,-25 0,25 0,0 0,-25 0,24 0,-24-25</inkml:trace>
  <inkml:trace contextRef="#ctx0" brushRef="#br0" timeOffset="7215.4127">16595 7665,'0'0,"0"0,0 0,24 0,1 0,-25 0,25 0,-25 0,50 0,-25 0,-1 0,26 0,-25-25,0 25,-1 0,1 0,0 0,-25-25,25 25,-25 0,25 0,-1 0,-24 0,25-25,-25 25,25-25,0 25,-25 0,25-24,-1 24,1 0,0-25,-25 25,25-25,0 25,-1 0,1-25,0 25,-25-25,25 1,0 24,-25 0,24-25,1 25,0 0,-25 0,25-25,-25 25,25-25,-25 25,0 0,24 0,1-25,-25 25,25 0,-25-24,25 24,0 0,-25-25,24 0,-24 25,25 0,-25-25,0 25,25 0,-25-25,25 25,-25-24,0 24,0 0,25 0,-25-25,0 25,0 0,25-25,-1 25,-24-25,0 0,0 25,25 0,-25-24,0 24,0 0,25-25,-25 0,0 25,0-25,25 25,-25 0,0-25,25 25,-25 0,0-24,24-1,-24 25,0-25,25 25,-25-25,25 0,-25 25,0-25,0 25,25-24,-25 24,0-25,25 0,-25 25,24-25,-24 0,0 1,25-1,-25 0,0 25,25-25,0 0,-25 1,0 24,0-25,25 25,-25-25,0 25,0-25,0 0,24 25,-24-24,0 24,0-25,25 0,0 25,-25-25,0 25,0-25,0 25,25-24,-25-1,0 25,25-25,-25 25,24-25,-24 0,0 1,25-1,0-25,-25 25,25 1,-25-1,25 0,-25 25,0-25,24 0,-24 1,0 24,0-25,25 25,-25-25,25 0,-25 25,0-25,0 25,25-25,-25 25,0-24,0-1,25 25,-25-25,0 25,0 0,0-25,24 0,-24 25,25-24,-25 24,0 0,25-25,-25 25,0-25,25 0,0 25,-25-25,0 25,0 0,24-24,-24-1,0 25,25 0,-25-25,0 25,0 0,25-25,0 25,-25 0,25-25,-25 1,24 24,1-25,-25 25,0 0,25 0,-25-25,25 25,-25 0,0-25,25 25,0 0,-25-25,0 25,24 0,-24 0,25 0,-25-24,25 24,0 0,-25 0,25 0,-25 0,24-25,1 25,-25 0,25 0,-25 0,25 0,-25 0,25-25,-1 25,-24 0,25 0,-25 0,25 0,0 0,-25 0,25 0,-25 0,24 0,-24 0,25 0,0 0,-25 0,25 0,-25 0,25 0,-1 0,-24 0,25 25,-25-25,25 0,0 0,24 25,-24-25,-25 24,25-24,0 0,-25 0,25 0,-25 25,0-25,24 0,-24 25,25-25,-25 0,0 25,25 0,-25-25,0 24,25-24,-25 0,0 25,25-25,-1 25,-24-25,0 0,0 25,25-25,-25 0,0 0,0 25,25-25,-25 0,25 0,-25 24,0 1,25-25,-25 25,0-25,25 25,-25-25,24 25,1-1,-25-24,0 0,25 25,-25-25,25 25,0 0,-25-25,0 0,24 25,-24-25,0 24,25-24,-25 0,0 0,0 25,25-25,-25 25,25-25,-25 0,25 25,-25-25,24 25,1 0,-25-25,25 24,-25-24,25 25,-25-25,25 0,-25 25,24-25,-24 25,0-25,0 0,25 25,-25-25,25 24,-25 1,0-25,25 25,0-25,-25 0,24 25,-24-25,25 25,0-1,-25-24,0 25,25-25,-25 25,25 0,-25-25,0 25,24-25,1 24,-25-24,25 25,-25 0,0-25,25 0,0 25,-25-25,0 25,24-25,-24 24,0-24,25 25,-25-25,25 25,-25-25,25 0,-25 25,0-25,0 25,25-25,-25 0,0 24,0-24,0 0,24 0,-24 25,0 0,25-25,-25 0,0 25,0-25,25 25,-25-25,0 24,0 1,25-25,-25 25,0-25,0 0,25 25,-25 0,25-25,-25 0,0 24,0-24,24 0,-24 25,0-25,0 0,25 25,0 0,-25-25,0 25,0-25,25 0,-25 25,0-1,25-24,-25 0,0 25,0-25,24 0,1 25,-25-25,25 0,-25 25,0-25,0 25,25-25,0 0,-25 24,0-24,24 0,-24 0,0 0,25 25,-25-25,25 0,-25 25,25-25,-25 25,25-25,-25 25,24-25,1 0,-25 24,0-24,0 25,25-25,-25 0,0 0,0 25,25-25,-25 0,0 0,25 25,-1-25,-24 0,25 25,-25-1,25-24,0 0,-25 0,25 0,-25 25,0-25,24 0,-24 0,25 0,0 0,-25 0,25 25,-25-25,49 0,-24 25,0-25,25 0,-50 0,24 0,-24 0,25 0,0 25,-25-25,25 0,-25 0,25 0,-1 0,1 0,-25 0,50 0,-50 0,25 0,24 24,-49-24,25 0,0 0,-25 0,25 0,-25 0,25 0,-25 0,24 0,1 0,-25 0</inkml:trace>
  <inkml:trace contextRef="#ctx0" brushRef="#br0" timeOffset="10551.6035">19224 5283,'0'0,"0"0,0 25,0-25,0 25,0 0,0 0,0 24,0-24,0 0,0-25,0 25,0-1,0-24,0 25,0 0,25-25,-25 25,0 0,0-1,25 1,-25 0,0 0,0-25,0 49,0-49,0 25,0-25,0 25,0 0,0-25,0 25,0-25,0 25,24-25,-24 49,0-24,0 0,0 0,0-1,0 1,25-25,-25 25,0 0,0 0,0-1,0 1,0 0,25 0,-25 0,0-1,0 1,0-25,0 25,0-25,0 25,0 0,0-25,0 24,0-24,0 25,0 0,0 0,0 24,0-49,0 50,0-25,0-25,0 49,0-49,0 25,0 0,0 0,0-25,0 25,0-25,0 24,0 1,0-25,0 25,0-25,0 25,0 0,0-25,0 25,0-25,0 24,0-24,0 25,0 0,0 0,0 0,25-1,-25 1,0 0,25 0,-25 0,0-25,0 24,0-24,0 25,0-25,0 25,0 0,0-25,0 25,0-25,0 49,0-49,0 25,0-25,0 25,0-25,0 25,0-1,0-24,0 25,0 0,24 0,-24 0,0-25,0 49,0-49,0 25,0-25,0 25,0 0,0-25,0 24,0-24,0 25,0 0,0-25,0 25,0-25,0 25,0-25,0 24,0 1,0-25,0 25</inkml:trace>
  <inkml:trace contextRef="#ctx0" brushRef="#br0" timeOffset="12726.7279">19150 8210,'0'0,"0"0,24 0,-24 0,25 0,0 0,0 0,-25 0,25 0,-25 0,24 0,1 0,-25 0,25 0,-25 0,0 0,-25 0,0 0,25 0,-24 0,24 25,-25 0,25 0,-25-25,0 25,25-1,-25 1,25-25,-24 0,-1 0,25 25,0-25,0 25,-25-25,25 0,0 25,-25-25,25 0,0 24,0-24,0 0,0 0,25 25,0-25,0 0,-1 0,1 0,0 0,-25 0,25 0,0 0,-25 0,24 0</inkml:trace>
  <inkml:trace contextRef="#ctx0" brushRef="#br0" timeOffset="13582.7769">19422 8334,'0'0,"25"0,0 0,-25 0,25 0,0 0,-1 0,1 0,0 0,-25 0,25 0</inkml:trace>
  <inkml:trace contextRef="#ctx0" brushRef="#br0" timeOffset="14406.824">19422 8409,'0'25,"0"-25,0 0,25 0,0 0,-25 0,25 0,-25 0,25 0,-25 0,24 0</inkml:trace>
  <inkml:trace contextRef="#ctx0" brushRef="#br0" timeOffset="16758.9585">19770 8210,'0'0,"0"0,0 0,-25 0,0 0,25 0,0 0,0 25,-25-25,25 0,0 25,0 0,0-25,0 0,0 25,0-25,0 24,0-24,0 25,0 0,0-25,0 25,0-25,0 0,0 25,25-1,0-24,-25 0,25 25,-25-25,24 0,1 0,-25 0,25 0,-25 0,25 0,-25 0,25 0,0 0,-25 0,0 0,24-25,-24 25,0-24,25 24,-25-25,25 25,-25-25,0 0,0 25,0-25,0 25,0-24,0 24,0-25,0 25,0-25,-25 25,25 0,0 0,-25 0,25-25,0 25,-24 0,24 0,-25 0,25 0,-25 0,25 0,0-25,-25 25,25 0</inkml:trace>
  <inkml:trace contextRef="#ctx0" brushRef="#br0" timeOffset="20063.1475">17835 7069,'0'0,"0"25,0-25,0 25,0-25,0 25,0 0,0-25,0 24,0-24,0 25,0 0,0-25,0 25,0-25,0 25,0-25,0 24,0 1,0-25,0 25,0-25,0 25,0 0,0-25,0 24,0-24,0 50,0-50,0 25,0-25,0 25,0-25,0 24,0 1,0-25,0 25,0 0,0 0,0-25,0 24,0-24,0 25,0-25,0 25,0 0,0-25,0 25,0-25,0 24,0 1,0-25,0 25,0-25,0 25,0-25,0 25</inkml:trace>
  <inkml:trace contextRef="#ctx0" brushRef="#br0" timeOffset="22765.3021">17537 8260,'0'0,"0"0,0 0,25 0,0-25,0 25,-1 0,1 0,0-25</inkml:trace>
  <inkml:trace contextRef="#ctx0" brushRef="#br0" timeOffset="25696.4697">17860 8161,'0'0,"25"-25,-25 25,24 0,-24 0,25 0,0 0,-25 0,25 0,-25 0,25 0,-25 0,0 25,0-25,0 25,0-25,0 24,0 1,0-25,0 25,0-25,0 25,0-25,-25 0,25 25,0-1,0-24,0 0,0 25,-25-25,25 25,-25-25,25 25,0-25,0 0,25 0,-25 0,25 0,-25 0,25 0,-1 0,-24 0,25 0,-25 0,0 0,25 0,-25 0,25 0,-25-25,25 25,-25 0,24 0</inkml:trace>
  <inkml:trace contextRef="#ctx0" brushRef="#br0" timeOffset="28076.6059">18331 8334,'25'0,"-25"25,0-25,0 25,0 0,0-25,0 0,0 25,0-25,0 24,0-24,-25 0,25 0,-25 0,25 0,-25 0,1 25,24-25,-25 0,25 0,-25 0,0 0,25 0,0 0,25-25,-25 25,25 0,-25-24,25 24,-1 0,-24-25,25 0,-25 25,25 0,-25 0,0 0,0 25,25-25,-25 0,25 25,-25-25,0 24,24-24,-24 0,0 0,25 25,0-25,-25 25,0-25,25 0,-25 0,0 25,25-25</inkml:trace>
  <inkml:trace contextRef="#ctx0" brushRef="#br0" timeOffset="29780.7033">17562 8954,'0'0,"0"0,0 0,25 0,0 0,-25 0,24 0,-24 0,25 0</inkml:trace>
  <inkml:trace contextRef="#ctx0" brushRef="#br0" timeOffset="30748.7587">17636 9054,'0'0,"0"0,25 0,-25 0,25 0,0 0,-25 0,25 0</inkml:trace>
  <inkml:trace contextRef="#ctx0" brushRef="#br0" timeOffset="31740.8154">17835 8930,'0'0,"25"0,0 0,-25 0,24 0,-24 0,25 0,0 0,-25 0,25 0,-25-25,0 25,25 0,-25 0</inkml:trace>
  <inkml:trace contextRef="#ctx0" brushRef="#br0" timeOffset="34020.9459">18133 8855,'24'0,"-24"-25,25 25,-25 0,25 0,0 0,-25 0,25 0,-25 25,0-25,0 25,0-25,0 25,0-25,0 25,0-1,0-24,0 25,0-25,0 25,0 0,0-25,0 0,0 0,0 0,-25 0,0 0,25 0,-25 0,25 0,0 0,25 0,0 0,-25 0,25 0,-25 0,24 0,1 0,-25 0,25 0,-25 0,0 0,25 0,-25 0</inkml:trace>
  <inkml:trace contextRef="#ctx0" brushRef="#br0" timeOffset="34973.0003">18455 8880</inkml:trace>
  <inkml:trace contextRef="#ctx0" brushRef="#br0" timeOffset="37492.1444">18505 8806,'0'0,"0"0,24 0,1 0,-25 0,25 0,-25 0,25 0,0 0,-25 0,24 0,-24 0,25 0,-25 0,25 0,0 0,-25 0,0 0,0 0,0 24,0-24,-25 25,25-25,-25 0,25 0,-25 25,25-25,-24 0,-1 25,25-25,25 0,-25 0,24 0,1 0,0 0,-25 0,25 25,-25-25,0 24,0-24,25 0,-25 25,0-25,0 25,0 0,0-25,0 0,0 0,0 25,-25-25,25 0,-25 0,0 0,25 0,-25 0,25 0</inkml:trace>
  <inkml:trace contextRef="#ctx0" brushRef="#br0" timeOffset="40300.305">18852 8880,'0'-25,"0"25,0 0,25 0,-25 0,25 0,-25 0,24 25,-24-25,0 25,0-25,25 0,-25 25,0-1,0-24,0 25,0-25,0 0,0 0,-25 0,1 0,24 25,-25-25,25 0,-25 0,25 0,-25 0,0 0,25 0,25 0,-25 0,25 0,-25 0,25 0,-25 0,25 0,-25 0,24 0,-24 0,25 0,-25 25,0-25,0 25,0-25,0 25,0-25,0 24,0 1,0-25,0 0,-25 0,1 0,24 0,-25 0,25 0,-25 0,25 0,-25 0,0 0</inkml:trace>
  <inkml:trace contextRef="#ctx0" brushRef="#br0" timeOffset="44116.5233">18133 8880,'24'0,"-24"0,25 0,0 0,-25 0,25 0,-25 0,25 0,-1 0,-24 0,25 0,-25 0,25 0,-25 0,0 0,0 25,0-25,0 25,0-1,0-24,0 25,0-25,-25 0,25 25,0-25,-25 0,25 0,-24 0,24 0,-25 25,25-25,-25 0,0 25,25-25,-25 0,25 0,0 25,0-25,-24 0,24 24,0-24,0 0,0 0,24 0,-24 0,25 0,0 0,-25 0,25 0,-25 0,25 0,-1 0,-24 0,25 0,-25 0,25 0,-25 0,25 25,0-25,-25 25,0-25,24 0,-24 25,0-25,25 0</inkml:trace>
  <inkml:trace contextRef="#ctx0" brushRef="#br0" timeOffset="51083.9218">16992 7615,'-25'0,"25"0,-25 0,25 0,-25 0,0 0,1 0,-1 0,0 25,0-25,0 25,-24-1,49-24,-25 25,0-25,0 25,25-25,-25 0,25 0,-24 0,-1 25,25-25,0 0,-25 0,25 0,0 25,-25-25,25 0,0 0,-25 24,25 1,-24-25,24 25,0-25,0 0,0 25,0-25,-25 0,25 25,0-1</inkml:trace>
  <inkml:trace contextRef="#ctx0" brushRef="#br0" timeOffset="52387.9964">17016 7714,'0'0,"0"0,-24 0,-1 0,25 0,-25 0,0 0,0 0,25 0,-24 0,24 0,-25 25,25-25,-25 0,0 25,25-25,-25 25,25-25,-24 0,-1 24,25-24,-25 0,25 25,-25-25,25 25,0-25,0 25,-25-25,25 25,-25-25,25 24</inkml:trace>
  <inkml:trace contextRef="#ctx0" brushRef="#br0" timeOffset="53539.0622">17289 7590,'0'-25,"0"25,-25 0,25 0,-24 25,24-25,-25 0,0 25,25-25,0 25,-25-25,25 25,0-25,0 24,-25-24,25 25,-24-25,24 25,0 0,-25-25,25 25,0-25,0 24,-25 1,25-25,0 25,-25-25,25 25,-25-25,25 25,0-1,-24-24,24 25,0-25</inkml:trace>
  <inkml:trace contextRef="#ctx0" brushRef="#br0" timeOffset="54643.1254">17488 7417,'-25'0,"0"24,25 1,-25 0,0-25,25 25,-24 0,24-1,-25-24,0 25,25 0,0-25,-25 25,25 24,-25-24,25 25,-24-50,24 25,0-1,-25 1,25-25,-25 25,25-25,0 25,0-25,0 25</inkml:trace>
  <inkml:trace contextRef="#ctx0" brushRef="#br0" timeOffset="55787.1908">17711 7417,'-25'0,"0"0,25 0,-25 24,25-24,-24 0,24 25,-25-25,0 0,25 25,-25-25,25 0,-25 25,1 0,24-25,-25 24,25-24,-50 25,50 0,-25-25,25 25,-24-25,-1 25,25-25,0 0,0 24,-25 1,25-25,0 0,0 25,0-25</inkml:trace>
  <inkml:trace contextRef="#ctx0" brushRef="#br0" timeOffset="56843.2512">17711 7615,'0'0,"-25"0,25 0,-25 25,25-25,-25 25,25-25,-24 24,-1 1,25-25,0 25,-25-25,25 25,-25-25,25 25,-25-25,25 24,0-24,-24 0,24 25,0-25,-25 0,25 25,0 0,-25-25</inkml:trace>
  <inkml:trace contextRef="#ctx0" brushRef="#br0" timeOffset="57579.2933">17810 7789,'0'0,"0"0,0 0,0 0,-25 0,1 24,24-24,-25 25,25 0,-25-25,0 25,0-25,0 25,1-1,24-24</inkml:trace>
  <inkml:trace contextRef="#ctx0" brushRef="#br0" timeOffset="58723.3587">17339 7689,'0'-24,"0"-1,0 25,0-25,0 25,0-25,0 0,0 25,0 0,-25-24,25 24,-25-25,25 0,-25 0,25 25,-24-25,-1 25,25-49,-25 49,25-25,-25 0,25 25,-49-25,49 1,-50-1,50-25,-25 25,-24-24,49 24,-50 0,25-24,0 24,1-25,-1 25,0-24,0-26,25 26,-25 24,1-25,24 1,-25-1,25 0,0 26,-25-1,25 0</inkml:trace>
  <inkml:trace contextRef="#ctx0" brushRef="#br0" timeOffset="62563.5784">16719 6573,'0'0,"0"0,25 0,-25 0,0-25,0 1,0 24,24-25,-24 25,0-25,0 25,0-25,0 0,0 25,0-24,0 24,0-25,0 0,0 25,0-25,0 25,0-25,0 25,0-24,0-1,0 25,0-25,0 25,0-25,0 0,0 25,0-24,0-26,0 50,0-25,0 0,0 1,0 24,0-25,0 25,0-25,0 0,0 0,0 1,25-1,-25-25,0 0,25 26,-25-26,0 25,0 0,0-24,0 24,0 0,0 0,0 1,0-1,0 0,0 25,0-50,0 26,0-1,0 0,0 0,0 0,0-24,0 49,0-50,0 25,0 1,0-26,0 0,0 26,0-1,0-25,0 25,0 1,0-1,0 25,0-50,0 50,0-50,0 26,0-1,0 0,0-25,0 26,25-26,-25 25,0 0,0 1,0-1,0 0,0-25,0 26,0 24,0-25,0 0,0 25,0-25,0 25,0-25,0 1,0 24,0-25</inkml:trace>
  <inkml:trace contextRef="#ctx0" brushRef="#br0" timeOffset="63322.6218">16843 4192,'0'0,"0"0,0 0,-25 0,25 25,-25-25,0 25,25-1,-24-24,24 25,-50 0,50 0,-25-25,25 49,0-49,-25 25,25-25,-25 25,25-25</inkml:trace>
  <inkml:trace contextRef="#ctx0" brushRef="#br0" timeOffset="64178.6708">16868 4217,'24'0,"-24"0,25 0,-25 0,50 0,-25 49,24-24,-24-25,0 25,0 0,-1-25,-24 0,0 25,25-25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28ABA-E300-4674-8BA1-19981F43643F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778DA-EE6F-4F8B-9B13-351FF03DC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60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23/04/2021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Pravida Raja   SXCA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23/04/2021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Pravida Raja   SXCA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23/04/2021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Pravida Raja   SXCA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23/04/2021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000000"/>
                </a:solidFill>
              </a:rPr>
              <a:t>Pravida Raja   SXCA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371A36E-8992-46F2-9D01-C988E411502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878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23/04/2021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Pravida Raja   SXCA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23/04/2021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Pravida Raja   SXCA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23/04/2021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Pravida Raja   SXCA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23/04/2021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Pravida Raja   SXCA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23/04/2021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Pravida Raja   SXCA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23/04/2021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Pravida Raja   SXCA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23/04/2021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Pravida Raja   SXCA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23/04/2021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Pravida Raja   SXCA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23/04/2021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Pravida Raja   SXCA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customXml" Target="../ink/ink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0.png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Testing Hypotheses about a population proportion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Session 17</a:t>
            </a:r>
          </a:p>
          <a:p>
            <a:r>
              <a:rPr lang="en-US" dirty="0" smtClean="0"/>
              <a:t>23/04/2021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0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Numerical Problems based on single </a:t>
            </a:r>
            <a:r>
              <a:rPr lang="en-US" sz="3600" dirty="0" smtClean="0"/>
              <a:t>proportion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 smtClean="0"/>
              <a:t>(1) A study by Hewitt Associates showed that 79% of the companies offer employees flexible scheduling. Suppose a researcher believes that in accounting firms, this figure is lower . The researcher randomly selects 415 accounting firms and through interviews determines that 303 of these firms have flexible scheduling. With 1% level of significance, does the test show enough evidence to conclude that a significantly lower proportion of accounting firms offer employees flexible scheduling?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23/04/2021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Pravida Raja   SXCA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6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486400"/>
              </a:xfrm>
            </p:spPr>
            <p:txBody>
              <a:bodyPr>
                <a:normAutofit fontScale="70000" lnSpcReduction="20000"/>
              </a:bodyPr>
              <a:lstStyle/>
              <a:p>
                <a:pPr lvl="0"/>
                <a:r>
                  <a:rPr lang="en-US" altLang="en-US" sz="4000" dirty="0" smtClean="0">
                    <a:latin typeface="Arial" charset="0"/>
                  </a:rPr>
                  <a:t>P</a:t>
                </a:r>
                <a:r>
                  <a:rPr lang="en-US" altLang="en-US" sz="4000" baseline="-25000" dirty="0" smtClean="0">
                    <a:latin typeface="Arial" charset="0"/>
                  </a:rPr>
                  <a:t>0</a:t>
                </a:r>
                <a:r>
                  <a:rPr lang="en-US" altLang="en-US" sz="4000" dirty="0" smtClean="0">
                    <a:latin typeface="Arial" charset="0"/>
                  </a:rPr>
                  <a:t> = 0.79, n=415, </a:t>
                </a:r>
                <a14:m>
                  <m:oMath xmlns:m="http://schemas.openxmlformats.org/officeDocument/2006/math">
                    <m:r>
                      <a:rPr lang="en-US" altLang="en-US" sz="4000" b="0" i="1" smtClean="0">
                        <a:latin typeface="Cambria Math"/>
                      </a:rPr>
                      <m:t>𝑥</m:t>
                    </m:r>
                    <m:r>
                      <a:rPr lang="en-US" altLang="en-US" sz="4000" b="0" i="1" smtClean="0">
                        <a:latin typeface="Cambria Math"/>
                      </a:rPr>
                      <m:t>=303</m:t>
                    </m:r>
                  </m:oMath>
                </a14:m>
                <a:r>
                  <a:rPr lang="en-US" altLang="en-US" sz="4000" dirty="0" smtClean="0">
                    <a:latin typeface="Arial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sz="4000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altLang="en-US" sz="4000" b="0" i="1" smtClean="0">
                        <a:latin typeface="Cambria Math"/>
                        <a:ea typeface="Cambria Math"/>
                      </a:rPr>
                      <m:t>=0.01</m:t>
                    </m:r>
                  </m:oMath>
                </a14:m>
                <a:endParaRPr lang="en-US" altLang="en-US" sz="4000" dirty="0">
                  <a:latin typeface="Arial" charset="0"/>
                </a:endParaRPr>
              </a:p>
              <a:p>
                <a:pPr fontAlgn="base">
                  <a:spcAft>
                    <a:spcPct val="0"/>
                  </a:spcAft>
                </a:pPr>
                <a:r>
                  <a:rPr lang="en-US" altLang="en-US" sz="4000" dirty="0">
                    <a:latin typeface="Arial" charset="0"/>
                  </a:rPr>
                  <a:t>H</a:t>
                </a:r>
                <a:r>
                  <a:rPr lang="en-US" altLang="en-US" sz="4000" baseline="-25000" dirty="0">
                    <a:latin typeface="Arial" charset="0"/>
                  </a:rPr>
                  <a:t>0</a:t>
                </a:r>
                <a:r>
                  <a:rPr lang="en-US" altLang="en-US" sz="4000" dirty="0">
                    <a:latin typeface="Arial" charset="0"/>
                  </a:rPr>
                  <a:t>: P = </a:t>
                </a:r>
                <a:r>
                  <a:rPr lang="en-US" altLang="en-US" sz="4000" dirty="0" smtClean="0">
                    <a:latin typeface="Arial" charset="0"/>
                  </a:rPr>
                  <a:t>P</a:t>
                </a:r>
                <a:r>
                  <a:rPr lang="en-US" altLang="en-US" sz="4000" baseline="-25000" dirty="0" smtClean="0">
                    <a:latin typeface="Arial" charset="0"/>
                  </a:rPr>
                  <a:t>0  </a:t>
                </a:r>
                <a:r>
                  <a:rPr lang="en-US" altLang="en-US" sz="4000" dirty="0" smtClean="0">
                    <a:latin typeface="Arial" charset="0"/>
                  </a:rPr>
                  <a:t>against H</a:t>
                </a:r>
                <a:r>
                  <a:rPr lang="en-US" altLang="en-US" sz="4000" baseline="-25000" dirty="0" smtClean="0">
                    <a:latin typeface="Arial" charset="0"/>
                  </a:rPr>
                  <a:t>1</a:t>
                </a:r>
                <a:r>
                  <a:rPr lang="en-US" altLang="en-US" sz="4000" dirty="0">
                    <a:latin typeface="Arial" charset="0"/>
                  </a:rPr>
                  <a:t>: P &lt; </a:t>
                </a:r>
                <a:r>
                  <a:rPr lang="en-US" altLang="en-US" sz="4000" dirty="0" smtClean="0">
                    <a:latin typeface="Arial" charset="0"/>
                  </a:rPr>
                  <a:t>P</a:t>
                </a:r>
                <a:r>
                  <a:rPr lang="en-US" altLang="en-US" sz="4000" baseline="-25000" dirty="0" smtClean="0">
                    <a:latin typeface="Arial" charset="0"/>
                  </a:rPr>
                  <a:t>0</a:t>
                </a:r>
              </a:p>
              <a:p>
                <a:pPr fontAlgn="base">
                  <a:spcAft>
                    <a:spcPct val="0"/>
                  </a:spcAft>
                </a:pPr>
                <a:r>
                  <a:rPr lang="en-US" altLang="en-US" sz="4000" dirty="0" smtClean="0">
                    <a:latin typeface="Arial" charset="0"/>
                  </a:rPr>
                  <a:t>Test statistic is </a:t>
                </a:r>
              </a:p>
              <a:p>
                <a:pPr fontAlgn="base">
                  <a:spcAft>
                    <a:spcPct val="0"/>
                  </a:spcAft>
                </a:pPr>
                <a:endParaRPr lang="en-US" altLang="en-US" sz="4000" dirty="0" smtClean="0">
                  <a:latin typeface="Arial" charset="0"/>
                </a:endParaRPr>
              </a:p>
              <a:p>
                <a:pPr fontAlgn="base">
                  <a:spcAft>
                    <a:spcPct val="0"/>
                  </a:spcAft>
                </a:pPr>
                <a:endParaRPr lang="en-US" altLang="en-US" sz="4000" dirty="0">
                  <a:latin typeface="Arial" charset="0"/>
                </a:endParaRPr>
              </a:p>
              <a:p>
                <a:pPr fontAlgn="base">
                  <a:spcAft>
                    <a:spcPct val="0"/>
                  </a:spcAft>
                </a:pPr>
                <a:endParaRPr lang="en-US" altLang="en-US" sz="4000" dirty="0" smtClean="0">
                  <a:latin typeface="Arial" charset="0"/>
                </a:endParaRPr>
              </a:p>
              <a:p>
                <a:pPr fontAlgn="base">
                  <a:spcAft>
                    <a:spcPct val="0"/>
                  </a:spcAft>
                </a:pPr>
                <a:r>
                  <a:rPr lang="en-US" altLang="en-US" sz="4000" dirty="0" smtClean="0">
                    <a:latin typeface="Arial" charset="0"/>
                  </a:rPr>
                  <a:t>Calculated Z= -3.015</a:t>
                </a:r>
              </a:p>
              <a:p>
                <a:pPr lvl="0" fontAlgn="base">
                  <a:spcAft>
                    <a:spcPct val="0"/>
                  </a:spcAft>
                </a:pPr>
                <a:r>
                  <a:rPr lang="en-US" altLang="en-US" sz="4000" dirty="0" smtClean="0">
                    <a:latin typeface="Arial" charset="0"/>
                  </a:rPr>
                  <a:t>Rejection rule is </a:t>
                </a:r>
                <a:r>
                  <a:rPr lang="en-US" altLang="en-US" sz="4000" dirty="0">
                    <a:latin typeface="Arial" charset="0"/>
                  </a:rPr>
                  <a:t>Reject  </a:t>
                </a:r>
                <a:r>
                  <a:rPr lang="en-US" altLang="en-US" sz="4000" dirty="0" smtClean="0">
                    <a:latin typeface="Arial" charset="0"/>
                  </a:rPr>
                  <a:t>H</a:t>
                </a:r>
                <a:r>
                  <a:rPr lang="en-US" altLang="en-US" sz="4000" baseline="-25000" dirty="0" smtClean="0">
                    <a:latin typeface="Arial" charset="0"/>
                  </a:rPr>
                  <a:t>0</a:t>
                </a:r>
                <a:r>
                  <a:rPr lang="en-US" altLang="en-US" sz="4000" dirty="0" smtClean="0">
                    <a:latin typeface="Arial" charset="0"/>
                  </a:rPr>
                  <a:t> </a:t>
                </a:r>
                <a:r>
                  <a:rPr lang="en-US" altLang="en-US" sz="4000" dirty="0">
                    <a:latin typeface="Arial" charset="0"/>
                  </a:rPr>
                  <a:t>if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4000">
                        <a:latin typeface="Cambria Math"/>
                        <a:ea typeface="Cambria Math"/>
                      </a:rPr>
                      <m:t>Z</m:t>
                    </m:r>
                    <m:r>
                      <a:rPr lang="en-US" altLang="en-US" sz="4000" i="1">
                        <a:latin typeface="Cambria Math"/>
                        <a:ea typeface="Cambria Math"/>
                      </a:rPr>
                      <m:t>≤−</m:t>
                    </m:r>
                    <m:r>
                      <a:rPr lang="en-US" altLang="en-US" sz="4000" i="1">
                        <a:latin typeface="Cambria Math"/>
                        <a:ea typeface="Cambria Math"/>
                      </a:rPr>
                      <m:t>𝑍</m:t>
                    </m:r>
                    <m:r>
                      <a:rPr lang="en-US" altLang="en-US" sz="4000" i="1" baseline="-2500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endParaRPr lang="en-US" altLang="en-US" sz="4000" baseline="-25000" dirty="0" smtClean="0">
                  <a:latin typeface="Arial" charset="0"/>
                </a:endParaRPr>
              </a:p>
              <a:p>
                <a:pPr fontAlgn="base">
                  <a:spcAft>
                    <a:spcPct val="0"/>
                  </a:spcAft>
                </a:pPr>
                <a:r>
                  <a:rPr lang="en-US" altLang="en-US" sz="4000" dirty="0" smtClean="0">
                    <a:latin typeface="Arial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sz="4000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altLang="en-US" sz="4000" i="1">
                        <a:latin typeface="Cambria Math"/>
                        <a:ea typeface="Cambria Math"/>
                      </a:rPr>
                      <m:t>=0.01</m:t>
                    </m:r>
                  </m:oMath>
                </a14:m>
                <a:r>
                  <a:rPr lang="en-US" altLang="en-US" sz="4000" dirty="0" smtClean="0">
                    <a:latin typeface="Arial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sz="4000" i="1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altLang="en-US" sz="4000" i="1">
                        <a:latin typeface="Cambria Math"/>
                        <a:ea typeface="Cambria Math"/>
                      </a:rPr>
                      <m:t>𝑍</m:t>
                    </m:r>
                    <m:r>
                      <a:rPr lang="en-US" altLang="en-US" sz="4000" i="1" baseline="-25000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altLang="en-US" sz="4000" b="0" i="0" smtClean="0">
                        <a:latin typeface="Cambria Math"/>
                        <a:ea typeface="Cambria Math"/>
                      </a:rPr>
                      <m:t>=−2.33</m:t>
                    </m:r>
                  </m:oMath>
                </a14:m>
                <a:endParaRPr lang="en-US" altLang="en-US" sz="4000" b="0" dirty="0" smtClean="0">
                  <a:latin typeface="Arial" charset="0"/>
                  <a:ea typeface="Cambria Math"/>
                </a:endParaRPr>
              </a:p>
              <a:p>
                <a:pPr fontAlgn="base"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lang="en-US" altLang="en-US" sz="4000" b="0" i="1" smtClean="0">
                        <a:latin typeface="Cambria Math"/>
                      </a:rPr>
                      <m:t>−3.015</m:t>
                    </m:r>
                  </m:oMath>
                </a14:m>
                <a:r>
                  <a:rPr lang="en-US" altLang="en-US" sz="4000" dirty="0" smtClean="0">
                    <a:latin typeface="Arial" charset="0"/>
                  </a:rPr>
                  <a:t>   &lt;    </a:t>
                </a:r>
                <a14:m>
                  <m:oMath xmlns:m="http://schemas.openxmlformats.org/officeDocument/2006/math">
                    <m:r>
                      <a:rPr lang="en-US" altLang="en-US" sz="4000">
                        <a:latin typeface="Cambria Math"/>
                        <a:ea typeface="Cambria Math"/>
                      </a:rPr>
                      <m:t>−2.33</m:t>
                    </m:r>
                  </m:oMath>
                </a14:m>
                <a:r>
                  <a:rPr lang="en-US" altLang="en-US" sz="4000" dirty="0" smtClean="0">
                    <a:latin typeface="Arial" charset="0"/>
                    <a:ea typeface="Cambria Math"/>
                  </a:rPr>
                  <a:t>, hence reject </a:t>
                </a:r>
                <a:r>
                  <a:rPr lang="en-US" altLang="en-US" sz="4000" dirty="0" smtClean="0">
                    <a:latin typeface="Arial" charset="0"/>
                  </a:rPr>
                  <a:t>H</a:t>
                </a:r>
                <a:r>
                  <a:rPr lang="en-US" altLang="en-US" sz="4000" baseline="-25000" dirty="0" smtClean="0">
                    <a:latin typeface="Arial" charset="0"/>
                  </a:rPr>
                  <a:t>0.</a:t>
                </a:r>
                <a:endParaRPr lang="en-US" altLang="en-US" sz="4000" dirty="0" smtClean="0">
                  <a:latin typeface="Arial" charset="0"/>
                </a:endParaRPr>
              </a:p>
              <a:p>
                <a:pPr algn="just" fontAlgn="base">
                  <a:spcAft>
                    <a:spcPct val="0"/>
                  </a:spcAft>
                </a:pPr>
                <a:r>
                  <a:rPr lang="en-US" altLang="en-US" sz="4000" dirty="0" smtClean="0">
                    <a:latin typeface="Arial" charset="0"/>
                    <a:ea typeface="Cambria Math"/>
                  </a:rPr>
                  <a:t>Conclusion :There is </a:t>
                </a:r>
                <a:r>
                  <a:rPr lang="en-US" sz="4000" dirty="0" smtClean="0"/>
                  <a:t>enough statistical evidence </a:t>
                </a:r>
                <a:r>
                  <a:rPr lang="en-US" sz="4000" dirty="0"/>
                  <a:t>to conclude that a significantly lower proportion of accounting firms offer employees flexible </a:t>
                </a:r>
                <a:r>
                  <a:rPr lang="en-US" sz="4000" dirty="0" smtClean="0"/>
                  <a:t>scheduling.</a:t>
                </a:r>
                <a:endParaRPr lang="en-US" altLang="en-US" sz="2800" dirty="0">
                  <a:latin typeface="Arial" charset="0"/>
                </a:endParaRPr>
              </a:p>
              <a:p>
                <a:pPr lvl="0" fontAlgn="base">
                  <a:spcAft>
                    <a:spcPct val="0"/>
                  </a:spcAft>
                </a:pPr>
                <a:endParaRPr lang="en-US" altLang="en-US" sz="2800" dirty="0">
                  <a:latin typeface="Arial" charset="0"/>
                </a:endParaRPr>
              </a:p>
              <a:p>
                <a:pPr fontAlgn="base">
                  <a:spcAft>
                    <a:spcPct val="0"/>
                  </a:spcAft>
                </a:pPr>
                <a:endParaRPr lang="en-US" altLang="en-US" sz="2800" dirty="0">
                  <a:latin typeface="Arial" charset="0"/>
                </a:endParaRPr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486400"/>
              </a:xfrm>
              <a:blipFill rotWithShape="1">
                <a:blip r:embed="rId2"/>
                <a:stretch>
                  <a:fillRect l="-1259" t="-2667" r="-1481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3242125" y="2514600"/>
                <a:ext cx="1334789" cy="9641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𝑍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125" y="2514600"/>
                <a:ext cx="1334789" cy="9641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5911560" y="1509120"/>
              <a:ext cx="2179080" cy="179532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02200" y="1499760"/>
                <a:ext cx="2197800" cy="18140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23/04/2021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Pravida Raja   SXCA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9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 smtClean="0"/>
              <a:t>(2) A large manufacturing company investigated the service it received from suppliers and discovered that in the past 32% of all materials shipments were received late. However the company recently installed a just-in-time system in which suppliers are linked more closely to the manufacturing process. A random sample of 120 deliveries since the just-in-time system was installed reveals that 24 deliveries were late. Use this information to test whether the proportion of late deliveries was reduced significantly.</a:t>
            </a:r>
            <a:endParaRPr 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23/04/2021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Pravida Raja   SXCA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3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Testing Hypotheses about a population </a:t>
            </a:r>
            <a:r>
              <a:rPr lang="en-US" sz="3600" dirty="0" smtClean="0"/>
              <a:t>proportion </a:t>
            </a:r>
            <a:r>
              <a:rPr lang="en-US" sz="3600" dirty="0"/>
              <a:t>using the z statistic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800" dirty="0" smtClean="0"/>
              <a:t>Data analysis in business decision making often contains proportions to describe aspects such as market share, quality defects, on-time delivery rate and others.</a:t>
            </a:r>
          </a:p>
          <a:p>
            <a:pPr algn="just"/>
            <a:r>
              <a:rPr lang="en-US" sz="2800" dirty="0" smtClean="0"/>
              <a:t>Business researchers conduct hypotheses tests about such proportions to determine whether they have changed in some way.</a:t>
            </a:r>
          </a:p>
          <a:p>
            <a:pPr algn="just"/>
            <a:r>
              <a:rPr lang="en-US" sz="2800" dirty="0" smtClean="0"/>
              <a:t>A market researcher wants to test to determine whether the proportion of new car purchasers who are female has increased.</a:t>
            </a:r>
          </a:p>
          <a:p>
            <a:pPr algn="just"/>
            <a:r>
              <a:rPr lang="en-US" sz="2800" dirty="0" smtClean="0"/>
              <a:t>A quality manager for a large manufacturing firm wants to test to determine whether the proportion of defective items in a batch is less than 0.04. </a:t>
            </a:r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23/04/2021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Pravida Raja   SXCA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9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Notations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P: Population Proportion</a:t>
                </a:r>
              </a:p>
              <a:p>
                <a:pPr marL="0" indent="0">
                  <a:buNone/>
                </a:pPr>
                <a:r>
                  <a:rPr lang="en-US" dirty="0" smtClean="0"/>
                  <a:t>P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 : Hypothesized Proportion</a:t>
                </a:r>
              </a:p>
              <a:p>
                <a:pPr marL="0" indent="0">
                  <a:buNone/>
                </a:pPr>
                <a:r>
                  <a:rPr lang="en-US" dirty="0" smtClean="0"/>
                  <a:t>Q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 : 1-</a:t>
                </a:r>
                <a:r>
                  <a:rPr lang="en-US" dirty="0"/>
                  <a:t> P</a:t>
                </a:r>
                <a:r>
                  <a:rPr lang="en-US" baseline="-25000" dirty="0"/>
                  <a:t>0</a:t>
                </a:r>
                <a:r>
                  <a:rPr lang="en-US" dirty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dirty="0" smtClean="0"/>
                  <a:t> Sample proportion</a:t>
                </a:r>
              </a:p>
              <a:p>
                <a:pPr marL="0" indent="0">
                  <a:buNone/>
                </a:pPr>
                <a:r>
                  <a:rPr lang="en-US" dirty="0"/>
                  <a:t>n</a:t>
                </a:r>
                <a:r>
                  <a:rPr lang="en-US" dirty="0" smtClean="0"/>
                  <a:t>: number of observations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23/04/2021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Pravida Raja   SXCA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4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Sampling distribution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T</a:t>
            </a:r>
            <a:r>
              <a:rPr lang="en-US" sz="2800" dirty="0" smtClean="0"/>
              <a:t>he </a:t>
            </a:r>
            <a:r>
              <a:rPr lang="en-US" sz="2800" b="1" dirty="0" smtClean="0"/>
              <a:t>sample</a:t>
            </a:r>
            <a:r>
              <a:rPr lang="en-US" sz="2800" b="1" dirty="0"/>
              <a:t> proportion </a:t>
            </a:r>
            <a:r>
              <a:rPr lang="en-US" sz="2800" dirty="0"/>
              <a:t>is computed by dividing the frequency with which a given characteristic occurs </a:t>
            </a:r>
            <a:r>
              <a:rPr lang="en-US" sz="2800" dirty="0" smtClean="0"/>
              <a:t>in a </a:t>
            </a:r>
            <a:r>
              <a:rPr lang="en-US" sz="2800" dirty="0"/>
              <a:t>sample by the number of </a:t>
            </a:r>
            <a:r>
              <a:rPr lang="en-US" sz="2800" dirty="0" smtClean="0"/>
              <a:t>Items </a:t>
            </a:r>
            <a:r>
              <a:rPr lang="en-US" sz="2800" dirty="0"/>
              <a:t>in the sample</a:t>
            </a:r>
            <a:r>
              <a:rPr lang="en-US" sz="2800" dirty="0" smtClean="0"/>
              <a:t>.</a:t>
            </a:r>
          </a:p>
          <a:p>
            <a:pPr algn="just"/>
            <a:endParaRPr lang="en-US" sz="2800" dirty="0"/>
          </a:p>
          <a:p>
            <a:pPr algn="just"/>
            <a:endParaRPr lang="en-US" sz="2800" dirty="0" smtClean="0"/>
          </a:p>
          <a:p>
            <a:pPr algn="just"/>
            <a:endParaRPr lang="en-US" sz="2800" dirty="0"/>
          </a:p>
          <a:p>
            <a:pPr algn="just"/>
            <a:endParaRPr lang="en-US" sz="2800" dirty="0" smtClean="0"/>
          </a:p>
          <a:p>
            <a:pPr algn="just"/>
            <a:r>
              <a:rPr lang="en-US" sz="2800" dirty="0"/>
              <a:t>How does a researcher use the sample proportion in analysis?</a:t>
            </a:r>
            <a:endParaRPr lang="en-US" sz="2800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dirty="0" smtClean="0"/>
          </a:p>
          <a:p>
            <a:endParaRPr lang="en-US" dirty="0"/>
          </a:p>
          <a:p>
            <a:endParaRPr lang="en-US" i="1" dirty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76600"/>
            <a:ext cx="7379437" cy="1142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23/04/2021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Pravida Raja   SXCA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229600" cy="563562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Sampling distribution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563562"/>
              </a:xfrm>
              <a:blipFill rotWithShape="1">
                <a:blip r:embed="rId2"/>
                <a:stretch>
                  <a:fillRect t="-31183" b="-5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800" dirty="0" smtClean="0"/>
                  <a:t>The central limit theorem applies </a:t>
                </a:r>
                <a:r>
                  <a:rPr lang="en-US" sz="2800" dirty="0"/>
                  <a:t>to sample proportions in that the normal distribution approximates the shape of </a:t>
                </a:r>
                <a:r>
                  <a:rPr lang="en-US" sz="2800" dirty="0" smtClean="0"/>
                  <a:t>the distribution </a:t>
                </a:r>
                <a:r>
                  <a:rPr lang="en-US" sz="2800" dirty="0"/>
                  <a:t>of sample proportions </a:t>
                </a:r>
                <a:r>
                  <a:rPr lang="en-US" sz="2800" dirty="0" smtClean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𝑛𝑃</m:t>
                    </m:r>
                    <m:r>
                      <a:rPr lang="en-US" sz="2800" b="0" i="1" smtClean="0">
                        <a:latin typeface="Cambria Math"/>
                      </a:rPr>
                      <m:t>&gt;5 </m:t>
                    </m:r>
                  </m:oMath>
                </a14:m>
                <a:r>
                  <a:rPr lang="en-US" sz="2800" dirty="0" smtClean="0"/>
                  <a:t>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𝑛</m:t>
                    </m:r>
                    <m:r>
                      <a:rPr lang="en-US" sz="2800" b="0" i="1" smtClean="0">
                        <a:latin typeface="Cambria Math"/>
                      </a:rPr>
                      <m:t>𝑄</m:t>
                    </m:r>
                    <m:r>
                      <a:rPr lang="en-US" sz="2800" i="1">
                        <a:latin typeface="Cambria Math"/>
                      </a:rPr>
                      <m:t>&gt;5</m:t>
                    </m:r>
                  </m:oMath>
                </a14:m>
                <a:r>
                  <a:rPr lang="en-US" sz="2800" dirty="0" smtClean="0"/>
                  <a:t> (</a:t>
                </a:r>
                <a:r>
                  <a:rPr lang="en-US" sz="2800" i="1" dirty="0"/>
                  <a:t>P</a:t>
                </a:r>
                <a:r>
                  <a:rPr lang="en-US" sz="2800" i="1" dirty="0" smtClean="0"/>
                  <a:t> </a:t>
                </a:r>
                <a:r>
                  <a:rPr lang="en-US" sz="2800" dirty="0"/>
                  <a:t>is the population </a:t>
                </a:r>
                <a:r>
                  <a:rPr lang="en-US" sz="2800" dirty="0" smtClean="0"/>
                  <a:t>proportion and </a:t>
                </a:r>
                <a:r>
                  <a:rPr lang="en-US" sz="2800" i="1" dirty="0"/>
                  <a:t>Q</a:t>
                </a:r>
                <a:r>
                  <a:rPr lang="en-US" sz="2800" i="1" dirty="0" smtClean="0"/>
                  <a:t> </a:t>
                </a:r>
                <a:r>
                  <a:rPr lang="en-US" sz="2800" dirty="0"/>
                  <a:t>= 1 - </a:t>
                </a:r>
                <a:r>
                  <a:rPr lang="en-US" sz="2800" dirty="0" smtClean="0"/>
                  <a:t>P). </a:t>
                </a:r>
                <a:r>
                  <a:rPr lang="en-US" sz="2800" dirty="0"/>
                  <a:t>The mean of sample proportions for all samples of </a:t>
                </a:r>
                <a:r>
                  <a:rPr lang="en-US" sz="2800" dirty="0" smtClean="0"/>
                  <a:t>size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/>
                  <a:t>randomly </a:t>
                </a:r>
                <a:r>
                  <a:rPr lang="en-US" sz="2800" dirty="0" smtClean="0"/>
                  <a:t>drawn from </a:t>
                </a:r>
                <a:r>
                  <a:rPr lang="en-US" sz="2800" dirty="0"/>
                  <a:t>a population is </a:t>
                </a:r>
                <a:r>
                  <a:rPr lang="en-US" sz="2800" dirty="0" smtClean="0"/>
                  <a:t>P</a:t>
                </a:r>
                <a:r>
                  <a:rPr lang="en-US" sz="2800" i="1" dirty="0" smtClean="0"/>
                  <a:t> </a:t>
                </a:r>
                <a:r>
                  <a:rPr lang="en-US" sz="2800" dirty="0"/>
                  <a:t>(the population proportion) and the standard deviation of </a:t>
                </a:r>
                <a:r>
                  <a:rPr lang="en-US" sz="2800" dirty="0" smtClean="0"/>
                  <a:t>sample is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i="1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/>
                              </a:rPr>
                              <m:t>𝑃𝑄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/>
                  <a:t>sometimes referred to as the </a:t>
                </a:r>
                <a:r>
                  <a:rPr lang="en-US" sz="2800" b="1" dirty="0"/>
                  <a:t>standard error of the proportion</a:t>
                </a:r>
                <a:r>
                  <a:rPr lang="en-US" sz="2800" dirty="0"/>
                  <a:t>.</a:t>
                </a:r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  <a:blipFill rotWithShape="1">
                <a:blip r:embed="rId3"/>
                <a:stretch>
                  <a:fillRect l="-1259" t="-1084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23/04/2021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Pravida Raja   SXCA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7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Estimating population </a:t>
            </a:r>
            <a:r>
              <a:rPr lang="en-US" sz="3600" dirty="0" smtClean="0"/>
              <a:t>proportion</a:t>
            </a:r>
            <a:br>
              <a:rPr lang="en-US" sz="3600" dirty="0" smtClean="0"/>
            </a:br>
            <a:r>
              <a:rPr lang="en-US" sz="3600" dirty="0" smtClean="0"/>
              <a:t>(Confidence Interval Estimation)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We have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Solving for P, we have the confidence interval formula as follows.</a:t>
                </a:r>
              </a:p>
              <a:p>
                <a:pPr marL="0" indent="0">
                  <a:buNone/>
                </a:pPr>
                <a:r>
                  <a:rPr lang="en-US" dirty="0" smtClean="0">
                    <a:ea typeface="Cambria Math"/>
                  </a:rPr>
                  <a:t>    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</m:acc>
                    <m:r>
                      <a:rPr lang="en-US" i="1">
                        <a:latin typeface="Cambria Math"/>
                        <a:ea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sub>
                    </m:sSub>
                    <m:rad>
                      <m:radPr>
                        <m:degHide m:val="on"/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</m:acc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𝑞</m:t>
                                </m:r>
                              </m:e>
                            </m:acc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i="1" dirty="0">
                        <a:latin typeface="Cambria Math"/>
                        <a:ea typeface="Cambria Math"/>
                      </a:rPr>
                      <m:t>≤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</m:acc>
                    <m:r>
                      <a:rPr lang="en-US" i="1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sub>
                    </m:sSub>
                    <m:rad>
                      <m:radPr>
                        <m:degHide m:val="on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</m:acc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𝑞</m:t>
                                </m:r>
                              </m:e>
                            </m:acc>
                          </m:num>
                          <m:den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1852" t="-1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3"/>
              <p:cNvSpPr txBox="1">
                <a:spLocks/>
              </p:cNvSpPr>
              <p:nvPr/>
            </p:nvSpPr>
            <p:spPr>
              <a:xfrm>
                <a:off x="2667000" y="1548005"/>
                <a:ext cx="2053126" cy="1642244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sp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𝑍</m:t>
                      </m:r>
                      <m:r>
                        <a:rPr lang="en-US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en-US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</m:acc>
                                  <m:acc>
                                    <m:accPr>
                                      <m:chr m:val="̂"/>
                                      <m:ctrlPr>
                                        <a:rPr lang="en-US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𝑞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1548005"/>
                <a:ext cx="2053126" cy="164224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23/04/2021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Pravida Raja   SXCA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6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5791200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en-US" sz="2800" dirty="0" smtClean="0"/>
                  <a:t>A </a:t>
                </a:r>
                <a:r>
                  <a:rPr lang="en-US" sz="2800" dirty="0"/>
                  <a:t>study of 87 randomly selected companies with a telemarketing </a:t>
                </a:r>
                <a:r>
                  <a:rPr lang="en-US" sz="2800" dirty="0" smtClean="0"/>
                  <a:t>operation revealed </a:t>
                </a:r>
                <a:r>
                  <a:rPr lang="en-US" sz="2800" dirty="0"/>
                  <a:t>that 39% of the sampled companies used telemarketing to assist them </a:t>
                </a:r>
                <a:r>
                  <a:rPr lang="en-US" sz="2800" dirty="0" smtClean="0"/>
                  <a:t>in order </a:t>
                </a:r>
                <a:r>
                  <a:rPr lang="en-US" sz="2800" dirty="0"/>
                  <a:t>processing. Using this information, how could a researcher estimate the </a:t>
                </a:r>
                <a:r>
                  <a:rPr lang="en-US" sz="2800" i="1" dirty="0" smtClean="0"/>
                  <a:t>population </a:t>
                </a:r>
                <a:r>
                  <a:rPr lang="en-US" sz="2800" dirty="0" smtClean="0"/>
                  <a:t>proportion </a:t>
                </a:r>
                <a:r>
                  <a:rPr lang="en-US" sz="2800" dirty="0"/>
                  <a:t>of telemarketing companies that use their telemarketing operation to </a:t>
                </a:r>
                <a:r>
                  <a:rPr lang="en-US" sz="2800" dirty="0" smtClean="0"/>
                  <a:t>assist them </a:t>
                </a:r>
                <a:r>
                  <a:rPr lang="en-US" sz="2800" dirty="0"/>
                  <a:t>in order processing</a:t>
                </a:r>
                <a:r>
                  <a:rPr lang="en-US" sz="2800" dirty="0" smtClean="0"/>
                  <a:t>?</a:t>
                </a:r>
              </a:p>
              <a:p>
                <a:r>
                  <a:rPr lang="en-US" sz="2800" dirty="0" smtClean="0"/>
                  <a:t>Solution : </a:t>
                </a:r>
                <a:r>
                  <a:rPr lang="en-US" sz="2800" dirty="0"/>
                  <a:t>The sample proportion,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/>
                          </a:rPr>
                          <m:t>𝑝</m:t>
                        </m:r>
                      </m:e>
                    </m:acc>
                    <m:r>
                      <a:rPr lang="en-US" sz="2800" b="0" i="1" smtClean="0">
                        <a:latin typeface="Cambria Math"/>
                      </a:rPr>
                      <m:t>=0.39</m:t>
                    </m:r>
                  </m:oMath>
                </a14:m>
                <a:r>
                  <a:rPr lang="en-US" sz="2800" dirty="0"/>
                  <a:t>, is the </a:t>
                </a:r>
                <a:r>
                  <a:rPr lang="en-US" sz="2800" i="1" dirty="0"/>
                  <a:t>point estimate </a:t>
                </a:r>
                <a:r>
                  <a:rPr lang="en-US" sz="2800" dirty="0"/>
                  <a:t>of the population </a:t>
                </a:r>
                <a:r>
                  <a:rPr lang="en-US" sz="2800" dirty="0" smtClean="0"/>
                  <a:t>proportion, </a:t>
                </a:r>
                <a:r>
                  <a:rPr lang="en-US" sz="2800" i="1" dirty="0"/>
                  <a:t>P</a:t>
                </a:r>
                <a:r>
                  <a:rPr lang="en-US" sz="2800" dirty="0" smtClean="0"/>
                  <a:t>. </a:t>
                </a:r>
              </a:p>
              <a:p>
                <a:r>
                  <a:rPr lang="en-US" sz="2800" dirty="0" smtClean="0"/>
                  <a:t>For n=87,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/>
                          </a:rPr>
                          <m:t>𝑝</m:t>
                        </m:r>
                      </m:e>
                    </m:acc>
                    <m:r>
                      <a:rPr lang="en-US" sz="2800" i="1">
                        <a:latin typeface="Cambria Math"/>
                      </a:rPr>
                      <m:t>=0.39</m:t>
                    </m:r>
                  </m:oMath>
                </a14:m>
                <a:r>
                  <a:rPr lang="en-US" sz="2800" dirty="0" smtClean="0"/>
                  <a:t>; 95% C.I for population proportion P is </a:t>
                </a:r>
                <a:r>
                  <a:rPr lang="en-US" sz="28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</m:acc>
                    <m:r>
                      <a:rPr lang="en-US" sz="2800" i="1">
                        <a:latin typeface="Cambria Math"/>
                        <a:ea typeface="Cambria Math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en-US" sz="28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sub>
                    </m:sSub>
                    <m:rad>
                      <m:radPr>
                        <m:degHide m:val="on"/>
                        <m:ctrlPr>
                          <a:rPr lang="en-US" sz="2800" i="1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8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US" sz="2800" i="1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</m:acc>
                            <m:acc>
                              <m:accPr>
                                <m:chr m:val="̂"/>
                                <m:ctrlPr>
                                  <a:rPr lang="en-US" sz="2800" i="1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/>
                                    <a:ea typeface="Cambria Math"/>
                                  </a:rPr>
                                  <m:t>𝑞</m:t>
                                </m:r>
                              </m:e>
                            </m:acc>
                          </m:num>
                          <m:den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800" i="1" dirty="0"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sz="2800" i="1" dirty="0">
                        <a:latin typeface="Cambria Math"/>
                        <a:ea typeface="Cambria Math"/>
                      </a:rPr>
                      <m:t>≤</m:t>
                    </m:r>
                    <m:acc>
                      <m:accPr>
                        <m:chr m:val="̂"/>
                        <m:ctrlPr>
                          <a:rPr lang="en-US" sz="2800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</m:acc>
                    <m:r>
                      <a:rPr lang="en-US" sz="2800" i="1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en-US" sz="28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sub>
                    </m:sSub>
                    <m:rad>
                      <m:radPr>
                        <m:degHide m:val="on"/>
                        <m:ctrlPr>
                          <a:rPr lang="en-US" sz="2800" i="1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8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US" sz="2800" i="1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</m:acc>
                            <m:acc>
                              <m:accPr>
                                <m:chr m:val="̂"/>
                                <m:ctrlPr>
                                  <a:rPr lang="en-US" sz="2800" i="1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/>
                                    <a:ea typeface="Cambria Math"/>
                                  </a:rPr>
                                  <m:t>𝑞</m:t>
                                </m:r>
                              </m:e>
                            </m:acc>
                          </m:num>
                          <m:den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5791200"/>
              </a:xfrm>
              <a:blipFill rotWithShape="1">
                <a:blip r:embed="rId2"/>
                <a:stretch>
                  <a:fillRect l="-1259" t="-1684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23/04/2021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Pravida Raja   SXCA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6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Substituting and simplifying,</a:t>
            </a:r>
          </a:p>
          <a:p>
            <a:pPr algn="just"/>
            <a:endParaRPr lang="en-US" sz="2800" dirty="0"/>
          </a:p>
          <a:p>
            <a:pPr algn="just"/>
            <a:endParaRPr lang="en-US" sz="2800" dirty="0" smtClean="0"/>
          </a:p>
          <a:p>
            <a:pPr algn="just"/>
            <a:endParaRPr lang="en-US" sz="2800" dirty="0"/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Interpretation: If we repeat the experiment 100 times, 95% confident that the true population proportion of </a:t>
            </a:r>
            <a:r>
              <a:rPr lang="en-US" sz="2800" dirty="0"/>
              <a:t>telemarketing companies that use their telemarketing operation to assist them in order </a:t>
            </a:r>
            <a:r>
              <a:rPr lang="en-US" sz="2800" dirty="0" smtClean="0"/>
              <a:t>processing lies between 0.29 and 0.49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95400"/>
            <a:ext cx="6292516" cy="1583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23/04/2021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Pravida Raja   SXCA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5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altLang="en-US" sz="2000" b="1" dirty="0" smtClean="0"/>
              <a:t>Test-3:Test </a:t>
            </a:r>
            <a:r>
              <a:rPr lang="en-US" altLang="en-US" sz="2000" b="1" dirty="0"/>
              <a:t>for population </a:t>
            </a:r>
            <a:r>
              <a:rPr lang="en-US" altLang="en-US" sz="2000" b="1" dirty="0" smtClean="0"/>
              <a:t>proportion P</a:t>
            </a:r>
            <a:r>
              <a:rPr lang="en-US" altLang="en-US" sz="2000" b="1" dirty="0" smtClean="0">
                <a:cs typeface="Arial" charset="0"/>
              </a:rPr>
              <a:t> : One sample z test for proportion</a:t>
            </a:r>
            <a:endParaRPr lang="el-GR" altLang="en-US" sz="2000" b="1" dirty="0"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494" name="Group 134"/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270083039"/>
                  </p:ext>
                </p:extLst>
              </p:nvPr>
            </p:nvGraphicFramePr>
            <p:xfrm>
              <a:off x="457200" y="1600200"/>
              <a:ext cx="7848600" cy="3737928"/>
            </p:xfrm>
            <a:graphic>
              <a:graphicData uri="http://schemas.openxmlformats.org/drawingml/2006/table">
                <a:tbl>
                  <a:tblPr/>
                  <a:tblGrid>
                    <a:gridCol w="2109788"/>
                    <a:gridCol w="1647825"/>
                    <a:gridCol w="2001837"/>
                    <a:gridCol w="2089150"/>
                  </a:tblGrid>
                  <a:tr h="658813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altLang="en-US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Left tail test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Right tail test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Two tailed test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941387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Hypotheses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H</a:t>
                          </a:r>
                          <a:r>
                            <a:rPr kumimoji="0" lang="en-US" altLang="en-US" sz="2000" b="0" i="0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  <a:r>
                            <a:rPr kumimoji="0" lang="en-US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: P = P</a:t>
                          </a:r>
                          <a:r>
                            <a:rPr kumimoji="0" lang="en-US" altLang="en-US" sz="2000" b="0" i="0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H</a:t>
                          </a:r>
                          <a:r>
                            <a:rPr kumimoji="0" lang="en-US" altLang="en-US" sz="2000" b="0" i="0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1</a:t>
                          </a:r>
                          <a:r>
                            <a:rPr kumimoji="0" lang="en-US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: P &lt; P</a:t>
                          </a:r>
                          <a:r>
                            <a:rPr kumimoji="0" lang="en-US" altLang="en-US" sz="2000" b="0" i="0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H</a:t>
                          </a:r>
                          <a:r>
                            <a:rPr kumimoji="0" lang="en-US" altLang="en-US" sz="2000" b="0" i="0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  <a:r>
                            <a:rPr kumimoji="0" lang="en-US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: P = P</a:t>
                          </a:r>
                          <a:r>
                            <a:rPr kumimoji="0" lang="en-US" altLang="en-US" sz="2000" b="0" i="0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H</a:t>
                          </a:r>
                          <a:r>
                            <a:rPr kumimoji="0" lang="en-US" altLang="en-US" sz="2000" b="0" i="0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1</a:t>
                          </a:r>
                          <a:r>
                            <a:rPr kumimoji="0" lang="en-US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: P &gt; P</a:t>
                          </a:r>
                          <a:r>
                            <a:rPr kumimoji="0" lang="en-US" altLang="en-US" sz="2000" b="0" i="0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altLang="en-US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H</a:t>
                          </a:r>
                          <a:r>
                            <a:rPr kumimoji="0" lang="en-US" altLang="en-US" sz="2000" b="0" i="0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  <a:r>
                            <a:rPr kumimoji="0" lang="en-US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: P = P</a:t>
                          </a:r>
                          <a:r>
                            <a:rPr kumimoji="0" lang="en-US" altLang="en-US" sz="2000" b="0" i="0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H</a:t>
                          </a:r>
                          <a:r>
                            <a:rPr kumimoji="0" lang="en-US" altLang="en-US" sz="2000" b="0" i="0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1</a:t>
                          </a:r>
                          <a:r>
                            <a:rPr kumimoji="0" lang="en-US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: P # P</a:t>
                          </a:r>
                          <a:r>
                            <a:rPr kumimoji="0" lang="en-US" altLang="en-US" sz="2000" b="0" i="0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altLang="en-US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1006475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Test statistic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altLang="en-US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altLang="en-US" sz="20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altLang="en-US" sz="20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931863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Rejection rule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Reject  H</a:t>
                          </a:r>
                          <a:r>
                            <a:rPr kumimoji="0" lang="en-US" altLang="en-US" sz="2000" b="0" i="0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  <a:r>
                            <a:rPr kumimoji="0" lang="en-US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    if 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0" lang="en-US" altLang="en-US" sz="2000" b="0" i="0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Cambria Math"/>
                                </a:rPr>
                                <m:t>Z</m:t>
                              </m:r>
                              <m:r>
                                <a:rPr kumimoji="0" lang="en-US" altLang="en-US" sz="20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Cambria Math"/>
                                </a:rPr>
                                <m:t>≤−</m:t>
                              </m:r>
                              <m:r>
                                <a:rPr kumimoji="0" lang="en-US" altLang="en-US" sz="20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Cambria Math"/>
                                </a:rPr>
                                <m:t>𝑍</m:t>
                              </m:r>
                              <m:r>
                                <a:rPr kumimoji="0" lang="en-US" altLang="en-US" sz="2000" b="0" i="1" u="none" strike="noStrike" cap="none" normalizeH="0" baseline="-2500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oMath>
                          </a14:m>
                          <a:endParaRPr kumimoji="0" lang="en-US" altLang="en-US" sz="2000" b="0" i="0" u="none" strike="noStrike" cap="none" normalizeH="0" baseline="-2500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Reject  H</a:t>
                          </a:r>
                          <a:r>
                            <a:rPr kumimoji="0" lang="en-US" altLang="en-US" sz="2000" b="0" i="0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  <a:r>
                            <a:rPr kumimoji="0" lang="en-US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         if  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en-US" sz="20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𝑍</m:t>
                              </m:r>
                              <m:r>
                                <a:rPr kumimoji="0" lang="en-US" altLang="en-US" sz="20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≥</m:t>
                              </m:r>
                              <m:r>
                                <a:rPr kumimoji="0" lang="en-US" altLang="en-US" sz="20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Cambria Math"/>
                                </a:rPr>
                                <m:t>𝑍</m:t>
                              </m:r>
                              <m:r>
                                <a:rPr kumimoji="0" lang="en-US" altLang="en-US" sz="2000" b="0" i="1" u="none" strike="noStrike" cap="none" normalizeH="0" baseline="-2500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oMath>
                          </a14:m>
                          <a:endParaRPr kumimoji="0" lang="en-US" altLang="en-US" sz="2000" b="0" i="0" u="none" strike="noStrike" cap="none" normalizeH="0" baseline="-2500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2000" b="0" i="0" u="none" strike="noStrike" cap="none" normalizeH="0" baseline="-2500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Reject   H</a:t>
                          </a:r>
                          <a:r>
                            <a:rPr kumimoji="0" lang="en-US" altLang="en-US" sz="2000" b="0" i="0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  <a:r>
                            <a:rPr kumimoji="0" lang="en-US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  if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5494" name="Group 134"/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2513485495"/>
                  </p:ext>
                </p:extLst>
              </p:nvPr>
            </p:nvGraphicFramePr>
            <p:xfrm>
              <a:off x="457200" y="1600200"/>
              <a:ext cx="7848600" cy="3737928"/>
            </p:xfrm>
            <a:graphic>
              <a:graphicData uri="http://schemas.openxmlformats.org/drawingml/2006/table">
                <a:tbl>
                  <a:tblPr/>
                  <a:tblGrid>
                    <a:gridCol w="2109788"/>
                    <a:gridCol w="1647825"/>
                    <a:gridCol w="2001837"/>
                    <a:gridCol w="2089150"/>
                  </a:tblGrid>
                  <a:tr h="658813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altLang="en-US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Left tail test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Right tail test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Two tailed test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1127760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Hypotheses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H</a:t>
                          </a:r>
                          <a:r>
                            <a:rPr kumimoji="0" lang="en-US" altLang="en-US" sz="2000" b="0" i="0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  <a:r>
                            <a:rPr kumimoji="0" lang="en-US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: P = P</a:t>
                          </a:r>
                          <a:r>
                            <a:rPr kumimoji="0" lang="en-US" altLang="en-US" sz="2000" b="0" i="0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H</a:t>
                          </a:r>
                          <a:r>
                            <a:rPr kumimoji="0" lang="en-US" altLang="en-US" sz="2000" b="0" i="0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1</a:t>
                          </a:r>
                          <a:r>
                            <a:rPr kumimoji="0" lang="en-US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: P &lt; P</a:t>
                          </a:r>
                          <a:r>
                            <a:rPr kumimoji="0" lang="en-US" altLang="en-US" sz="2000" b="0" i="0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  <a:endParaRPr kumimoji="0" lang="en-US" altLang="en-US" sz="2000" b="0" i="0" u="none" strike="noStrike" cap="none" normalizeH="0" baseline="-2500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H</a:t>
                          </a:r>
                          <a:r>
                            <a:rPr kumimoji="0" lang="en-US" altLang="en-US" sz="2000" b="0" i="0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  <a:r>
                            <a:rPr kumimoji="0" lang="en-US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: P = P</a:t>
                          </a:r>
                          <a:r>
                            <a:rPr kumimoji="0" lang="en-US" altLang="en-US" sz="2000" b="0" i="0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H</a:t>
                          </a:r>
                          <a:r>
                            <a:rPr kumimoji="0" lang="en-US" altLang="en-US" sz="2000" b="0" i="0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1</a:t>
                          </a:r>
                          <a:r>
                            <a:rPr kumimoji="0" lang="en-US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: P &gt; P</a:t>
                          </a:r>
                          <a:r>
                            <a:rPr kumimoji="0" lang="en-US" altLang="en-US" sz="2000" b="0" i="0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altLang="en-US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H</a:t>
                          </a:r>
                          <a:r>
                            <a:rPr kumimoji="0" lang="en-US" altLang="en-US" sz="2000" b="0" i="0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  <a:r>
                            <a:rPr kumimoji="0" lang="en-US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: P = P</a:t>
                          </a:r>
                          <a:r>
                            <a:rPr kumimoji="0" lang="en-US" altLang="en-US" sz="2000" b="0" i="0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H</a:t>
                          </a:r>
                          <a:r>
                            <a:rPr kumimoji="0" lang="en-US" altLang="en-US" sz="2000" b="0" i="0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1</a:t>
                          </a:r>
                          <a:r>
                            <a:rPr kumimoji="0" lang="en-US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: P # P</a:t>
                          </a:r>
                          <a:r>
                            <a:rPr kumimoji="0" lang="en-US" altLang="en-US" sz="2000" b="0" i="0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altLang="en-US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1006475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Test statistic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altLang="en-US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altLang="en-US" sz="20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altLang="en-US" sz="20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944880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Rejection rule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3"/>
                          <a:stretch>
                            <a:fillRect l="-131365" t="-298065" r="-2476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3"/>
                          <a:stretch>
                            <a:fillRect l="-191159" t="-298065" r="-104573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Reject   </a:t>
                          </a:r>
                          <a:r>
                            <a:rPr kumimoji="0" lang="en-US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H</a:t>
                          </a:r>
                          <a:r>
                            <a:rPr kumimoji="0" lang="en-US" altLang="en-US" sz="2000" b="0" i="0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  <a:r>
                            <a:rPr kumimoji="0" lang="en-US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  </a:t>
                          </a:r>
                          <a:r>
                            <a:rPr kumimoji="0" lang="en-US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if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5420" name="Rectangle 60"/>
          <p:cNvSpPr>
            <a:spLocks noChangeArrowheads="1"/>
          </p:cNvSpPr>
          <p:nvPr/>
        </p:nvSpPr>
        <p:spPr bwMode="auto">
          <a:xfrm>
            <a:off x="0" y="3167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435" name="Rectangle 75"/>
          <p:cNvSpPr>
            <a:spLocks noChangeArrowheads="1"/>
          </p:cNvSpPr>
          <p:nvPr/>
        </p:nvSpPr>
        <p:spPr bwMode="auto">
          <a:xfrm>
            <a:off x="0" y="3167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437" name="Rectangle 77"/>
          <p:cNvSpPr>
            <a:spLocks noChangeArrowheads="1"/>
          </p:cNvSpPr>
          <p:nvPr/>
        </p:nvSpPr>
        <p:spPr bwMode="auto">
          <a:xfrm>
            <a:off x="0" y="3167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439" name="Rectangle 79"/>
          <p:cNvSpPr>
            <a:spLocks noChangeArrowheads="1"/>
          </p:cNvSpPr>
          <p:nvPr/>
        </p:nvSpPr>
        <p:spPr bwMode="auto">
          <a:xfrm>
            <a:off x="0" y="3167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441" name="Rectangle 81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443" name="Rectangle 83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445" name="Rectangle 85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447" name="Rectangle 87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451" name="Rectangle 91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467" name="Rectangle 107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469" name="Rectangle 109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471" name="Rectangle 111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478" name="Rectangle 118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5477" name="Object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273309"/>
              </p:ext>
            </p:extLst>
          </p:nvPr>
        </p:nvGraphicFramePr>
        <p:xfrm>
          <a:off x="6742685" y="4800600"/>
          <a:ext cx="100976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4" imgW="609600" imgH="279400" progId="Equation.3">
                  <p:embed/>
                </p:oleObj>
              </mc:Choice>
              <mc:Fallback>
                <p:oleObj name="Equation" r:id="rId4" imgW="6096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2685" y="4800600"/>
                        <a:ext cx="1009767" cy="4572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85" name="Rectangle 125"/>
          <p:cNvSpPr>
            <a:spLocks noChangeArrowheads="1"/>
          </p:cNvSpPr>
          <p:nvPr/>
        </p:nvSpPr>
        <p:spPr bwMode="auto">
          <a:xfrm>
            <a:off x="838200" y="5486400"/>
            <a:ext cx="6629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Where         is the critical value obtained from the standard </a:t>
            </a:r>
          </a:p>
          <a:p>
            <a:r>
              <a:rPr lang="en-US" altLang="en-US" dirty="0"/>
              <a:t>normal distribution</a:t>
            </a:r>
          </a:p>
        </p:txBody>
      </p:sp>
      <p:graphicFrame>
        <p:nvGraphicFramePr>
          <p:cNvPr id="15489" name="Object 129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587720609"/>
              </p:ext>
            </p:extLst>
          </p:nvPr>
        </p:nvGraphicFramePr>
        <p:xfrm>
          <a:off x="1600200" y="5459557"/>
          <a:ext cx="36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6" imgW="266400" imgH="266400" progId="Equation.3">
                  <p:embed/>
                </p:oleObj>
              </mc:Choice>
              <mc:Fallback>
                <p:oleObj name="Equation" r:id="rId6" imgW="26640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459557"/>
                        <a:ext cx="368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667000" y="3429000"/>
                <a:ext cx="1351652" cy="9641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𝑍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3429000"/>
                <a:ext cx="1351652" cy="96417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343400" y="3429000"/>
                <a:ext cx="1351652" cy="9641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𝑍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3429000"/>
                <a:ext cx="1351652" cy="96417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400800" y="3429000"/>
                <a:ext cx="1351652" cy="9641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𝑍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3429000"/>
                <a:ext cx="1351652" cy="96417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23/04/2021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Pravida Raja   SXCA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A36E-8992-46F2-9D01-C988E411502C}" type="slidenum">
              <a:rPr lang="en-US" altLang="en-US" smtClean="0">
                <a:solidFill>
                  <a:srgbClr val="000000"/>
                </a:solidFill>
              </a:rPr>
              <a:pPr/>
              <a:t>9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14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983</Words>
  <Application>Microsoft Office PowerPoint</Application>
  <PresentationFormat>On-screen Show (4:3)</PresentationFormat>
  <Paragraphs>116</Paragraphs>
  <Slides>12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Equation</vt:lpstr>
      <vt:lpstr>Testing Hypotheses about a population proportion</vt:lpstr>
      <vt:lpstr>Testing Hypotheses about a population proportion using the z statistic </vt:lpstr>
      <vt:lpstr>Notations</vt:lpstr>
      <vt:lpstr>Sampling distribution of p ̂</vt:lpstr>
      <vt:lpstr>Sampling distribution of p ̂</vt:lpstr>
      <vt:lpstr>Estimating population proportion (Confidence Interval Estimation)</vt:lpstr>
      <vt:lpstr>Example </vt:lpstr>
      <vt:lpstr>PowerPoint Presentation</vt:lpstr>
      <vt:lpstr>Test-3:Test for population proportion P : One sample z test for proportion</vt:lpstr>
      <vt:lpstr>Numerical Problems based on single proportion </vt:lpstr>
      <vt:lpstr>Solution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Hypotheses about a population proportion</dc:title>
  <dc:creator>Mahesh</dc:creator>
  <cp:lastModifiedBy>Mahesh</cp:lastModifiedBy>
  <cp:revision>6</cp:revision>
  <dcterms:created xsi:type="dcterms:W3CDTF">2006-08-16T00:00:00Z</dcterms:created>
  <dcterms:modified xsi:type="dcterms:W3CDTF">2021-04-23T02:28:04Z</dcterms:modified>
</cp:coreProperties>
</file>