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3-12T17:38:46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4292 3398,'0'0,"0"0,24-25,-24 25,25-24,0-1,-25 0,0 25,25-25,-25 0,25 25,-25-24,0 24,0-25,24 25,1-25,-25 0,0 25,25-25,-25 25,25-49,0 49,-25-25,24 25,-24-25,0 0,25 25,0-24,-25 24,0-25,0 25,25-25,-25 0,25 25,-25-25,24 25,1-24,-25-1,25 25,-25-25,25 25,0 0,-25 0,24 0,-24-25,25 25,-25 0,0 0,25-25,0 1,-25 24,25 0,-25 0,24-25,1 25,-25 0,25 0,-25-25,25 25,-25 0,25-25,0 25,-25 0,24 0,-24 0,25 0,-25 0,0-25,25 25,0 0,-25 0,25 0,-25 0,24 0,1 0,-25 0,25-25</inkml:trace>
  <inkml:trace contextRef="#ctx0" brushRef="#br0" timeOffset="2336.1336">5557 2604,'0'0,"0"25,0-25,24 0,-24 0,25 0,-25 0,0 0,25 0,-25 25,0 0,25-25,0 25,-25-25,0 25,0-1,24-24,-24 0,0 25,0-25,0 25,0-25,0 25,0 0,0-25,0 24,0-24,0 25,0 0,0-25,0 0,0 0,0 25,-24-25,-1 0,25 25,0-25,0 0,-25 0,25 24,-25-24,25 25,0-25</inkml:trace>
  <inkml:trace contextRef="#ctx0" brushRef="#br0" timeOffset="4008.2292">5879 2654,'0'0,"0"0,0 0,0 0,0 25,0-25,0 25,0-25,0 25,-25-25,25 24,0-24,0 0,0 25,0 0,0-25,-25 0,25 25,0-25,0 25,0-1,0-24,0 25,0-25,0 25,0-25,0 25,0 0,0-25,25 0,-25 0,0 0,25 0,-25 0,25 0,0 0,-25 0,24 0,-24 0,25 0,0 0,-25 0,25 0,-25 0,25 0</inkml:trace>
  <inkml:trace contextRef="#ctx0" brushRef="#br0" timeOffset="5048.2886">5581 2505,'0'0,"0"0,25 0,0 0,25 0,-26 0,1 0,0 0,-25 0,25 0,0 0</inkml:trace>
  <inkml:trace contextRef="#ctx0" brushRef="#br0" timeOffset="8056.4608">16768 3200,'0'0,"0"-25,0 25,25-25,-25-24,25 49,0-50,-25 25,25-24,-1 24,1 0,0-25,0 26,0-26,-1 25,1 0,0-24,-25 49,25-50,0 50,-25-25,24 25,-24-25,25 1,0 24,-25 0,25-25,-25 25,25 0</inkml:trace>
  <inkml:trace contextRef="#ctx0" brushRef="#br0" timeOffset="9079.5193">17066 2505,'0'0,"0"0,0 0,50 0,-26 0,1 0,50 0,-51 0,1 0,0 0,0 0,0 0,-25 0,0 0,0 25,0-25,0 25,0 0,0-1,0-24,0 25,0-25,0 25,0-25,0 25,0 0,0-25,0 25,0-25,0 24,0 1,0-25,0 25</inkml:trace>
  <inkml:trace contextRef="#ctx0" brushRef="#br0" timeOffset="9912.5668">17711 2431,'0'0,"0"25,0 24,0 26,0-26,0 26,0-26,0 26,0-26,0 26,0-26,0-24,0 0,0 0,0 0,0-25,0 24,0-24</inkml:trace>
  <inkml:trace contextRef="#ctx0" brushRef="#br0" timeOffset="11359.6497">17785 2530,'0'-25,"25"25,-25-25,25 25,-25 25,25-25,-25 25,0 0,0 0,25-25,-25 24,0-24,0 25,0 0,0-25,0 25,0-25,0 25,0-25,0 25,0-1,-25-24,25 0,0 25,-25-25,25 0,-25 0,0 0,25 25,0-25,-24 0,24 0,-25 25</inkml:trace>
  <inkml:trace contextRef="#ctx0" brushRef="#br0" timeOffset="22223.2711">21580 2108,'0'25,"0"-25,0 25,0 0,0-25,0 25,0-25,0 24,0 1,0 0,0 25,0-26,0 1,0 25,0-1,0-24,-24 25,24-1,0 1,0-25,0 0,-25 49,25-49,0 0,0 24,0-24,0 0,0-25,0 25,0-25,0 25</inkml:trace>
  <inkml:trace contextRef="#ctx0" brushRef="#br0" timeOffset="23423.3396">21704 2183,'0'0,"25"0,-25 0,25 0,0 0,-25 0,25 0,-25 0,24 0,1 0,-25 0,25 0,-25 0,0 25,25-25,-25 0,0 24,0 1,25-25,-25 25,0-25,0 25,0 0,0-25,0 24,0-24,0 25,0-25,0 25,0 0,0-25,0 25,0-25,0 24,-25 1,25-25,-25 0,25 25,-25-25,0 0,25 0,-24 25,24-25,-25 0,0 0,0 0</inkml:trace>
  <inkml:trace contextRef="#ctx0" brushRef="#br0" timeOffset="24463.3991">22325 2183,'0'0,"0"0,0 25,0-25,0 24,0 1,0 0,0 0,0 0,0-25,0 24,0-24,0 50,0-25,0 0,0-25,0 24,0 1,0 0,0 0,0-25,0 25,0-25,0 24,0 1,0-25,0 25,0-25</inkml:trace>
  <inkml:trace contextRef="#ctx0" brushRef="#br0" timeOffset="26366.508">22597 2356,'0'0,"25"0,-25 0,25 0,-25 0,25 0,0 0,-25 0,24 0,-24 0,25 0,0 0,-25 0,25 0,-25 0,25 0,-25 0,24 0,1 0,-25 0,25 0,-25 0,25 0,0 25,-25-25,24 0,-24 0,25 0,-25 0,25 0,0 0,-25 0</inkml:trace>
  <inkml:trace contextRef="#ctx0" brushRef="#br0" timeOffset="27614.5794">23391 2208,'0'0,"0"24,0-24,0 50,0 0,0 49,0-25,0 1,0-26,0 1,0 24,0-24,0 24,25-49,-25 0,0 25,25-1,-25-24,0 0,0-25,0 49,0-49,25 25,-25-25,0 25,0 0,0-25,0 25,24-25</inkml:trace>
  <inkml:trace contextRef="#ctx0" brushRef="#br0" timeOffset="29749.7016">23490 2257,'25'0,"-25"0,25 0,0 0,24 0,1 25,0 0,-26 0,26-25,-50 24,25-24,0 25,-25-25,0 25,0-25,0 25,0-25,0 25,0-1,0-24,0 25,0-25,0 0,0 25,-25-25,25 25,-25-25,25 0,-50 0,26 25,-1-25,-25 24,25-24,1 0,24 0,-25 0,25 0,-25 0,25 0,-25 0,0 0,25 0,-24 0,24 0,-25 0,0 0</inkml:trace>
  <inkml:trace contextRef="#ctx0" brushRef="#br0" timeOffset="35014.0027">22225 2034,'0'25,"-24"-25,24 0,0 25,0-25,-25 0,25 24,0-24,0 25,0 0,-25-25,25 25,0-25,0 25,0-1,-25-24,25 25,-25-25,25 25,0 0,0 0,0 24,0-49,0 25,0 0,0 0,0-1,0-24,0 25,-24 0,24 0,0 0,0-1,0 1,0 0,0 0,0-25,0 50,0-50,0 24,0 1,0 0,24-25,-24 25,25 0,-25-1,25 1,-25 0,25-25,0 25,-25-25,24 25,-24-25,25 24,-25 1,25-25,0 25,-25-25,25 25,-1-25,1 0,-25 25,25-25,0 0</inkml:trace>
  <inkml:trace contextRef="#ctx0" brushRef="#br0" timeOffset="36446.0846">23763 2108,'0'0,"25"0,0 0,-25 0,25 0,-25 0,24 0,1 0,0 0,25 25,-50-25,49 25,-49 0,25-25,0 49,0-49,-25 25,25-25,-1 25,-24 0,50 0,-50-1,25 1,-25-25,25 25,-25 0,0-25,24 25,-24-1,0 1,0-25,0 25,25 0,-25 0,0-25,0 24,0-24,0 25,0 0,0-25,0 25,0-25,0 25,0 0,0-25,0 24,0-24,0 25,0-25,0 50,-25-50,1 25,24-25,-25 24,25 1,-25-25,25 25,-25-25,0 0,1 0,24 25,-25-25,0 25,25-25,-25 0,25 0</inkml:trace>
  <inkml:trace contextRef="#ctx0" brushRef="#br0" timeOffset="44884.5672">19943 5606,'0'0,"0"0,0 25,-24-25,-1 24,0 1,0 0,0 0,25 0,-49-1,49 1,-25-25,25 25,-25 0,0 0,25-25,-25 25,25-25,-24 49,-1-49,25 25,0-25</inkml:trace>
  <inkml:trace contextRef="#ctx0" brushRef="#br0" timeOffset="45764.6176">19497 5655,'0'-24,"0"24,25 0,24 0,1 49,24-24,25 25,-49-1,0-49,-25 25,24 0,-49-25,25 25,0-25,-25 25,25-25,-1 24,1-24,-25 0,25 25,-25-25</inkml:trace>
  <inkml:trace contextRef="#ctx0" brushRef="#br0" timeOffset="46676.6696">19571 5507,'0'0,"25"0,0 0,0 0,-1 0,26 0,-25 0,0 0,-1 0,1 0,0 0,-25 0,25 0,0 0,-25 0,25 0,-25 0,24 0,-24 0</inkml:trace>
  <inkml:trace contextRef="#ctx0" brushRef="#br0" timeOffset="47572.7209">20340 5507,'0'0,"0"0,0 0,0 0,0 24,0 1,0 0,0 0,0 0,0 24,0-24,0 0,0 24,0-24,0 0,0 0,0 0,0 0,0-1,0 1,0 0,0-25,0 25,0 0,0-25,25 24,-25-24,0 25,25-25,-25 25,25 0,-1-25,-24 25,50-25,-50 24,25-24,-25 0,25 0,-25 0,0 0,0 0,0-24,0 24</inkml:trace>
  <inkml:trace contextRef="#ctx0" brushRef="#br0" timeOffset="48422.7695">20861 5655,'0'0,"0"25,0-25,0 25,0 0,-25 24,-24-24,24 0,0 25,25-25,-50 24,26-49,24 25,0-25</inkml:trace>
  <inkml:trace contextRef="#ctx0" brushRef="#br0" timeOffset="49228.8157">20563 5779,'0'0,"25"0,-25 0,25 0,0 0,24 25,1 0,0-25,-26 50,1-50,-25 25,25-1,-25-24,25 0,-25 25,0-25,0 0,25 0,-25 25,0-25,0 0,25 0,-25 25,24-25</inkml:trace>
  <inkml:trace contextRef="#ctx0" brushRef="#br0" timeOffset="50540.8906">20563 5581,'25'0,"-25"0,25 0,0 0,0 0,-25 0,24 0,-24 0,25 0,0 0,-25 0,25 0,-25 0,25 0,-25 0,24 0,1 0,-25 0,25 0,0 0,0 0,-25 0,25 0</inkml:trace>
  <inkml:trace contextRef="#ctx0" brushRef="#br0" timeOffset="51492.9452">21159 5879,'0'0,"25"0,49 0,-24 0,24 0,-24 0,-26 0,26 0,-25 0,0 0,-25 0</inkml:trace>
  <inkml:trace contextRef="#ctx0" brushRef="#br0" timeOffset="52589.0078">21729 5705,'0'0,"0"0,0 25,0 0,0 24,0-24,25 25,-25 24,0-49,0 0,0 0,25 24,-25-49,0 25</inkml:trace>
  <inkml:trace contextRef="#ctx0" brushRef="#br0" timeOffset="53957.0861">21878 5556,'25'0,"0"0,-25 25,24-25,-24 25,25 0,0-1,-25-24,25 25,-25-25,25 25,-25 0,25 0,-1-25,-24 49,25-49,0 25,-25 0,0 0,0-25,25 25,-25-25,25 24,-25 1,0-25,24 50,-24-50,0 25,0-25,0 24,0-24,0 25,0 0,0 0,0-25,0 49,0-49,0 25,0 0,0 0,0 0,0-1,0 1,-24-25,24 25,-25 0,25-25,0 25,-25-25,0 0,25 24,0-24,-25 0</inkml:trace>
  <inkml:trace contextRef="#ctx0" brushRef="#br0" timeOffset="58255.332">15801 6573,'25'0,"-25"0,0 0,25 25,-25 0,24 24,26 1,-25 24,24 1,1 49,-25-25,24 25,1-49,0 24,-50-50,24 1,1 0,-25-50,0 24,0-24,0 0,-49-49</inkml:trace>
  <inkml:trace contextRef="#ctx0" brushRef="#br0" timeOffset="59549.406">15999 6697,'25'0,"-25"0,50 0,-25 0,-1 0,1 0,-25 0,25 0,0 0,-25 0,25 0,-25 0,24 0,-24 0,0 0,0 25,25-25,-25 0,0 25,0 0,0-25,0 0,-25 24,25-24,-49 0,24 0,0 0,-24 0,24 25,0-25,-25 0</inkml:trace>
  <inkml:trace contextRef="#ctx0" brushRef="#br0" timeOffset="60532.4622">16619 6449,'0'0,"0"0,0 0,-24 0,24 0,0 25,-25-25,25 25,0 0,0-1,-25 1,25 0,0 25,0-50,0 24,0 1,0 0,0 25,0-26,0 1,0 0,0 25,0-25,0-1,0 26,0-50,0 50,0-50,0 24,0 1,0 0,0-25,0 25,0-25,0 25,0-25,0 24,0-24,25 0,0 25,-25-25,24 0</inkml:trace>
  <inkml:trace contextRef="#ctx0" brushRef="#br0" timeOffset="61452.5148">16744 6722,'0'0,"24"0,-24 0,0 50,0-26,25 1,-25 0,0 0,0 0,0 0,0-1,0-24,0 25,0-25,0 25,0 0,0-25,0 25,0-25,0 24,0-24,0 25</inkml:trace>
  <inkml:trace contextRef="#ctx0" brushRef="#br0" timeOffset="62587.5798">16917 6796,'25'0,"0"0,-25 0,25 0,-25 0,24 0,-24 0,50 0,-50 0,25 0,-25 0,25 0,-1 0,-24 0,25 0,-25 0,25 0,0 0,-25 0,25 0,-25 0,24 0,-24 0,25 0,0 0</inkml:trace>
  <inkml:trace contextRef="#ctx0" brushRef="#br0" timeOffset="63492.6315">17537 6672,'25'0,"-25"0,25 0,-25 0,25 50,-1 0,1-1,-25 1,0 0,25-1,0 1,0-1,-25-24,0 0,25 25,-25-50,0 24,0 1</inkml:trace>
  <inkml:trace contextRef="#ctx0" brushRef="#br0" timeOffset="64827.7078">17711 6747,'0'0,"25"0,-25 0,49 0,-24 0,0 0,25 0,-50 0,24 0,-24 0,25 0,-25 0,25 0,0 0,-25 0,25 0,-25 0,0 25,0-1,0-24,0 25,0-25,0 0,0 25,-50-25,25 0,0 0,-24 0,24 0,0 0,0 0,25 0,-24 0</inkml:trace>
  <inkml:trace contextRef="#ctx0" brushRef="#br0" timeOffset="66123.7819">18058 6474,'0'0,"0"0,0 25,25 0,0-25,-25 24,0-24,25 25,-25 0,0-25,24 25,1 0,-25-1,0-24,0 25,0 0,25 0,-25-25,0 25,0-1,0 1,0 0,0-25,0 50,0-50,0 25,0-1,0 1,0 25,0-50,0 25,0-1,0 1,0-25,0 25,0-25,0 25,0-25,0 25,0-25,0 24,0-24,0 0,0 0,-25 25,25-25</inkml:trace>
  <inkml:trace contextRef="#ctx0" brushRef="#br0" timeOffset="79626.5543">15032 4366,'0'0,"25"0,-25-25,49 25,-24-25,0 0,25 25,-26-25,26 25,-50-24,25 24,-25 0,25 0,-25 0,24 0,1 0,-25 0,25 0,-25-25,25 25,0 0,-25 0</inkml:trace>
  <inkml:trace contextRef="#ctx0" brushRef="#br0" timeOffset="80554.6074">15454 4118,'24'0,"-24"0,25 0,-25 0,25 0,-25 24,0-24,0 25,0 0,0-25,0 25,0 24,-25-49,0 50,25-25,-24 0,24-25,-25 24,0-24,25 25,-25 0,25-25,0 0</inkml:trace>
  <inkml:trace contextRef="#ctx0" brushRef="#br0" timeOffset="81354.6532">15851 3944,'0'25,"0"0,0-1,0 26,0 0,0-26,-25 26,25-25,0 24,0-24,0 25,0-25,0-1,0 1,0 0,0 0,0-25,0 25</inkml:trace>
  <inkml:trace contextRef="#ctx0" brushRef="#br0" timeOffset="82498.7185">15950 3994,'25'0,"-25"0,24 0,-24 0,25 0,0 0,-25 0,0 0,0 24,25 1,-25-25,0 25,0-25,0 25,0-25,0 25,0-1,0-24,0 25,0-25,0 0,-25 25,0 0,25-25,0 0,-25 0,25 25,-24-25,24 0,-25 0,0 24,25-24,-25 0,25 0,-25 0,1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Characteristics of estimators: Consistency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5</a:t>
            </a:r>
          </a:p>
          <a:p>
            <a:r>
              <a:rPr lang="en-US" dirty="0" smtClean="0"/>
              <a:t>13/03/2021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I</a:t>
                </a:r>
                <a:r>
                  <a:rPr lang="en-US" sz="2800" dirty="0" smtClean="0"/>
                  <a:t>nvariance property of Consistent estimators </a:t>
                </a:r>
              </a:p>
              <a:p>
                <a:pPr algn="just"/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If</m:t>
                        </m:r>
                        <m:r>
                          <a:rPr lang="en-US" sz="2800" b="0" i="0" smtClean="0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is a consistent estimator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𝛾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 is a continuous function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is a consistent estimator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𝛾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).</a:t>
                </a:r>
              </a:p>
              <a:p>
                <a:pPr algn="just"/>
                <a:r>
                  <a:rPr lang="en-US" sz="2800" dirty="0" smtClean="0"/>
                  <a:t>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 smtClean="0"/>
                  <a:t>(1-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 smtClean="0"/>
                  <a:t>), being a polynomial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 smtClean="0"/>
                  <a:t> is a continuous function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/>
                <a:r>
                  <a:rPr lang="en-US" sz="2800" dirty="0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is a consistent estimator of </a:t>
                </a:r>
                <a:r>
                  <a:rPr lang="en-US" sz="2800" dirty="0" smtClean="0"/>
                  <a:t>p, by invariance property of consistent estimators,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(1-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)</a:t>
                </a:r>
                <a:r>
                  <a:rPr lang="en-US" sz="2800" dirty="0" smtClean="0"/>
                  <a:t> is a consistent estimator of p(1-p)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  <a:blipFill rotWithShape="1">
                <a:blip r:embed="rId2"/>
                <a:stretch>
                  <a:fillRect l="-1259" t="-96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45120" y="732240"/>
              <a:ext cx="7197480" cy="1991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760" y="722880"/>
                <a:ext cx="7216200" cy="20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Limit of a sequence : The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for n=1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a limit L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</m:oMath>
                </a14:m>
                <a:r>
                  <a:rPr lang="en-US" dirty="0" smtClean="0"/>
                  <a:t> is “small” for all sufficiently large values of n.</a:t>
                </a:r>
              </a:p>
              <a:p>
                <a:r>
                  <a:rPr lang="en-US" dirty="0" smtClean="0"/>
                  <a:t>We expect that the sequence 1,1,1… has a limit _____</a:t>
                </a:r>
              </a:p>
              <a:p>
                <a:r>
                  <a:rPr lang="en-US" dirty="0" smtClean="0"/>
                  <a:t>The sequence 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 smtClean="0"/>
                  <a:t>has the limit ______</a:t>
                </a:r>
              </a:p>
              <a:p>
                <a:r>
                  <a:rPr lang="en-US" dirty="0" smtClean="0"/>
                  <a:t>The sequence 1,-2,3,-4,…does not have a limit.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Limit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3340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=1 </m:t>
                    </m:r>
                    <m:r>
                      <a:rPr lang="en-US" sz="2800" b="0" i="1" smtClean="0">
                        <a:latin typeface="Cambria Math"/>
                      </a:rPr>
                      <m:t>𝑡𝑜</m:t>
                    </m:r>
                    <m:r>
                      <a:rPr lang="en-US" sz="2800" b="0" i="1" smtClean="0">
                        <a:latin typeface="Cambria Math"/>
                      </a:rPr>
                      <m:t> ∞</m:t>
                    </m:r>
                  </m:oMath>
                </a14:m>
                <a:r>
                  <a:rPr lang="en-US" sz="2800" dirty="0" smtClean="0"/>
                  <a:t> be a sequence of real numbers.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approaches the limit L ( as n approaches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800" dirty="0" smtClean="0"/>
                  <a:t>), if for every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&gt;0, </m:t>
                    </m:r>
                  </m:oMath>
                </a14:m>
                <a:r>
                  <a:rPr lang="en-US" sz="2800" dirty="0" smtClean="0"/>
                  <a:t>there is a positive integer N such that 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&lt;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sz="28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approaches the limit L, we write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 smtClean="0"/>
                  <a:t>= L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o</a:t>
                </a:r>
                <a:r>
                  <a:rPr lang="en-US" sz="2800" dirty="0" smtClean="0"/>
                  <a:t>r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→∞)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 We say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has a limit L.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334000"/>
              </a:xfrm>
              <a:blipFill rotWithShape="1">
                <a:blip r:embed="rId2"/>
                <a:stretch>
                  <a:fillRect l="-1214" t="-1029" r="-1429" b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4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in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is said to converge in probability to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if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=1.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Or it is equivalent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0.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dirty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p</m:t>
                        </m:r>
                      </m:e>
                    </m:groupChr>
                    <m:r>
                      <a:rPr lang="en-US" b="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i="1" dirty="0"/>
                  <a:t>  as 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0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dirty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p</m:t>
                        </m:r>
                      </m:e>
                    </m:groupChr>
                    <m:r>
                      <a:rPr lang="en-US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dirty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p</m:t>
                        </m:r>
                      </m:e>
                    </m:groupChr>
                    <m:r>
                      <a:rPr lang="en-US" i="1" dirty="0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  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dirty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p</m:t>
                        </m:r>
                      </m:e>
                    </m:groupChr>
                    <m:r>
                      <a:rPr lang="en-US" b="0" i="1" dirty="0" smtClean="0">
                        <a:latin typeface="Cambria Math"/>
                      </a:rPr>
                      <m:t>   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Arial" pitchFamily="34" charset="0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  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dirty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p</m:t>
                        </m:r>
                      </m:e>
                    </m:groupChr>
                    <m:r>
                      <a:rPr lang="en-US" i="1" dirty="0">
                        <a:latin typeface="Cambria Math"/>
                      </a:rPr>
                      <m:t>   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𝛼𝛽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itchFamily="34" charset="0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 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dirty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/>
                          </a:rPr>
                          <m:t>p</m:t>
                        </m:r>
                      </m:e>
                    </m:groupChr>
                    <m:r>
                      <a:rPr lang="en-US" i="1" dirty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dirty="0" smtClean="0"/>
                  <a:t>   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, provided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&gt;0.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An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,….,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based on a random sample of size n is said to be consistent estimator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𝑡h𝑒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𝑝𝑎𝑟𝑎𝑚𝑒𝑡𝑒𝑟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𝑠𝑝𝑎𝑐𝑒</m:t>
                    </m:r>
                  </m:oMath>
                </a14:m>
                <a:r>
                  <a:rPr lang="en-US" sz="2800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converges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𝑝𝑟𝑜𝑏𝑎𝑏𝑖𝑙𝑖𝑡𝑦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800" i="1" dirty="0" smtClean="0"/>
              </a:p>
              <a:p>
                <a:pPr algn="just"/>
                <a:r>
                  <a:rPr lang="en-US" sz="2800" i="1" dirty="0" smtClean="0"/>
                  <a:t>i.e., </a:t>
                </a:r>
              </a:p>
              <a:p>
                <a:pPr marL="0" indent="0" algn="just">
                  <a:buNone/>
                </a:pPr>
                <a:r>
                  <a:rPr lang="en-US" sz="2800" i="1" dirty="0"/>
                  <a:t> </a:t>
                </a:r>
                <a:r>
                  <a:rPr lang="en-US" sz="2800" i="1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/>
                          </a:rPr>
                          <m:t>p</m:t>
                        </m:r>
                      </m:e>
                    </m:groupChr>
                    <m:r>
                      <a:rPr lang="en-US" sz="2800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i="1" dirty="0"/>
                  <a:t>  </a:t>
                </a:r>
                <a:r>
                  <a:rPr lang="en-US" sz="2800" i="1" dirty="0" smtClean="0"/>
                  <a:t>as n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800" i="1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sz="2800" dirty="0" smtClean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is a consistent estimator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dirty="0" smtClean="0"/>
                  <a:t> if for every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&gt;0, </m:t>
                    </m:r>
                  </m:oMath>
                </a14:m>
                <a:r>
                  <a:rPr lang="en-US" sz="2800" dirty="0" smtClean="0"/>
                  <a:t>there exist a positive integer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such that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→1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𝑎𝑠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  <a:blipFill rotWithShape="1">
                <a:blip r:embed="rId2"/>
                <a:stretch>
                  <a:fillRect l="-1481" t="-100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3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Sufficient conditions for consistency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be a sequence of estimators such that for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(ii)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0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>
                    <a:ea typeface="Cambria Math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is a consistent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/>
                  </a:rPr>
                  <a:t>.</a:t>
                </a:r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Eg: 1: Prove that sampling from a N(</a:t>
                </a:r>
                <a:r>
                  <a:rPr lang="el-GR" sz="2800" dirty="0" smtClean="0"/>
                  <a:t>μ</a:t>
                </a:r>
                <a:r>
                  <a:rPr lang="en-US" sz="2800" dirty="0" smtClean="0"/>
                  <a:t>,</a:t>
                </a:r>
                <a:r>
                  <a:rPr lang="el-GR" sz="2800" dirty="0" smtClean="0"/>
                  <a:t>σ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) population, the sample mean is a consistent estimator of population mean.</a:t>
                </a:r>
              </a:p>
              <a:p>
                <a:r>
                  <a:rPr lang="en-US" sz="2800" dirty="0" smtClean="0"/>
                  <a:t>Solution : We know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That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/>
                        <a:ea typeface="Cambria Math"/>
                      </a:rPr>
                      <m:t>μ</m:t>
                    </m:r>
                  </m:oMath>
                </a14:m>
                <a:r>
                  <a:rPr lang="en-US" sz="2800" dirty="0" smtClean="0"/>
                  <a:t> and 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Let us check the sufficient </a:t>
                </a:r>
                <a:r>
                  <a:rPr lang="en-US" sz="2800" dirty="0"/>
                  <a:t>conditions for consistency</a:t>
                </a:r>
                <a:endParaRPr lang="en-US" sz="2800" dirty="0" smtClean="0"/>
              </a:p>
              <a:p>
                <a:r>
                  <a:rPr lang="en-US" sz="2800" dirty="0" smtClean="0"/>
                  <a:t>As n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/>
                        <a:ea typeface="Cambria Math"/>
                      </a:rPr>
                      <m:t>μ</m:t>
                    </m:r>
                  </m:oMath>
                </a14:m>
                <a:r>
                  <a:rPr lang="en-US" sz="2800" dirty="0"/>
                  <a:t> </a:t>
                </a:r>
                <a:endParaRPr lang="en-US" sz="2800" dirty="0" smtClean="0"/>
              </a:p>
              <a:p>
                <a:r>
                  <a:rPr lang="en-US" sz="2800" dirty="0"/>
                  <a:t>As 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n-US" sz="2800" dirty="0"/>
                              <m:t>n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sz="2800" dirty="0"/>
                  <a:t>.</a:t>
                </a:r>
                <a:endParaRPr lang="en-US" sz="2800" dirty="0" smtClean="0"/>
              </a:p>
              <a:p>
                <a:r>
                  <a:rPr lang="en-US" sz="2800" dirty="0" smtClean="0"/>
                  <a:t>Therefore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 smtClean="0"/>
                  <a:t> is a consistent estimator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172200"/>
              </a:xfrm>
              <a:blipFill rotWithShape="1">
                <a:blip r:embed="rId2"/>
                <a:stretch>
                  <a:fillRect l="-1259" t="-88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3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60960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800" dirty="0" smtClean="0"/>
                  <a:t>Eg.2: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,….,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are random observations on a Bernoulli variate X taking value 1 with probability p and the value 0 with probability (1-p).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is a consistent estimator of p(1-p).</a:t>
                </a:r>
              </a:p>
              <a:p>
                <a:pPr algn="just"/>
                <a:r>
                  <a:rPr lang="en-US" sz="2800" dirty="0" smtClean="0"/>
                  <a:t>Solution :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,….,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Bernoulli</m:t>
                    </m:r>
                  </m:oMath>
                </a14:m>
                <a:r>
                  <a:rPr lang="en-US" sz="2800" dirty="0" smtClean="0"/>
                  <a:t> with parameter p,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latin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Binomial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n</m:t>
                        </m:r>
                        <m:r>
                          <a:rPr lang="en-US" sz="28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p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pPr algn="just"/>
                <a:r>
                  <a:rPr lang="en-US" sz="2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800" dirty="0"/>
                  <a:t> and 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npq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sz="2800" b="0" dirty="0" smtClean="0"/>
              </a:p>
              <a:p>
                <a:pPr algn="just"/>
                <a:r>
                  <a:rPr lang="en-US" sz="2800" dirty="0" smtClean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𝑝𝑞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algn="just"/>
                <a:r>
                  <a:rPr lang="en-US" sz="2800" dirty="0"/>
                  <a:t>As 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800" dirty="0"/>
                  <a:t>, 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sz="280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en-US" sz="2800" dirty="0"/>
                              <m:t>n</m:t>
                            </m:r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=0</m:t>
                        </m:r>
                      </m:e>
                    </m:func>
                  </m:oMath>
                </a14:m>
                <a:endParaRPr lang="en-US" sz="2800" dirty="0" smtClean="0"/>
              </a:p>
              <a:p>
                <a:pPr algn="just"/>
                <a:r>
                  <a:rPr lang="en-US" sz="2800" dirty="0"/>
                  <a:t>Therefore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is a consistent estimator of p</a:t>
                </a:r>
                <a:r>
                  <a:rPr lang="en-US" sz="2800" dirty="0" smtClean="0"/>
                  <a:t>.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sz="2800" b="0" dirty="0" smtClean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6096000"/>
              </a:xfrm>
              <a:blipFill rotWithShape="1">
                <a:blip r:embed="rId2"/>
                <a:stretch>
                  <a:fillRect l="-1259" t="-160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7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1026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Characteristics of estimators: Consistency</vt:lpstr>
      <vt:lpstr>Basic concepts</vt:lpstr>
      <vt:lpstr>Limit Definition</vt:lpstr>
      <vt:lpstr>Convergence in probability</vt:lpstr>
      <vt:lpstr>Results </vt:lpstr>
      <vt:lpstr>Consistency</vt:lpstr>
      <vt:lpstr>Sufficient conditions for consistency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estimators: Consistency</dc:title>
  <dc:creator>Mahesh</dc:creator>
  <cp:lastModifiedBy>Mahesh</cp:lastModifiedBy>
  <cp:revision>29</cp:revision>
  <dcterms:created xsi:type="dcterms:W3CDTF">2006-08-16T00:00:00Z</dcterms:created>
  <dcterms:modified xsi:type="dcterms:W3CDTF">2021-03-14T05:28:13Z</dcterms:modified>
</cp:coreProperties>
</file>