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Cramer-Rao Inequality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9</a:t>
            </a:r>
          </a:p>
          <a:p>
            <a:r>
              <a:rPr lang="en-US" dirty="0" smtClean="0"/>
              <a:t>27/03/2021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86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 2 : 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5972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828800"/>
            <a:ext cx="84201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72009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86375"/>
            <a:ext cx="6438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6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Which is of the form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  <m:r>
                          <a:rPr lang="en-US" sz="2400" b="1" i="1">
                            <a:latin typeface="Cambria Math"/>
                          </a:rPr>
                          <m:t>−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𝜸</m:t>
                        </m:r>
                        <m:d>
                          <m:d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d>
                      </m:num>
                      <m:den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𝝀</m:t>
                        </m:r>
                        <m:d>
                          <m:d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 smtClean="0"/>
                  <a:t> with </a:t>
                </a:r>
                <a:r>
                  <a:rPr lang="en-US" sz="2400" b="1" dirty="0"/>
                  <a:t>t</a:t>
                </a:r>
                <a:r>
                  <a:rPr lang="en-US" sz="2400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 smtClean="0">
                                <a:latin typeface="Cambria Math"/>
                              </a:rPr>
                              <m:t>𝒊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/>
                              </a:rPr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1" i="1" smtClean="0"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400" b="1" dirty="0" smtClean="0"/>
                  <a:t>, </a:t>
                </a:r>
                <a:r>
                  <a:rPr lang="en-US" sz="2400" b="1" dirty="0"/>
                  <a:t>a function of x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,x</a:t>
                </a:r>
                <a:r>
                  <a:rPr lang="en-US" sz="2400" b="1" baseline="-25000" dirty="0"/>
                  <a:t>2</a:t>
                </a:r>
                <a:r>
                  <a:rPr lang="en-US" sz="2400" b="1" dirty="0"/>
                  <a:t>,…</a:t>
                </a:r>
                <a:r>
                  <a:rPr lang="en-US" sz="2400" b="1" dirty="0" err="1"/>
                  <a:t>x</a:t>
                </a:r>
                <a:r>
                  <a:rPr lang="en-US" sz="2400" b="1" baseline="-25000" dirty="0" err="1"/>
                  <a:t>n</a:t>
                </a:r>
                <a:r>
                  <a:rPr lang="en-US" sz="2400" b="1" dirty="0" smtClean="0"/>
                  <a:t>,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𝜸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400" b="1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sz="2400" b="1" i="1" dirty="0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and 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𝝀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400" b="1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𝝈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𝟒</m:t>
                            </m:r>
                          </m:sup>
                        </m:sSup>
                      </m:num>
                      <m:den>
                        <m:r>
                          <a:rPr lang="en-US" sz="2400" b="1" i="1"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400" b="1" dirty="0"/>
                  <a:t> 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68103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49" y="4876800"/>
            <a:ext cx="56292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5687654"/>
            <a:ext cx="16002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32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58007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19275"/>
            <a:ext cx="48291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02949"/>
            <a:ext cx="7143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82772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33" y="3962400"/>
            <a:ext cx="2428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4" y="4343400"/>
            <a:ext cx="48291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5257800"/>
            <a:ext cx="70866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6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3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400" b="1" dirty="0" smtClean="0"/>
                  <a:t>Which </a:t>
                </a:r>
                <a:r>
                  <a:rPr lang="en-US" sz="2400" b="1" dirty="0"/>
                  <a:t>is of the form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  <m:r>
                          <a:rPr lang="en-US" sz="2400" b="1" i="1">
                            <a:latin typeface="Cambria Math"/>
                          </a:rPr>
                          <m:t>−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𝜸</m:t>
                        </m:r>
                        <m:d>
                          <m:d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d>
                      </m:num>
                      <m:den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𝝀</m:t>
                        </m:r>
                        <m:d>
                          <m:d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b="1" dirty="0"/>
                  <a:t>  with t</a:t>
                </a:r>
                <a:r>
                  <a:rPr lang="en-US" sz="2400" b="1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sz="2400" b="1" dirty="0" smtClean="0"/>
                  <a:t>, </a:t>
                </a:r>
                <a:r>
                  <a:rPr lang="en-US" sz="2400" b="1" dirty="0"/>
                  <a:t>a function of x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,x</a:t>
                </a:r>
                <a:r>
                  <a:rPr lang="en-US" sz="2400" b="1" baseline="-25000" dirty="0"/>
                  <a:t>2</a:t>
                </a:r>
                <a:r>
                  <a:rPr lang="en-US" sz="2400" b="1" dirty="0"/>
                  <a:t>,…</a:t>
                </a:r>
                <a:r>
                  <a:rPr lang="en-US" sz="2400" b="1" dirty="0" err="1"/>
                  <a:t>x</a:t>
                </a:r>
                <a:r>
                  <a:rPr lang="en-US" sz="2400" b="1" baseline="-25000" dirty="0" err="1"/>
                  <a:t>n</a:t>
                </a:r>
                <a:r>
                  <a:rPr lang="en-US" sz="2400" b="1" dirty="0"/>
                  <a:t>,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𝜸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400" b="1" dirty="0"/>
                  <a:t>=</a:t>
                </a:r>
                <a:r>
                  <a:rPr lang="en-US" sz="2400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b="1" dirty="0"/>
                  <a:t> and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𝝀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400" b="1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400" b="1" dirty="0"/>
                  <a:t> 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59912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24400"/>
            <a:ext cx="7724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87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Cramer-Rao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0333" y="1219200"/>
                <a:ext cx="8638867" cy="5334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𝒕</m:t>
                    </m:r>
                  </m:oMath>
                </a14:m>
                <a:r>
                  <a:rPr lang="en-US" sz="2400" b="1" dirty="0" smtClean="0"/>
                  <a:t> is an unbiased estimator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𝜸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400" b="1" dirty="0" smtClean="0"/>
                  <a:t>, a function of parameter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en-US" sz="2400" b="1" dirty="0" smtClean="0"/>
                  <a:t>, then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𝑽𝒂𝒓</m:t>
                      </m:r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1" i="1" smtClean="0">
                                          <a:latin typeface="Cambria Math"/>
                                          <a:ea typeface="Cambria Math"/>
                                        </a:rPr>
                                        <m:t>𝒅</m:t>
                                      </m:r>
                                    </m:num>
                                    <m:den>
                                      <m:r>
                                        <a:rPr lang="en-US" sz="2400" b="1" i="1" smtClean="0">
                                          <a:latin typeface="Cambria Math"/>
                                          <a:ea typeface="Cambria Math"/>
                                        </a:rPr>
                                        <m:t>𝒅</m:t>
                                      </m:r>
                                      <m:r>
                                        <a:rPr lang="en-US" sz="2400" b="1" i="1" smtClean="0">
                                          <a:latin typeface="Cambria Math"/>
                                          <a:ea typeface="Cambria Math"/>
                                        </a:rPr>
                                        <m:t>𝜽</m:t>
                                      </m:r>
                                    </m:den>
                                  </m:f>
                                  <m:r>
                                    <a:rPr lang="en-US" sz="2400" b="1" i="1" smtClean="0">
                                      <a:latin typeface="Cambria Math"/>
                                      <a:ea typeface="Cambria Math"/>
                                    </a:rPr>
                                    <m:t>𝜸</m:t>
                                  </m:r>
                                  <m:d>
                                    <m:dPr>
                                      <m:ctrlPr>
                                        <a:rPr lang="en-US" sz="2400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 smtClean="0">
                                          <a:latin typeface="Cambria Math"/>
                                          <a:ea typeface="Cambria Math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1" i="1" smtClean="0">
                                          <a:latin typeface="Cambria Math"/>
                                          <a:ea typeface="Cambria Math"/>
                                        </a:rPr>
                                        <m:t>𝝏</m:t>
                                      </m:r>
                                    </m:num>
                                    <m:den>
                                      <m:r>
                                        <a:rPr lang="en-US" sz="2400" b="1" i="1" smtClean="0">
                                          <a:latin typeface="Cambria Math"/>
                                          <a:ea typeface="Cambria Math"/>
                                        </a:rPr>
                                        <m:t>𝝏𝜽</m:t>
                                      </m:r>
                                    </m:den>
                                  </m:f>
                                  <m:r>
                                    <a:rPr lang="en-US" sz="2400" b="1" i="1" smtClean="0">
                                      <a:latin typeface="Cambria Math"/>
                                      <a:ea typeface="Cambria Math"/>
                                    </a:rPr>
                                    <m:t>𝒍𝒐𝒈𝑳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400" b="1" i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/>
                                          <a:ea typeface="Cambria Math"/>
                                        </a:rPr>
                                        <m:t>𝜸</m:t>
                                      </m:r>
                                    </m:e>
                                    <m:sup>
                                      <m:r>
                                        <a:rPr lang="en-US" sz="2400" b="1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 smtClean="0">
                                          <a:latin typeface="Cambria Math"/>
                                          <a:ea typeface="Cambria Math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𝑰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d>
                        </m:den>
                      </m:f>
                      <m:r>
                        <a:rPr lang="en-US" sz="2400" b="1" i="0" smtClean="0">
                          <a:latin typeface="Cambria Math"/>
                          <a:ea typeface="Cambria Math"/>
                        </a:rPr>
                        <m:t>…(</m:t>
                      </m:r>
                      <m:r>
                        <a:rPr lang="en-US" sz="2400" b="1" i="0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400" b="1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 smtClean="0"/>
              </a:p>
              <a:p>
                <a:pPr marL="0" indent="0" algn="just">
                  <a:buNone/>
                </a:pPr>
                <a:r>
                  <a:rPr lang="en-US" sz="2400" b="1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𝑰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400" b="1" dirty="0" smtClean="0"/>
                  <a:t> is the information 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𝜽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US" sz="2400" b="1" dirty="0" smtClean="0"/>
                  <a:t>supplied by the sample.</a:t>
                </a:r>
              </a:p>
              <a:p>
                <a:pPr marL="0" indent="0" algn="just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333" y="1219200"/>
                <a:ext cx="8638867" cy="5334000"/>
              </a:xfrm>
              <a:blipFill rotWithShape="1">
                <a:blip r:embed="rId2"/>
                <a:stretch>
                  <a:fillRect l="-1129" t="-914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67200"/>
            <a:ext cx="8763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4953000"/>
                <a:ext cx="80772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b="1" dirty="0"/>
                  <a:t>In proving the result, we assume that there is only a single parameter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en-US" sz="2400" b="1" dirty="0"/>
                  <a:t> is unknown.</a:t>
                </a:r>
              </a:p>
              <a:p>
                <a:pPr algn="just"/>
                <a:r>
                  <a:rPr lang="en-US" sz="2400" b="1" dirty="0"/>
                  <a:t>Some more assumptions usually called ‘regularity conditions’ for C-R inequality exists.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53000"/>
                <a:ext cx="8077200" cy="1569660"/>
              </a:xfrm>
              <a:prstGeom prst="rect">
                <a:avLst/>
              </a:prstGeom>
              <a:blipFill rotWithShape="1">
                <a:blip r:embed="rId4"/>
                <a:stretch>
                  <a:fillRect l="-1132" t="-3113" r="-1132" b="-7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18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Corrollory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an unbiased estimator of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 smtClean="0"/>
                  <a:t>=1.</a:t>
                </a:r>
              </a:p>
              <a:p>
                <a:pPr algn="just"/>
                <a:r>
                  <a:rPr lang="en-US" dirty="0" smtClean="0"/>
                  <a:t>Then Cramer-Rao lower bound is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    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𝜕𝜃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𝑙𝑜𝑔𝐿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is called the amount of information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(Fisher information) supplied by the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….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852" t="-1500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9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Variance </a:t>
            </a:r>
            <a:r>
              <a:rPr lang="en-US" dirty="0"/>
              <a:t>B</a:t>
            </a:r>
            <a:r>
              <a:rPr lang="en-US" dirty="0" smtClean="0"/>
              <a:t>ound 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An unbiased estimator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of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 smtClean="0"/>
                  <a:t> for which Cramer-Rao lower bound is attained is called a minimum variance bound estimator.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1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Conditions for equality sign in </a:t>
            </a:r>
            <a:br>
              <a:rPr lang="en-US" dirty="0" smtClean="0"/>
            </a:br>
            <a:r>
              <a:rPr lang="en-US" dirty="0" smtClean="0"/>
              <a:t>Cramer-Rao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A necessary and sufficient condition for an unbiased estimator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to attain the lower bound of its variance is given by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𝜕𝜃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logL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𝛾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…(2)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a  </a:t>
                </a:r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constant independent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….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but </a:t>
                </a:r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may depend 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77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1000"/>
                <a:ext cx="8229600" cy="609600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 smtClean="0"/>
                  <a:t>Hence if the likelihood function L is expressible in the form (2), then</a:t>
                </a:r>
              </a:p>
              <a:p>
                <a:pPr marL="514350" indent="-514350" algn="just">
                  <a:buAutoNum type="arabicParenBoth"/>
                </a:pPr>
                <a:r>
                  <a:rPr lang="en-US" dirty="0"/>
                  <a:t>t</a:t>
                </a:r>
                <a:r>
                  <a:rPr lang="en-US" dirty="0" smtClean="0"/>
                  <a:t> is an unbiased estimator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514350" indent="-514350" algn="just">
                  <a:buAutoNum type="arabicParenBoth"/>
                </a:pPr>
                <a:r>
                  <a:rPr lang="en-US" dirty="0" smtClean="0"/>
                  <a:t>Minimum </a:t>
                </a:r>
                <a:r>
                  <a:rPr lang="en-US" dirty="0"/>
                  <a:t>V</a:t>
                </a:r>
                <a:r>
                  <a:rPr lang="en-US" dirty="0" smtClean="0"/>
                  <a:t>ariance </a:t>
                </a:r>
                <a:r>
                  <a:rPr lang="en-US" dirty="0"/>
                  <a:t>B</a:t>
                </a:r>
                <a:r>
                  <a:rPr lang="en-US" dirty="0" smtClean="0"/>
                  <a:t>ound(MVB) estimator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 smtClean="0"/>
                  <a:t> exists and</a:t>
                </a:r>
              </a:p>
              <a:p>
                <a:pPr marL="514350" indent="-514350" algn="just">
                  <a:buAutoNum type="arabicParenBoth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𝜆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..</m:t>
                    </m:r>
                  </m:oMath>
                </a14:m>
                <a:r>
                  <a:rPr lang="en-US" dirty="0" smtClean="0"/>
                  <a:t>.(3)</a:t>
                </a:r>
              </a:p>
              <a:p>
                <a:pPr algn="just"/>
                <a:r>
                  <a:rPr lang="en-US" dirty="0" smtClean="0"/>
                  <a:t>The importance of this result lies in the fact that C-R inequality, in addition to find if MVBU estimator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 smtClean="0"/>
                  <a:t>exists, also gives us the variance of such an estimator which is given by (3)</a:t>
                </a:r>
              </a:p>
              <a:p>
                <a:pPr marL="514350" indent="-514350">
                  <a:buAutoNum type="arabicParenBoth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1000"/>
                <a:ext cx="8229600" cy="6096000"/>
              </a:xfrm>
              <a:blipFill rotWithShape="1">
                <a:blip r:embed="rId2"/>
                <a:stretch>
                  <a:fillRect l="-1926" t="-2100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algn="just"/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an unbiased estimator of parameter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US" sz="2400" dirty="0"/>
                  <a:t>i.e.,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⇉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400" dirty="0"/>
                  <a:t>=</a:t>
                </a:r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 smtClean="0"/>
                  <a:t>, then (2) can be written as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logL</m:t>
                      </m:r>
                      <m:r>
                        <a:rPr lang="en-US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 algn="just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and (3) can be written as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2"/>
                <a:stretch>
                  <a:fillRect l="-963" t="-936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7873"/>
            <a:ext cx="7362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4" y="4497644"/>
            <a:ext cx="85629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8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61436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68" y="1600200"/>
            <a:ext cx="4419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90800"/>
            <a:ext cx="87630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42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sz="2400" b="1" dirty="0" smtClean="0"/>
                  <a:t>Which is of the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  <m:r>
                          <a:rPr lang="en-US" sz="2400" b="1" i="1">
                            <a:latin typeface="Cambria Math"/>
                          </a:rPr>
                          <m:t>−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𝜸</m:t>
                        </m:r>
                        <m:d>
                          <m:d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d>
                      </m:num>
                      <m:den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𝝀</m:t>
                        </m:r>
                        <m:d>
                          <m:d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b="1" dirty="0" smtClean="0"/>
                  <a:t> with t=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 smtClean="0"/>
                  <a:t>, a function of x</a:t>
                </a:r>
                <a:r>
                  <a:rPr lang="en-US" sz="2400" b="1" baseline="-25000" dirty="0" smtClean="0"/>
                  <a:t>1</a:t>
                </a:r>
                <a:r>
                  <a:rPr lang="en-US" sz="2400" b="1" dirty="0" smtClean="0"/>
                  <a:t>,x</a:t>
                </a:r>
                <a:r>
                  <a:rPr lang="en-US" sz="2400" b="1" baseline="-25000" dirty="0" smtClean="0"/>
                  <a:t>2</a:t>
                </a:r>
                <a:r>
                  <a:rPr lang="en-US" sz="2400" b="1" dirty="0" smtClean="0"/>
                  <a:t>,…</a:t>
                </a:r>
                <a:r>
                  <a:rPr lang="en-US" sz="2400" b="1" dirty="0" err="1" smtClean="0"/>
                  <a:t>x</a:t>
                </a:r>
                <a:r>
                  <a:rPr lang="en-US" sz="2400" b="1" baseline="-25000" dirty="0" err="1" smtClean="0"/>
                  <a:t>n</a:t>
                </a:r>
                <a:r>
                  <a:rPr lang="en-US" sz="2400" b="1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𝜸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400" b="1" dirty="0" smtClean="0"/>
                  <a:t>=</a:t>
                </a:r>
                <a:r>
                  <a:rPr lang="el-GR" sz="2400" b="1" dirty="0" smtClean="0"/>
                  <a:t>μ</a:t>
                </a:r>
                <a:r>
                  <a:rPr lang="en-US" sz="2400" b="1" dirty="0" smtClean="0"/>
                  <a:t> and we know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 smtClean="0"/>
                  <a:t> is an unbiased estimator of </a:t>
                </a:r>
                <a:r>
                  <a:rPr lang="el-GR" sz="2400" b="1" dirty="0" smtClean="0"/>
                  <a:t>μ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𝝀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400" b="1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𝝈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 smtClean="0"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400" b="1" dirty="0" smtClean="0"/>
                  <a:t> 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111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63055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57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694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Cramer-Rao Inequality</vt:lpstr>
      <vt:lpstr>Cramer-Rao Inequality</vt:lpstr>
      <vt:lpstr>Corrollory</vt:lpstr>
      <vt:lpstr>Minimum Variance Bound estimator</vt:lpstr>
      <vt:lpstr>Conditions for equality sign in  Cramer-Rao Inequality</vt:lpstr>
      <vt:lpstr>PowerPoint Presentation</vt:lpstr>
      <vt:lpstr>Remarks</vt:lpstr>
      <vt:lpstr>Example 1</vt:lpstr>
      <vt:lpstr>Example 1 (contd…)</vt:lpstr>
      <vt:lpstr>Example 2</vt:lpstr>
      <vt:lpstr>Example 2</vt:lpstr>
      <vt:lpstr>Example 3</vt:lpstr>
      <vt:lpstr>Example 3 (contd…)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Cramer-Rao Inequality</dc:title>
  <dc:creator>Mahesh</dc:creator>
  <cp:lastModifiedBy>Mahesh</cp:lastModifiedBy>
  <cp:revision>16</cp:revision>
  <dcterms:created xsi:type="dcterms:W3CDTF">2006-08-16T00:00:00Z</dcterms:created>
  <dcterms:modified xsi:type="dcterms:W3CDTF">2021-04-02T18:56:00Z</dcterms:modified>
</cp:coreProperties>
</file>