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58" r:id="rId4"/>
    <p:sldId id="259" r:id="rId5"/>
    <p:sldId id="260" r:id="rId6"/>
    <p:sldId id="263"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5"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2" autoAdjust="0"/>
    <p:restoredTop sz="94660"/>
  </p:normalViewPr>
  <p:slideViewPr>
    <p:cSldViewPr snapToGrid="0">
      <p:cViewPr>
        <p:scale>
          <a:sx n="92" d="100"/>
          <a:sy n="92" d="100"/>
        </p:scale>
        <p:origin x="-192" y="-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BDF68E2-58F2-4D09-BE8B-E3BD06533059}" type="datetimeFigureOut">
              <a:rPr lang="en-US" smtClean="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9044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2D6473-DF6D-4702-B328-E0DD40540A4E}" type="datetimeFigureOut">
              <a:rPr lang="en-US" smtClean="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58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6F7E3A-B166-407D-9866-32884E7D5B37}" type="datetimeFigureOut">
              <a:rPr lang="en-US" smtClean="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1626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8FC5F6-F338-4AE4-BB23-26385BCFC423}" type="datetimeFigureOut">
              <a:rPr lang="en-US" smtClean="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a:t>
            </a:fld>
            <a:endParaRPr lang="en-US" dirty="0"/>
          </a:p>
        </p:txBody>
      </p:sp>
    </p:spTree>
    <p:extLst>
      <p:ext uri="{BB962C8B-B14F-4D97-AF65-F5344CB8AC3E}">
        <p14:creationId xmlns:p14="http://schemas.microsoft.com/office/powerpoint/2010/main" val="325022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pPr/>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4095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9AB4D41-86C1-4908-B66A-0B50CEB3BF29}" type="datetimeFigureOut">
              <a:rPr lang="en-US" smtClean="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581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1"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1"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426E2C-56C1-4E0D-A793-0088A7FDD37E}" type="datetimeFigureOut">
              <a:rPr lang="en-US" smtClean="0"/>
              <a:pPr/>
              <a:t>4/3/2021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794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8C39B41-D8B5-4052-B551-9B5525EAA8B6}" type="datetimeFigureOut">
              <a:rPr lang="en-US" smtClean="0"/>
              <a:pPr/>
              <a:t>4/3/2021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342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pPr/>
              <a:t>4/3/2021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18090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0823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pPr/>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3984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pPr/>
              <a:t>4/3/2021</a:t>
            </a:fld>
            <a:endParaRPr lang="en-US" dirty="0"/>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14518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9381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successes</a:t>
            </a:r>
            <a:endParaRPr lang="en-US" dirty="0"/>
          </a:p>
        </p:txBody>
      </p:sp>
      <p:sp>
        <p:nvSpPr>
          <p:cNvPr id="3" name="Content Placeholder 2"/>
          <p:cNvSpPr>
            <a:spLocks noGrp="1"/>
          </p:cNvSpPr>
          <p:nvPr>
            <p:ph idx="1"/>
          </p:nvPr>
        </p:nvSpPr>
        <p:spPr/>
        <p:txBody>
          <a:bodyPr/>
          <a:lstStyle/>
          <a:p>
            <a:r>
              <a:rPr lang="en-US" dirty="0" smtClean="0"/>
              <a:t>Machine learning is most successful when it augments rather than replaces the specialized knowledge of a subject-matter expert.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successes</a:t>
            </a:r>
            <a:endParaRPr lang="en-US" dirty="0"/>
          </a:p>
        </p:txBody>
      </p:sp>
      <p:sp>
        <p:nvSpPr>
          <p:cNvPr id="3" name="Content Placeholder 2"/>
          <p:cNvSpPr>
            <a:spLocks noGrp="1"/>
          </p:cNvSpPr>
          <p:nvPr>
            <p:ph idx="1"/>
          </p:nvPr>
        </p:nvSpPr>
        <p:spPr>
          <a:xfrm>
            <a:off x="1097280" y="1845733"/>
            <a:ext cx="10058400" cy="4430375"/>
          </a:xfrm>
        </p:spPr>
        <p:txBody>
          <a:bodyPr>
            <a:normAutofit fontScale="70000" lnSpcReduction="20000"/>
          </a:bodyPr>
          <a:lstStyle/>
          <a:p>
            <a:r>
              <a:rPr lang="en-US" dirty="0" smtClean="0"/>
              <a:t>A survey of recent success stories includes several prominent applications:</a:t>
            </a:r>
          </a:p>
          <a:p>
            <a:pPr marL="914400" indent="-457200">
              <a:buNone/>
            </a:pPr>
            <a:r>
              <a:rPr lang="en-US" dirty="0" smtClean="0"/>
              <a:t>• 	Identification of unwanted spam messages in e-mail</a:t>
            </a:r>
          </a:p>
          <a:p>
            <a:pPr marL="914400" indent="-457200">
              <a:buNone/>
            </a:pPr>
            <a:r>
              <a:rPr lang="en-US" dirty="0" smtClean="0"/>
              <a:t>• 	Segmentation of customer behavior for targeted advertising</a:t>
            </a:r>
          </a:p>
          <a:p>
            <a:pPr marL="914400" indent="-457200">
              <a:buNone/>
            </a:pPr>
            <a:r>
              <a:rPr lang="en-US" dirty="0" smtClean="0"/>
              <a:t>• 	Forecasts of weather behavior and long-term climate changes</a:t>
            </a:r>
          </a:p>
          <a:p>
            <a:pPr marL="914400" indent="-457200">
              <a:buNone/>
            </a:pPr>
            <a:r>
              <a:rPr lang="en-US" dirty="0" smtClean="0"/>
              <a:t>• 	Reduction of fraudulent credit card transactions</a:t>
            </a:r>
          </a:p>
          <a:p>
            <a:pPr marL="914400" indent="-457200">
              <a:buNone/>
            </a:pPr>
            <a:r>
              <a:rPr lang="en-US" dirty="0" smtClean="0"/>
              <a:t>•	 Actuarial estimates of financial damage of storms and natural disasters</a:t>
            </a:r>
          </a:p>
          <a:p>
            <a:pPr marL="914400" indent="-457200">
              <a:buNone/>
            </a:pPr>
            <a:r>
              <a:rPr lang="en-US" dirty="0" smtClean="0"/>
              <a:t>•	 Prediction of popular election outcomes</a:t>
            </a:r>
          </a:p>
          <a:p>
            <a:pPr marL="914400" indent="-457200">
              <a:buNone/>
            </a:pPr>
            <a:r>
              <a:rPr lang="en-US" dirty="0" smtClean="0"/>
              <a:t>• 	Development of algorithms for auto-piloting drones and self-driving cars</a:t>
            </a:r>
          </a:p>
          <a:p>
            <a:pPr marL="914400" indent="-457200">
              <a:buNone/>
            </a:pPr>
            <a:r>
              <a:rPr lang="en-US" dirty="0" smtClean="0"/>
              <a:t>• 	Optimization of energy use in homes and office buildings</a:t>
            </a:r>
          </a:p>
          <a:p>
            <a:pPr marL="914400" indent="-457200">
              <a:buNone/>
            </a:pPr>
            <a:r>
              <a:rPr lang="en-US" dirty="0" smtClean="0"/>
              <a:t>• 	Projection of areas where criminal activity is most likely</a:t>
            </a:r>
          </a:p>
          <a:p>
            <a:pPr marL="914400" indent="-457200">
              <a:buNone/>
            </a:pPr>
            <a:r>
              <a:rPr lang="en-US" dirty="0" smtClean="0"/>
              <a:t>• 	Discovery of genetic sequences linked to diseases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limits of machine learning</a:t>
            </a:r>
            <a:endParaRPr lang="en-US" dirty="0"/>
          </a:p>
        </p:txBody>
      </p:sp>
      <p:sp>
        <p:nvSpPr>
          <p:cNvPr id="3" name="Content Placeholder 2"/>
          <p:cNvSpPr>
            <a:spLocks noGrp="1"/>
          </p:cNvSpPr>
          <p:nvPr>
            <p:ph idx="1"/>
          </p:nvPr>
        </p:nvSpPr>
        <p:spPr/>
        <p:txBody>
          <a:bodyPr/>
          <a:lstStyle/>
          <a:p>
            <a:r>
              <a:rPr lang="en-US" dirty="0" smtClean="0"/>
              <a:t>Although machine learning is used widely and has tremendous potential, it is important to understand its limits. </a:t>
            </a:r>
          </a:p>
          <a:p>
            <a:r>
              <a:rPr lang="en-US" dirty="0" smtClean="0"/>
              <a:t>Machine learning, at this time, is not in any way a substitute for a human brain. It has very little flexibility to extrapolate outside of the strict parameters it learned and knows no common sense.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limits of machine learning</a:t>
            </a:r>
            <a:endParaRPr lang="en-US" dirty="0"/>
          </a:p>
        </p:txBody>
      </p:sp>
      <p:sp>
        <p:nvSpPr>
          <p:cNvPr id="3" name="Content Placeholder 2"/>
          <p:cNvSpPr>
            <a:spLocks noGrp="1"/>
          </p:cNvSpPr>
          <p:nvPr>
            <p:ph idx="1"/>
          </p:nvPr>
        </p:nvSpPr>
        <p:spPr>
          <a:xfrm>
            <a:off x="1097280" y="1845734"/>
            <a:ext cx="10058400" cy="4277975"/>
          </a:xfrm>
        </p:spPr>
        <p:txBody>
          <a:bodyPr>
            <a:normAutofit fontScale="77500" lnSpcReduction="20000"/>
          </a:bodyPr>
          <a:lstStyle/>
          <a:p>
            <a:r>
              <a:rPr lang="en-US" dirty="0" smtClean="0"/>
              <a:t>Without a lifetime of past experiences to build upon, computers are also limited in their ability to make simple common sense inferences about logical next steps. </a:t>
            </a:r>
          </a:p>
          <a:p>
            <a:r>
              <a:rPr lang="en-US" dirty="0" smtClean="0"/>
              <a:t>Take, for instance, the banner advertisements seen on many web sites. These may be served, based on the patterns learned by data mining the browsing history of millions of users. According to this data, someone who views the websites selling shoes should see advertisements for shoes, and those viewing websites for mattresses should see advertisements for mattresses. </a:t>
            </a:r>
          </a:p>
          <a:p>
            <a:r>
              <a:rPr lang="en-US" dirty="0" smtClean="0"/>
              <a:t>The problem is that this becomes a never-ending cycle in which additional shoe or mattress advertisements are served rather than advertisements for shoelaces and shoe polish, or bed sheets and blankets.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ethics</a:t>
            </a:r>
            <a:endParaRPr lang="en-US" dirty="0"/>
          </a:p>
        </p:txBody>
      </p:sp>
      <p:sp>
        <p:nvSpPr>
          <p:cNvPr id="3" name="Content Placeholder 2"/>
          <p:cNvSpPr>
            <a:spLocks noGrp="1"/>
          </p:cNvSpPr>
          <p:nvPr>
            <p:ph idx="1"/>
          </p:nvPr>
        </p:nvSpPr>
        <p:spPr/>
        <p:txBody>
          <a:bodyPr>
            <a:normAutofit/>
          </a:bodyPr>
          <a:lstStyle/>
          <a:p>
            <a:r>
              <a:rPr lang="en-US" dirty="0" smtClean="0"/>
              <a:t>Due to the relative youth of machine learning as a discipline and the speed at which it is progressing, the associated legal issues and social norms are often quite uncertain and constantly in flux. </a:t>
            </a:r>
          </a:p>
          <a:p>
            <a:r>
              <a:rPr lang="en-US" dirty="0" smtClean="0"/>
              <a:t>Caution should be exercised while obtaining or analyzing data in order to avoid breaking laws, violating terms of service or data use agreements, and abusing the trust or violating the privacy of customers or the public.</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ethics</a:t>
            </a:r>
            <a:endParaRPr lang="en-US" dirty="0"/>
          </a:p>
        </p:txBody>
      </p:sp>
      <p:sp>
        <p:nvSpPr>
          <p:cNvPr id="3" name="Content Placeholder 2"/>
          <p:cNvSpPr>
            <a:spLocks noGrp="1"/>
          </p:cNvSpPr>
          <p:nvPr>
            <p:ph idx="1"/>
          </p:nvPr>
        </p:nvSpPr>
        <p:spPr/>
        <p:txBody>
          <a:bodyPr>
            <a:normAutofit/>
          </a:bodyPr>
          <a:lstStyle/>
          <a:p>
            <a:r>
              <a:rPr lang="en-US" dirty="0" smtClean="0"/>
              <a:t>Retailers routinely use machine learning for advertising, targeted promotions, inventory management, or the layout of the items in the store. Many have even equipped checkout lanes with devices that print coupons for promotions based on the customer's buying history. In exchange for a bit of personal data, the customer receives discounts on the specific products he or she wants to buy. At first, this appears relatively harmless. But consider what happens when this practice is taken a little bit further.</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ethics -Story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One possibly apocryphal tale concerns a large retailer in the U.S. that employed machine learning to identify expectant mothers for coupon mailings. The retailer hoped that if these mothers-to-be received substantial discounts, they would become loyal customers, who would later purchase profitable items like diapers, baby formula, and toys. </a:t>
            </a:r>
          </a:p>
          <a:p>
            <a:r>
              <a:rPr lang="en-US" dirty="0" smtClean="0"/>
              <a:t>Equipped with machine learning methods, the retailer identified items in the customer purchase history that could be used to predict with a high degree of certainty, not only whether a woman was pregnant, but also the approximate timing for when the baby was due.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ethics -Story</a:t>
            </a:r>
            <a:endParaRPr lang="en-US" dirty="0"/>
          </a:p>
        </p:txBody>
      </p:sp>
      <p:sp>
        <p:nvSpPr>
          <p:cNvPr id="3" name="Content Placeholder 2"/>
          <p:cNvSpPr>
            <a:spLocks noGrp="1"/>
          </p:cNvSpPr>
          <p:nvPr>
            <p:ph idx="1"/>
          </p:nvPr>
        </p:nvSpPr>
        <p:spPr>
          <a:xfrm>
            <a:off x="1097280" y="1845734"/>
            <a:ext cx="10058400" cy="4374957"/>
          </a:xfrm>
        </p:spPr>
        <p:txBody>
          <a:bodyPr>
            <a:normAutofit fontScale="70000" lnSpcReduction="20000"/>
          </a:bodyPr>
          <a:lstStyle/>
          <a:p>
            <a:r>
              <a:rPr lang="en-US" dirty="0" smtClean="0"/>
              <a:t>After the retailer used this data for a promotional mailing, an angry man contacted the chain and demanded to know why his teenage daughter received coupons for maternity items. He was furious that the retailer seemed to be encouraging teenage pregnancy! As the story goes, when the retail chain's manager called to offer an apology, it was the father that ultimately apologized because, after confronting his daughter, he discovered that she was indeed pregnant! </a:t>
            </a:r>
          </a:p>
          <a:p>
            <a:r>
              <a:rPr lang="en-US" dirty="0" smtClean="0"/>
              <a:t>Whether completely true or not, the lesson learned from the preceding tale is that common sense should be applied before blindly applying the results of a machine learning analysis. This is particularly true in cases where sensitive information such as health data is concerned. With a bit more care, the retailer could have foreseen this scenario, and used greater discretion while choosing how to reveal the pattern its machine learning analysis had discovered.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49238"/>
            <a:ext cx="10585451" cy="5861050"/>
          </a:xfrm>
        </p:spPr>
        <p:txBody>
          <a:bodyPr>
            <a:normAutofit fontScale="70000" lnSpcReduction="20000"/>
          </a:bodyPr>
          <a:lstStyle/>
          <a:p>
            <a:r>
              <a:rPr lang="en-US" dirty="0" smtClean="0"/>
              <a:t>Certain jurisdictions may prevent you from using racial, ethnic, religious, or other protected class data for business reasons. Keep in mind that excluding this data from your analysis may not be enough, because machine learning algorithms might inadvertently learn this information independently. </a:t>
            </a:r>
          </a:p>
          <a:p>
            <a:r>
              <a:rPr lang="en-US" dirty="0" smtClean="0"/>
              <a:t>For instance, if a certain segment of people generally live in a certain region, buy a certain product, or otherwise behave in a way that uniquely identifies them as a group, some machine learning algorithms can infer the protected information from these other factors. </a:t>
            </a:r>
          </a:p>
          <a:p>
            <a:r>
              <a:rPr lang="en-US" dirty="0" smtClean="0"/>
              <a:t>In such cases, you may need to fully "de-identify" these people by excluding any </a:t>
            </a:r>
            <a:r>
              <a:rPr lang="en-US" i="1" dirty="0" smtClean="0"/>
              <a:t>potentially </a:t>
            </a:r>
            <a:r>
              <a:rPr lang="en-US" dirty="0" smtClean="0"/>
              <a:t>identifying data in addition to the protected information. Apart from the legal consequences, using data inappropriately may hurt the bottom line. Customers may feel uncomfortable or become spooked if the aspects of their lives they consider private are made public.</a:t>
            </a:r>
          </a:p>
          <a:p>
            <a:r>
              <a:rPr lang="en-US" dirty="0" smtClean="0"/>
              <a:t>In recent years, several high-profile web applications have experienced a mass exodus of users who felt exploited when the applications' terms of service agreements changed, and their data was used for purposes beyond what the users had originally agreed upon. </a:t>
            </a:r>
          </a:p>
          <a:p>
            <a:r>
              <a:rPr lang="en-US" dirty="0" smtClean="0"/>
              <a:t>The fact that privacy expectations differ by context, age cohort, and locale adds complexity in deciding the appropriate use of personal data. It would be wise to consider the cultural implications of your work before you begin your project.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machines learn?</a:t>
            </a:r>
            <a:endParaRPr lang="en-US" dirty="0"/>
          </a:p>
        </p:txBody>
      </p:sp>
      <p:sp>
        <p:nvSpPr>
          <p:cNvPr id="3" name="Content Placeholder 2"/>
          <p:cNvSpPr>
            <a:spLocks noGrp="1"/>
          </p:cNvSpPr>
          <p:nvPr>
            <p:ph idx="1"/>
          </p:nvPr>
        </p:nvSpPr>
        <p:spPr/>
        <p:txBody>
          <a:bodyPr/>
          <a:lstStyle/>
          <a:p>
            <a:r>
              <a:rPr lang="en-US" dirty="0" smtClean="0"/>
              <a:t>A formal definition of machine learning proposed by computer scientist Tom M. Mitchell states that </a:t>
            </a:r>
          </a:p>
          <a:p>
            <a:pPr lvl="1"/>
            <a:endParaRPr lang="en-IN" dirty="0" smtClean="0"/>
          </a:p>
          <a:p>
            <a:pPr lvl="1">
              <a:buSzPct val="120000"/>
              <a:buFont typeface="Wingdings" pitchFamily="2" charset="2"/>
              <a:buChar char="q"/>
            </a:pPr>
            <a:r>
              <a:rPr lang="en-IN" sz="2200" dirty="0" smtClean="0"/>
              <a:t>A  Computer program is said to learn from experience E with respect to some class of tasks T and the performance measure P, if its performance at tasks in T, as measured by P, improves with experience E. </a:t>
            </a:r>
          </a:p>
          <a:p>
            <a:r>
              <a:rPr lang="en-US" dirty="0" smtClean="0"/>
              <a:t>a machine learns whenever it is able to utilize its experience such that its performance improves on similar experiences in the future.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a:t>
            </a:r>
            <a:endParaRPr lang="en-US" dirty="0"/>
          </a:p>
        </p:txBody>
      </p:sp>
      <p:sp>
        <p:nvSpPr>
          <p:cNvPr id="3" name="Content Placeholder 2"/>
          <p:cNvSpPr>
            <a:spLocks noGrp="1"/>
          </p:cNvSpPr>
          <p:nvPr>
            <p:ph idx="1"/>
          </p:nvPr>
        </p:nvSpPr>
        <p:spPr/>
        <p:txBody>
          <a:bodyPr>
            <a:noAutofit/>
          </a:bodyPr>
          <a:lstStyle/>
          <a:p>
            <a:pPr marL="457200" indent="-457200">
              <a:buClr>
                <a:schemeClr val="accent2"/>
              </a:buClr>
              <a:buFont typeface="Wingdings" pitchFamily="2" charset="2"/>
              <a:buChar char="v"/>
            </a:pPr>
            <a:r>
              <a:rPr lang="en-US" sz="2800" dirty="0" smtClean="0"/>
              <a:t>In the early stages, computers were taught to play simple games of tic-tac-toe and chess.</a:t>
            </a:r>
          </a:p>
          <a:p>
            <a:pPr marL="457200" indent="-457200">
              <a:buClr>
                <a:schemeClr val="accent2"/>
              </a:buClr>
              <a:buFont typeface="Wingdings" pitchFamily="2" charset="2"/>
              <a:buChar char="v"/>
            </a:pPr>
            <a:r>
              <a:rPr lang="en-US" sz="2800" dirty="0" smtClean="0"/>
              <a:t>Later, machines were given control of traffic lights, followed by military drones and missiles. </a:t>
            </a:r>
          </a:p>
          <a:p>
            <a:pPr marL="457200" indent="-457200">
              <a:buClr>
                <a:schemeClr val="accent2"/>
              </a:buClr>
              <a:buFont typeface="Wingdings" pitchFamily="2" charset="2"/>
              <a:buChar char="v"/>
            </a:pPr>
            <a:r>
              <a:rPr lang="en-US" sz="2800" dirty="0" smtClean="0"/>
              <a:t>Now, computers have become responsive and learn how to teach themselves.</a:t>
            </a:r>
          </a:p>
          <a:p>
            <a:pPr marL="457200" indent="-457200">
              <a:buClr>
                <a:schemeClr val="accent2"/>
              </a:buClr>
              <a:buFont typeface="Wingdings" pitchFamily="2" charset="2"/>
              <a:buChar char="v"/>
            </a:pPr>
            <a:r>
              <a:rPr lang="en-US" sz="2800" b="1" i="1" dirty="0" smtClean="0"/>
              <a:t>The goal of today's machine learning is not to create an artificial brain, but rather to assist us in making sense of the world's massive data stores.</a:t>
            </a:r>
            <a:endParaRPr lang="en-US" sz="2800" b="1"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machines learn?</a:t>
            </a:r>
            <a:endParaRPr lang="en-US" dirty="0"/>
          </a:p>
        </p:txBody>
      </p:sp>
      <p:sp>
        <p:nvSpPr>
          <p:cNvPr id="3" name="Content Placeholder 2"/>
          <p:cNvSpPr>
            <a:spLocks noGrp="1"/>
          </p:cNvSpPr>
          <p:nvPr>
            <p:ph idx="1"/>
          </p:nvPr>
        </p:nvSpPr>
        <p:spPr/>
        <p:txBody>
          <a:bodyPr>
            <a:normAutofit/>
          </a:bodyPr>
          <a:lstStyle/>
          <a:p>
            <a:r>
              <a:rPr lang="en-US" dirty="0" smtClean="0"/>
              <a:t>Regardless of whether the learner is a human or machine, the basic learning process is similar. It can be divided into four interrelated components: </a:t>
            </a:r>
          </a:p>
          <a:p>
            <a:pPr marL="1149350" indent="-457200">
              <a:buClr>
                <a:schemeClr val="accent1"/>
              </a:buClr>
              <a:buFont typeface="Courier New" pitchFamily="49" charset="0"/>
              <a:buChar char="o"/>
            </a:pPr>
            <a:r>
              <a:rPr lang="en-US" sz="2200" b="1" dirty="0" smtClean="0"/>
              <a:t>Data storage </a:t>
            </a:r>
            <a:r>
              <a:rPr lang="en-US" sz="2200" dirty="0" smtClean="0"/>
              <a:t>utilizes observation, memory, and recall to provide a factual basis for further reasoning.</a:t>
            </a:r>
          </a:p>
          <a:p>
            <a:pPr marL="1149350" indent="-457200">
              <a:buClr>
                <a:schemeClr val="accent1"/>
              </a:buClr>
              <a:buFont typeface="Courier New" pitchFamily="49" charset="0"/>
              <a:buChar char="o"/>
            </a:pPr>
            <a:r>
              <a:rPr lang="en-US" sz="2200" b="1" dirty="0" smtClean="0"/>
              <a:t>Abstraction </a:t>
            </a:r>
            <a:r>
              <a:rPr lang="en-US" sz="2200" dirty="0" smtClean="0"/>
              <a:t>involves the translation of stored data into broader representations and concepts.</a:t>
            </a:r>
          </a:p>
          <a:p>
            <a:pPr marL="1149350" indent="-457200">
              <a:buClr>
                <a:schemeClr val="accent1"/>
              </a:buClr>
              <a:buFont typeface="Courier New" pitchFamily="49" charset="0"/>
              <a:buChar char="o"/>
            </a:pPr>
            <a:r>
              <a:rPr lang="en-US" sz="2200" b="1" dirty="0" smtClean="0"/>
              <a:t>Generalization </a:t>
            </a:r>
            <a:r>
              <a:rPr lang="en-US" sz="2200" dirty="0" smtClean="0"/>
              <a:t>uses abstracted data to create knowledge and inferences that drive action in new contexts.</a:t>
            </a:r>
          </a:p>
          <a:p>
            <a:pPr marL="1149350" indent="-457200">
              <a:buClr>
                <a:schemeClr val="accent1"/>
              </a:buClr>
              <a:buFont typeface="Courier New" pitchFamily="49" charset="0"/>
              <a:buChar char="o"/>
            </a:pPr>
            <a:r>
              <a:rPr lang="en-US" sz="2200" b="1" dirty="0" smtClean="0"/>
              <a:t>Evaluation </a:t>
            </a:r>
            <a:r>
              <a:rPr lang="en-US" sz="2200" dirty="0" smtClean="0"/>
              <a:t>provides a feedback mechanism to measure the utility of learned knowledge and inform potential improvements.</a:t>
            </a:r>
            <a:endParaRPr lang="en-US"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practice</a:t>
            </a:r>
            <a:endParaRPr lang="en-US" dirty="0"/>
          </a:p>
        </p:txBody>
      </p:sp>
      <p:sp>
        <p:nvSpPr>
          <p:cNvPr id="3" name="Content Placeholder 2"/>
          <p:cNvSpPr>
            <a:spLocks noGrp="1"/>
          </p:cNvSpPr>
          <p:nvPr>
            <p:ph idx="1"/>
          </p:nvPr>
        </p:nvSpPr>
        <p:spPr>
          <a:xfrm>
            <a:off x="1097280" y="1845734"/>
            <a:ext cx="10058400" cy="4347248"/>
          </a:xfrm>
        </p:spPr>
        <p:txBody>
          <a:bodyPr>
            <a:normAutofit lnSpcReduction="10000"/>
          </a:bodyPr>
          <a:lstStyle/>
          <a:p>
            <a:r>
              <a:rPr lang="en-US" dirty="0" smtClean="0"/>
              <a:t>Regardless of the task at hand, any machine learning algorithm can be deployed by following these steps: </a:t>
            </a:r>
          </a:p>
          <a:p>
            <a:pPr lvl="1">
              <a:buNone/>
            </a:pPr>
            <a:r>
              <a:rPr lang="en-US" sz="2200" dirty="0" smtClean="0"/>
              <a:t>1.	</a:t>
            </a:r>
            <a:r>
              <a:rPr lang="en-US" sz="2200" b="1" dirty="0" smtClean="0"/>
              <a:t>Data collection: </a:t>
            </a:r>
            <a:r>
              <a:rPr lang="en-US" sz="2200" dirty="0" smtClean="0"/>
              <a:t>The data collection step involves gathering the learning 	material an algorithm will use to generate actionable knowledge. In most 	cases, the data will need to be combined into a single source like a text file, spreadsheet, or database.</a:t>
            </a:r>
          </a:p>
          <a:p>
            <a:pPr marL="858838" indent="-401638">
              <a:buNone/>
            </a:pPr>
            <a:r>
              <a:rPr lang="en-US" sz="2200" b="1" dirty="0" smtClean="0"/>
              <a:t>2.	Data exploration and preparation: </a:t>
            </a:r>
            <a:r>
              <a:rPr lang="en-US" sz="2200" dirty="0" smtClean="0"/>
              <a:t>The quality of any machine learning project 	is based largely on the quality of its input data. Thus, it is  important to learn more about the data and its nuances during a practice called data exploration. Additional work is required to prepare the data for the learning process. This involves fixing or cleaning so-called "messy" data, eliminating unnecessary data, and recoding the data to conform to the learner's expected inputs.</a:t>
            </a:r>
            <a:endParaRPr lang="en-US" sz="2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34" y="272748"/>
            <a:ext cx="10058400" cy="1450757"/>
          </a:xfrm>
        </p:spPr>
        <p:txBody>
          <a:bodyPr/>
          <a:lstStyle/>
          <a:p>
            <a:r>
              <a:rPr lang="en-US" dirty="0" smtClean="0"/>
              <a:t>Machine learning in practice</a:t>
            </a:r>
            <a:endParaRPr lang="en-US" dirty="0"/>
          </a:p>
        </p:txBody>
      </p:sp>
      <p:sp>
        <p:nvSpPr>
          <p:cNvPr id="3" name="Content Placeholder 2"/>
          <p:cNvSpPr>
            <a:spLocks noGrp="1"/>
          </p:cNvSpPr>
          <p:nvPr>
            <p:ph idx="1"/>
          </p:nvPr>
        </p:nvSpPr>
        <p:spPr>
          <a:xfrm>
            <a:off x="1097280" y="1845734"/>
            <a:ext cx="10058400" cy="4374957"/>
          </a:xfrm>
        </p:spPr>
        <p:txBody>
          <a:bodyPr>
            <a:normAutofit lnSpcReduction="10000"/>
          </a:bodyPr>
          <a:lstStyle/>
          <a:p>
            <a:pPr>
              <a:buNone/>
            </a:pPr>
            <a:r>
              <a:rPr lang="en-US" sz="2000" dirty="0" smtClean="0"/>
              <a:t>3. 	</a:t>
            </a:r>
            <a:r>
              <a:rPr lang="en-US" sz="2000" b="1" dirty="0" smtClean="0"/>
              <a:t>Model training: </a:t>
            </a:r>
            <a:r>
              <a:rPr lang="en-US" sz="2000" dirty="0" smtClean="0"/>
              <a:t>By the time the data has been prepared for analysis, you are likely to have a sense of what you are capable of learning from the data. The specific machine learning task chosen will inform the selection of an appropriate algorithm, and the algorithm will represent the data in the form of a model.</a:t>
            </a:r>
          </a:p>
          <a:p>
            <a:pPr>
              <a:buNone/>
            </a:pPr>
            <a:r>
              <a:rPr lang="en-US" sz="2000" dirty="0" smtClean="0"/>
              <a:t>4. 	</a:t>
            </a:r>
            <a:r>
              <a:rPr lang="en-US" sz="2000" b="1" dirty="0" smtClean="0"/>
              <a:t>Model evaluation: </a:t>
            </a:r>
            <a:r>
              <a:rPr lang="en-US" sz="2000" dirty="0" smtClean="0"/>
              <a:t>Because each machine learning model results in a biased solution to the learning problem, it is important to evaluate how well the algorithm learns from its experience. Depending on the type of model used, you might be able to evaluate the accuracy of the model using a test dataset or you may need to develop me </a:t>
            </a:r>
            <a:r>
              <a:rPr lang="en-US" sz="2000" dirty="0" err="1" smtClean="0"/>
              <a:t>asures</a:t>
            </a:r>
            <a:r>
              <a:rPr lang="en-US" sz="2000" dirty="0" smtClean="0"/>
              <a:t> of performance specific to the intended application. </a:t>
            </a:r>
          </a:p>
          <a:p>
            <a:pPr>
              <a:buNone/>
            </a:pPr>
            <a:r>
              <a:rPr lang="en-US" sz="2000" dirty="0" smtClean="0"/>
              <a:t>5. 	</a:t>
            </a:r>
            <a:r>
              <a:rPr lang="en-US" sz="2000" b="1" dirty="0" smtClean="0"/>
              <a:t>Model improvement: </a:t>
            </a:r>
            <a:r>
              <a:rPr lang="en-US" sz="2000" dirty="0" smtClean="0"/>
              <a:t>If better performance is needed, it becomes necessary to utilize more advanced strategies to augment the performance of the model. Sometimes, it may be necessary to switch to a different type of model altogether. You may need to supplement your data with additional data or perform additional preparatory work as in step two of this process</a:t>
            </a:r>
            <a:endParaRPr lang="en-US" sz="2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input data</a:t>
            </a:r>
            <a:endParaRPr lang="en-US" dirty="0"/>
          </a:p>
        </p:txBody>
      </p:sp>
      <p:sp>
        <p:nvSpPr>
          <p:cNvPr id="3" name="Content Placeholder 2"/>
          <p:cNvSpPr>
            <a:spLocks noGrp="1"/>
          </p:cNvSpPr>
          <p:nvPr>
            <p:ph idx="1"/>
          </p:nvPr>
        </p:nvSpPr>
        <p:spPr/>
        <p:txBody>
          <a:bodyPr/>
          <a:lstStyle/>
          <a:p>
            <a:r>
              <a:rPr lang="en-US" dirty="0" smtClean="0"/>
              <a:t>If a feature represents a characteristic measured in numbers, it is unsurprisingly called </a:t>
            </a:r>
            <a:r>
              <a:rPr lang="en-US" b="1" dirty="0" smtClean="0"/>
              <a:t>numeric. </a:t>
            </a:r>
          </a:p>
          <a:p>
            <a:r>
              <a:rPr lang="en-US" dirty="0" smtClean="0"/>
              <a:t>Alternatively, if a feature is an attribute that consists of a set of categories, the feature is called </a:t>
            </a:r>
            <a:r>
              <a:rPr lang="en-US" b="1" dirty="0" smtClean="0"/>
              <a:t>categorical or nominal. </a:t>
            </a:r>
          </a:p>
          <a:p>
            <a:r>
              <a:rPr lang="en-US" dirty="0" smtClean="0"/>
              <a:t>A special case of categorical variables is called </a:t>
            </a:r>
            <a:r>
              <a:rPr lang="en-US" b="1" dirty="0" smtClean="0"/>
              <a:t>ordinal, </a:t>
            </a:r>
            <a:r>
              <a:rPr lang="en-US" dirty="0" smtClean="0"/>
              <a:t>which designates a nominal variable with categories falling in an ordered list.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machine learning algorithms</a:t>
            </a:r>
            <a:endParaRPr lang="en-US" dirty="0"/>
          </a:p>
        </p:txBody>
      </p:sp>
      <p:sp>
        <p:nvSpPr>
          <p:cNvPr id="3" name="Content Placeholder 2"/>
          <p:cNvSpPr>
            <a:spLocks noGrp="1"/>
          </p:cNvSpPr>
          <p:nvPr>
            <p:ph idx="1"/>
          </p:nvPr>
        </p:nvSpPr>
        <p:spPr/>
        <p:txBody>
          <a:bodyPr/>
          <a:lstStyle/>
          <a:p>
            <a:r>
              <a:rPr lang="en-US" dirty="0" smtClean="0"/>
              <a:t>Predictive Model</a:t>
            </a:r>
          </a:p>
          <a:p>
            <a:r>
              <a:rPr lang="en-IN" dirty="0" smtClean="0"/>
              <a:t>Descriptive Model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Model</a:t>
            </a:r>
            <a:endParaRPr lang="en-US" dirty="0"/>
          </a:p>
        </p:txBody>
      </p:sp>
      <p:sp>
        <p:nvSpPr>
          <p:cNvPr id="3" name="Content Placeholder 2"/>
          <p:cNvSpPr>
            <a:spLocks noGrp="1"/>
          </p:cNvSpPr>
          <p:nvPr>
            <p:ph idx="1"/>
          </p:nvPr>
        </p:nvSpPr>
        <p:spPr/>
        <p:txBody>
          <a:bodyPr/>
          <a:lstStyle/>
          <a:p>
            <a:r>
              <a:rPr lang="en-US" dirty="0" smtClean="0"/>
              <a:t>A </a:t>
            </a:r>
            <a:r>
              <a:rPr lang="en-US" b="1" dirty="0" smtClean="0"/>
              <a:t>predictive model </a:t>
            </a:r>
            <a:r>
              <a:rPr lang="en-US" dirty="0" smtClean="0"/>
              <a:t>is used for tasks that involve, as the name implies, the prediction of one value using other values in the dataset. </a:t>
            </a:r>
          </a:p>
          <a:p>
            <a:r>
              <a:rPr lang="en-US" dirty="0" smtClean="0"/>
              <a:t>The learning algorithm attempts to discover and model the relationship between the </a:t>
            </a:r>
            <a:r>
              <a:rPr lang="en-US" b="1" dirty="0" smtClean="0"/>
              <a:t>target feature (the feature being </a:t>
            </a:r>
            <a:r>
              <a:rPr lang="en-US" dirty="0" smtClean="0"/>
              <a:t>predicted) and the other features.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Content Placeholder 2"/>
          <p:cNvSpPr>
            <a:spLocks noGrp="1"/>
          </p:cNvSpPr>
          <p:nvPr>
            <p:ph idx="1"/>
          </p:nvPr>
        </p:nvSpPr>
        <p:spPr/>
        <p:txBody>
          <a:bodyPr>
            <a:normAutofit fontScale="92500"/>
          </a:bodyPr>
          <a:lstStyle/>
          <a:p>
            <a:r>
              <a:rPr lang="en-US" dirty="0" smtClean="0"/>
              <a:t>Because predictive models are given clear instruction on what they need to learn and how they are intended to learn it, the process of training a predictive model is known as </a:t>
            </a:r>
            <a:r>
              <a:rPr lang="en-US" b="1" dirty="0" smtClean="0"/>
              <a:t>supervised learning. </a:t>
            </a:r>
          </a:p>
          <a:p>
            <a:r>
              <a:rPr lang="en-US" dirty="0" smtClean="0"/>
              <a:t>The supervision does not refer to human involvement, but rather to the fact that the </a:t>
            </a:r>
            <a:r>
              <a:rPr lang="en-US" i="1" dirty="0" smtClean="0"/>
              <a:t>target values </a:t>
            </a:r>
            <a:r>
              <a:rPr lang="en-US" dirty="0" smtClean="0"/>
              <a:t>provide a way for the learner to know how well it has learned the desired task. </a:t>
            </a:r>
          </a:p>
          <a:p>
            <a:r>
              <a:rPr lang="en-US" dirty="0" smtClean="0"/>
              <a:t>Stated more formally, given a set of data, a supervised learning algorithm attempts to optimize a function (the model) to find the combination of feature values that result in the target output.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a:bodyPr>
          <a:lstStyle/>
          <a:p>
            <a:r>
              <a:rPr lang="en-US" dirty="0" smtClean="0"/>
              <a:t>The often used supervised machine learning task of predicting which category an example belongs to is known as </a:t>
            </a:r>
            <a:r>
              <a:rPr lang="en-US" b="1" dirty="0" smtClean="0"/>
              <a:t>classification. </a:t>
            </a:r>
          </a:p>
          <a:p>
            <a:r>
              <a:rPr lang="en-US" dirty="0" smtClean="0"/>
              <a:t>Using a classifier one can predict whether:</a:t>
            </a:r>
          </a:p>
          <a:p>
            <a:pPr lvl="1"/>
            <a:r>
              <a:rPr lang="en-US" dirty="0" smtClean="0"/>
              <a:t>An e-mail message is spam</a:t>
            </a:r>
          </a:p>
          <a:p>
            <a:pPr lvl="1"/>
            <a:r>
              <a:rPr lang="en-US" dirty="0" smtClean="0"/>
              <a:t>A person has cancer</a:t>
            </a:r>
          </a:p>
          <a:p>
            <a:pPr lvl="1"/>
            <a:r>
              <a:rPr lang="en-US" dirty="0" smtClean="0"/>
              <a:t>A football team will win or lose</a:t>
            </a:r>
          </a:p>
          <a:p>
            <a:pPr lvl="1"/>
            <a:r>
              <a:rPr lang="en-US" dirty="0" smtClean="0"/>
              <a:t>An applicant will default on a loan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In classification, the target feature to be predicted is a categorical feature known as the </a:t>
            </a:r>
            <a:r>
              <a:rPr lang="en-US" b="1" dirty="0" smtClean="0"/>
              <a:t>class, </a:t>
            </a:r>
            <a:r>
              <a:rPr lang="en-US" dirty="0" smtClean="0"/>
              <a:t>and is divided into categories called</a:t>
            </a:r>
            <a:r>
              <a:rPr lang="en-US" b="1" dirty="0" smtClean="0"/>
              <a:t> levels. </a:t>
            </a:r>
          </a:p>
          <a:p>
            <a:r>
              <a:rPr lang="en-US" dirty="0" smtClean="0"/>
              <a:t>A class can have two or more levels, and the levels may or may not be ordinal. </a:t>
            </a:r>
          </a:p>
          <a:p>
            <a:r>
              <a:rPr lang="en-US" dirty="0" smtClean="0"/>
              <a:t>Because classification is so widely used in machine learning, there are many types of classification algorithms, with strengths and weaknesses suited for different types of input data.</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a:bodyPr>
          <a:lstStyle/>
          <a:p>
            <a:r>
              <a:rPr lang="en-US" dirty="0" smtClean="0"/>
              <a:t>Supervised learners can also be used to </a:t>
            </a:r>
            <a:r>
              <a:rPr lang="en-US" b="1" dirty="0" smtClean="0"/>
              <a:t>predict numeric data</a:t>
            </a:r>
            <a:r>
              <a:rPr lang="en-US" dirty="0" smtClean="0"/>
              <a:t> such as income, laboratory values, test scores, or counts of items. </a:t>
            </a:r>
          </a:p>
          <a:p>
            <a:r>
              <a:rPr lang="en-US" dirty="0" smtClean="0"/>
              <a:t>To predict such numeric values, a common form of numeric prediction fits linear regression models to the input data.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a:t>
            </a:r>
            <a:endParaRPr lang="en-US" dirty="0"/>
          </a:p>
        </p:txBody>
      </p:sp>
      <p:sp>
        <p:nvSpPr>
          <p:cNvPr id="3" name="Content Placeholder 2"/>
          <p:cNvSpPr>
            <a:spLocks noGrp="1"/>
          </p:cNvSpPr>
          <p:nvPr>
            <p:ph idx="1"/>
          </p:nvPr>
        </p:nvSpPr>
        <p:spPr>
          <a:xfrm>
            <a:off x="1097280" y="1845734"/>
            <a:ext cx="10277301" cy="4347248"/>
          </a:xfrm>
        </p:spPr>
        <p:txBody>
          <a:bodyPr>
            <a:normAutofit fontScale="92500" lnSpcReduction="20000"/>
          </a:bodyPr>
          <a:lstStyle/>
          <a:p>
            <a:pPr marL="457200" indent="-457200">
              <a:buClr>
                <a:schemeClr val="accent2"/>
              </a:buClr>
              <a:buFont typeface="Wingdings" pitchFamily="2" charset="2"/>
              <a:buChar char="v"/>
            </a:pPr>
            <a:r>
              <a:rPr lang="en-US" b="1" i="1" dirty="0" smtClean="0"/>
              <a:t>The field of machine learning provides a set of algorithms that transform data into actionable knowledge. </a:t>
            </a:r>
          </a:p>
          <a:p>
            <a:r>
              <a:rPr lang="en-US" dirty="0" smtClean="0"/>
              <a:t>Between databases and sensors, many aspects of our lives are recorded.</a:t>
            </a:r>
          </a:p>
          <a:p>
            <a:r>
              <a:rPr lang="en-US" dirty="0" smtClean="0"/>
              <a:t>Governments, businesses, and individuals are recording and reporting information, from the monumental to the mundane. </a:t>
            </a:r>
          </a:p>
          <a:p>
            <a:r>
              <a:rPr lang="en-US" dirty="0" smtClean="0"/>
              <a:t>Weather sensors record temperature and pressure data, surveillance cameras watch sidewalks and subway tunnels, and all manner of electronic behaviors are monitored: transactions, communications, friendships, and many others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Descriptive Model</a:t>
            </a:r>
            <a:endParaRPr lang="en-US" dirty="0"/>
          </a:p>
        </p:txBody>
      </p:sp>
      <p:sp>
        <p:nvSpPr>
          <p:cNvPr id="3" name="Content Placeholder 2"/>
          <p:cNvSpPr>
            <a:spLocks noGrp="1"/>
          </p:cNvSpPr>
          <p:nvPr>
            <p:ph idx="1"/>
          </p:nvPr>
        </p:nvSpPr>
        <p:spPr/>
        <p:txBody>
          <a:bodyPr/>
          <a:lstStyle/>
          <a:p>
            <a:r>
              <a:rPr lang="en-US" dirty="0" smtClean="0"/>
              <a:t>A </a:t>
            </a:r>
            <a:r>
              <a:rPr lang="en-US" b="1" dirty="0" smtClean="0"/>
              <a:t>descriptive model </a:t>
            </a:r>
            <a:r>
              <a:rPr lang="en-US" dirty="0" smtClean="0"/>
              <a:t>is used for tasks that would benefit from the insight gained from summarizing data in new and interesting ways</a:t>
            </a:r>
          </a:p>
          <a:p>
            <a:r>
              <a:rPr lang="en-US" dirty="0" smtClean="0"/>
              <a:t>Because there is no target to learn, the process of training a descriptive model is called </a:t>
            </a:r>
            <a:r>
              <a:rPr lang="en-US" b="1" dirty="0" smtClean="0"/>
              <a:t>unsupervised learning</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Descriptive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descriptive modeling task called </a:t>
            </a:r>
            <a:r>
              <a:rPr lang="en-US" b="1" dirty="0" smtClean="0"/>
              <a:t>pattern discovery </a:t>
            </a:r>
            <a:r>
              <a:rPr lang="en-US" dirty="0" smtClean="0"/>
              <a:t>is used to</a:t>
            </a:r>
            <a:r>
              <a:rPr lang="en-US" b="1" dirty="0" smtClean="0"/>
              <a:t> </a:t>
            </a:r>
            <a:r>
              <a:rPr lang="en-US" dirty="0" smtClean="0"/>
              <a:t>identify useful associations within data. </a:t>
            </a:r>
          </a:p>
          <a:p>
            <a:r>
              <a:rPr lang="en-US" dirty="0" smtClean="0"/>
              <a:t>Pattern discovery is often used for </a:t>
            </a:r>
            <a:r>
              <a:rPr lang="en-US" b="1" dirty="0" smtClean="0"/>
              <a:t>market basket analysis </a:t>
            </a:r>
            <a:r>
              <a:rPr lang="en-US" dirty="0" smtClean="0"/>
              <a:t>on retailers' transactional purchase data. Here, the goal is to identify</a:t>
            </a:r>
            <a:r>
              <a:rPr lang="en-US" b="1" dirty="0" smtClean="0"/>
              <a:t> </a:t>
            </a:r>
            <a:r>
              <a:rPr lang="en-US" dirty="0" smtClean="0"/>
              <a:t>items that are frequently purchased together, such that the learned information can be used to refine marketing tactics. </a:t>
            </a:r>
          </a:p>
          <a:p>
            <a:r>
              <a:rPr lang="en-US" dirty="0" smtClean="0"/>
              <a:t>For instance, if a retailer learns that swimming trunks are commonly purchased at the same time as sunglasses, the retailer might reposition the items more closely in the store or run a promotion to "up-sell“ customers on associated items.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Descriptive Model</a:t>
            </a:r>
            <a:endParaRPr lang="en-US" dirty="0"/>
          </a:p>
        </p:txBody>
      </p:sp>
      <p:sp>
        <p:nvSpPr>
          <p:cNvPr id="3" name="Content Placeholder 2"/>
          <p:cNvSpPr>
            <a:spLocks noGrp="1"/>
          </p:cNvSpPr>
          <p:nvPr>
            <p:ph idx="1"/>
          </p:nvPr>
        </p:nvSpPr>
        <p:spPr>
          <a:xfrm>
            <a:off x="1097280" y="1845734"/>
            <a:ext cx="10058400" cy="4402666"/>
          </a:xfrm>
        </p:spPr>
        <p:txBody>
          <a:bodyPr>
            <a:normAutofit fontScale="85000" lnSpcReduction="20000"/>
          </a:bodyPr>
          <a:lstStyle/>
          <a:p>
            <a:r>
              <a:rPr lang="en-US" dirty="0" smtClean="0"/>
              <a:t>The descriptive modeling task of dividing a dataset into homogeneous groups is called </a:t>
            </a:r>
            <a:r>
              <a:rPr lang="en-US" b="1" dirty="0" smtClean="0"/>
              <a:t>clustering. </a:t>
            </a:r>
          </a:p>
          <a:p>
            <a:r>
              <a:rPr lang="en-US" dirty="0" smtClean="0"/>
              <a:t>This is sometimes used for segmentation analysis that identifies groups of individuals with similar behavior or demographic information, so that advertising campaigns could be tailored for particular audiences. </a:t>
            </a:r>
          </a:p>
          <a:p>
            <a:r>
              <a:rPr lang="en-US" dirty="0" smtClean="0"/>
              <a:t>Although the machine is capable of identifying the clusters, human intervention is required to interpret them. </a:t>
            </a:r>
          </a:p>
          <a:p>
            <a:r>
              <a:rPr lang="en-US" dirty="0" smtClean="0"/>
              <a:t>For example, given five different clusters of shoppers at a grocery store, the marketing team will need to understand the differences among the groups in order to create a promotion that best suits each group</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171827" y="928689"/>
            <a:ext cx="5848350" cy="50006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US" dirty="0"/>
          </a:p>
        </p:txBody>
      </p:sp>
      <p:sp>
        <p:nvSpPr>
          <p:cNvPr id="3" name="Content Placeholder 2"/>
          <p:cNvSpPr>
            <a:spLocks noGrp="1"/>
          </p:cNvSpPr>
          <p:nvPr>
            <p:ph idx="1"/>
          </p:nvPr>
        </p:nvSpPr>
        <p:spPr/>
        <p:txBody>
          <a:bodyPr/>
          <a:lstStyle/>
          <a:p>
            <a:r>
              <a:rPr lang="en-US" dirty="0" smtClean="0"/>
              <a:t>Using the self-learning algorithms from the field of machine learning, we can turn this data into knowledge.</a:t>
            </a:r>
          </a:p>
          <a:p>
            <a:r>
              <a:rPr lang="en-US" dirty="0" smtClean="0"/>
              <a:t>Instead of requiring humans to manually derive rules and build models from analyzing large amounts of data, machine learning offers a more efficient alternative for capturing the knowledge in data to gradually improve the performance of predictive models, and make data-driven decisions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main goal in </a:t>
            </a:r>
            <a:r>
              <a:rPr lang="en-US" b="1" dirty="0" smtClean="0"/>
              <a:t>supervised learning </a:t>
            </a:r>
            <a:r>
              <a:rPr lang="en-US" dirty="0" smtClean="0"/>
              <a:t>is to learn a model from labeled training data that allows us to make predictions about unseen or future data. Here, the term supervised refers to a set of samples where the desired output signals (labels) are already known.</a:t>
            </a:r>
          </a:p>
          <a:p>
            <a:r>
              <a:rPr lang="en-US" dirty="0" smtClean="0"/>
              <a:t>Classification is a subcategory of supervised learning where the goal is to predict the categorical class labels of new instances based on past observations. Those class labels are discrete and unordered values .</a:t>
            </a:r>
          </a:p>
          <a:p>
            <a:r>
              <a:rPr lang="en-US" dirty="0" smtClean="0"/>
              <a:t>Another subcategory of supervised learning is </a:t>
            </a:r>
            <a:r>
              <a:rPr lang="en-US" i="1" dirty="0" smtClean="0"/>
              <a:t>regression, </a:t>
            </a:r>
            <a:r>
              <a:rPr lang="en-US" dirty="0" smtClean="0"/>
              <a:t>where the outcome signal is a continuous value.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In unsupervised learning, we deal with unlabeled data or data of unknown structure. </a:t>
            </a:r>
          </a:p>
          <a:p>
            <a:r>
              <a:rPr lang="en-US" dirty="0" smtClean="0"/>
              <a:t>Using unsupervised learning techniques, we are able to explore the structure of our data to extract meaningful information without the guidance of a known outcome variable.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Clustering is an exploratory data analysis technique that allows us to organize a pile of information into meaningful subgroups (clusters) without having any prior knowledge of their group memberships. </a:t>
            </a:r>
          </a:p>
          <a:p>
            <a:r>
              <a:rPr lang="en-US" dirty="0" smtClean="0"/>
              <a:t>Each cluster that may arise during the analysis defines a group of objects that share a certain degree of similarity but are more dissimilar to objects in other clusters, which is why clustering is also sometimes called "unsupervised classification."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136074" y="67001"/>
            <a:ext cx="9559636" cy="634631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deluge of data has led some to state that we have entered an era of </a:t>
            </a:r>
            <a:r>
              <a:rPr lang="en-US" b="1" dirty="0" smtClean="0"/>
              <a:t>Big Data, </a:t>
            </a:r>
            <a:r>
              <a:rPr lang="en-US" dirty="0" smtClean="0"/>
              <a:t>but this may be a bit of a misnomer. Human beings have always been surrounded by large amounts of data. What makes the current era unique is that we have vast amounts of </a:t>
            </a:r>
            <a:r>
              <a:rPr lang="en-US" i="1" dirty="0" smtClean="0"/>
              <a:t>recorded data, much of which can be directly accessed by computers.</a:t>
            </a:r>
          </a:p>
          <a:p>
            <a:r>
              <a:rPr lang="en-US" dirty="0" smtClean="0"/>
              <a:t>Larger and more interesting data sets are increasingly accessible at the tips of our fingers, only a web search away. This wealth of information has the potential to inform action, given a systematic way of making sense from it all.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a:t>
            </a:r>
            <a:endParaRPr lang="en-US" dirty="0"/>
          </a:p>
        </p:txBody>
      </p:sp>
      <p:sp>
        <p:nvSpPr>
          <p:cNvPr id="3" name="Content Placeholder 2"/>
          <p:cNvSpPr>
            <a:spLocks noGrp="1"/>
          </p:cNvSpPr>
          <p:nvPr>
            <p:ph idx="1"/>
          </p:nvPr>
        </p:nvSpPr>
        <p:spPr/>
        <p:txBody>
          <a:bodyPr>
            <a:normAutofit/>
          </a:bodyPr>
          <a:lstStyle/>
          <a:p>
            <a:r>
              <a:rPr lang="en-US" dirty="0" smtClean="0"/>
              <a:t>The field of study interested in the development of computer algorithms to transform data into intelligent action is known as </a:t>
            </a:r>
            <a:r>
              <a:rPr lang="en-US" b="1" dirty="0" smtClean="0"/>
              <a:t>machine learning.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 vs. Data Mining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closely related sibling of machine learning, </a:t>
            </a:r>
            <a:r>
              <a:rPr lang="en-US" b="1" dirty="0" smtClean="0"/>
              <a:t>data mining, is concerned with the </a:t>
            </a:r>
            <a:r>
              <a:rPr lang="en-US" dirty="0" smtClean="0"/>
              <a:t>generation of novel insights from large databases. As the implies, data mining involves a systematic hunt for nuggets of actionable intelligence. </a:t>
            </a:r>
          </a:p>
          <a:p>
            <a:r>
              <a:rPr lang="en-US" dirty="0" smtClean="0"/>
              <a:t>Although there is some disagreement over how widely machine learning and data mining overlap, a potential point of distinction is that machine learning focuses on teaching computers how to use data to solve a problem, while data mining focuses on teaching computers to identify patterns that humans then use to solve a problem.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 vs. Data Mining</a:t>
            </a:r>
            <a:endParaRPr lang="en-US" dirty="0"/>
          </a:p>
        </p:txBody>
      </p:sp>
      <p:sp>
        <p:nvSpPr>
          <p:cNvPr id="3" name="Content Placeholder 2"/>
          <p:cNvSpPr>
            <a:spLocks noGrp="1"/>
          </p:cNvSpPr>
          <p:nvPr>
            <p:ph idx="1"/>
          </p:nvPr>
        </p:nvSpPr>
        <p:spPr/>
        <p:txBody>
          <a:bodyPr/>
          <a:lstStyle/>
          <a:p>
            <a:r>
              <a:rPr lang="en-US" dirty="0" smtClean="0"/>
              <a:t>Virtually all data mining involves the use of machine learning, but not all machine learning involves data mining.</a:t>
            </a:r>
          </a:p>
          <a:p>
            <a:r>
              <a:rPr lang="en-US" dirty="0" smtClean="0"/>
              <a:t>For example, you might apply machine learning to data mine automobile traffic data for patterns related to accident rates; on the other hand, if the computer is learning how to drive the car itself, this is purely machine learning without data mining.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Uses and abuses of machine learning</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Some people have speculated that computer intelligence will replace humans in many information technology occupations, just as machines replaced humans in the fields, and robots replaced humans on the assembly line. </a:t>
            </a:r>
          </a:p>
          <a:p>
            <a:r>
              <a:rPr lang="en-US" dirty="0" smtClean="0"/>
              <a:t>The truth is that even as machines reach such impressive milestones, they are still relatively limited in their ability to thoroughly understand a problem. They are pure intellectual horsepower without direction. A computer may be more capable than a human of finding subtle patterns in large databases, but it still needs a human to motivate the analysis and turn the result into meaningful action.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Uses and abuses of machine learning</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Machines are not good at asking questions, or even knowing what questions to ask. They are much better at answering them, provided the question is stated in a way the computer can comprehend. </a:t>
            </a:r>
          </a:p>
          <a:p>
            <a:r>
              <a:rPr lang="en-US" dirty="0" smtClean="0"/>
              <a:t>Present-day machine learning algorithms partner with people much like a bloodhound partners with its trainer; the dog's sense of smell may be many times stronger than its master's, but without being carefully directed, the hound may end up chasing its tail.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1060</TotalTime>
  <Words>2756</Words>
  <Application>Microsoft Office PowerPoint</Application>
  <PresentationFormat>Custom</PresentationFormat>
  <Paragraphs>137</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Introduction</vt:lpstr>
      <vt:lpstr>Machine Learning</vt:lpstr>
      <vt:lpstr>Machine Learning</vt:lpstr>
      <vt:lpstr>Machine Learning</vt:lpstr>
      <vt:lpstr>Machine Learning</vt:lpstr>
      <vt:lpstr>Machine Learning vs. Data Mining</vt:lpstr>
      <vt:lpstr>Machine Learning vs. Data Mining</vt:lpstr>
      <vt:lpstr>Uses and abuses of machine learning</vt:lpstr>
      <vt:lpstr>Uses and abuses of machine learning</vt:lpstr>
      <vt:lpstr>Machine learning successes</vt:lpstr>
      <vt:lpstr>Machine learning successes</vt:lpstr>
      <vt:lpstr>The limits of machine learning</vt:lpstr>
      <vt:lpstr>The limits of machine learning</vt:lpstr>
      <vt:lpstr>Machine learning ethics</vt:lpstr>
      <vt:lpstr>Machine learning ethics</vt:lpstr>
      <vt:lpstr>Machine learning ethics -Story</vt:lpstr>
      <vt:lpstr>Machine learning ethics -Story</vt:lpstr>
      <vt:lpstr>PowerPoint Presentation</vt:lpstr>
      <vt:lpstr>How machines learn?</vt:lpstr>
      <vt:lpstr>How machines learn?</vt:lpstr>
      <vt:lpstr>Machine learning in practice</vt:lpstr>
      <vt:lpstr>Machine learning in practice</vt:lpstr>
      <vt:lpstr>Types of input data</vt:lpstr>
      <vt:lpstr>Types of machine learning algorithms</vt:lpstr>
      <vt:lpstr>Predictive Model</vt:lpstr>
      <vt:lpstr>Supervised Learning</vt:lpstr>
      <vt:lpstr>Classification</vt:lpstr>
      <vt:lpstr>Classification</vt:lpstr>
      <vt:lpstr>Classification</vt:lpstr>
      <vt:lpstr>Descriptive Model</vt:lpstr>
      <vt:lpstr>Descriptive Model</vt:lpstr>
      <vt:lpstr>Descriptive Model</vt:lpstr>
      <vt:lpstr>PowerPoint Presentation</vt:lpstr>
      <vt:lpstr>Summary</vt:lpstr>
      <vt:lpstr>Summary</vt:lpstr>
      <vt:lpstr>Summary</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Hemal</dc:creator>
  <cp:lastModifiedBy>Shraddha</cp:lastModifiedBy>
  <cp:revision>96</cp:revision>
  <dcterms:created xsi:type="dcterms:W3CDTF">2014-09-12T02:11:56Z</dcterms:created>
  <dcterms:modified xsi:type="dcterms:W3CDTF">2021-04-03T16:54:26Z</dcterms:modified>
</cp:coreProperties>
</file>