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xls" ContentType="application/vnd.ms-exce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912" r:id="rId2"/>
    <p:sldId id="908" r:id="rId3"/>
    <p:sldId id="909" r:id="rId4"/>
    <p:sldId id="910" r:id="rId5"/>
    <p:sldId id="1443" r:id="rId6"/>
    <p:sldId id="1459" r:id="rId7"/>
    <p:sldId id="1460" r:id="rId8"/>
    <p:sldId id="1461" r:id="rId9"/>
    <p:sldId id="918" r:id="rId10"/>
    <p:sldId id="1048" r:id="rId11"/>
    <p:sldId id="1462" r:id="rId12"/>
    <p:sldId id="1463" r:id="rId13"/>
    <p:sldId id="1464" r:id="rId14"/>
    <p:sldId id="1465" r:id="rId15"/>
    <p:sldId id="1125" r:id="rId16"/>
    <p:sldId id="1014" r:id="rId17"/>
    <p:sldId id="1049" r:id="rId18"/>
    <p:sldId id="1466" r:id="rId19"/>
    <p:sldId id="1223" r:id="rId20"/>
    <p:sldId id="1040" r:id="rId21"/>
    <p:sldId id="1467" r:id="rId22"/>
    <p:sldId id="1468" r:id="rId23"/>
    <p:sldId id="1469" r:id="rId24"/>
    <p:sldId id="1457" r:id="rId25"/>
    <p:sldId id="1518" r:id="rId26"/>
    <p:sldId id="932" r:id="rId27"/>
    <p:sldId id="1346" r:id="rId28"/>
    <p:sldId id="1345" r:id="rId29"/>
    <p:sldId id="1471" r:id="rId30"/>
    <p:sldId id="1470" r:id="rId31"/>
    <p:sldId id="1472" r:id="rId32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8FF9EF"/>
    <a:srgbClr val="993300"/>
    <a:srgbClr val="00CE9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2" autoAdjust="0"/>
    <p:restoredTop sz="96747" autoAdjust="0"/>
  </p:normalViewPr>
  <p:slideViewPr>
    <p:cSldViewPr>
      <p:cViewPr>
        <p:scale>
          <a:sx n="70" d="100"/>
          <a:sy n="70" d="100"/>
        </p:scale>
        <p:origin x="-1862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5.xml"/><Relationship Id="rId1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Relationship Id="rId6" Type="http://schemas.openxmlformats.org/officeDocument/2006/relationships/image" Target="../media/image19.wmf"/><Relationship Id="rId5" Type="http://schemas.openxmlformats.org/officeDocument/2006/relationships/image" Target="../media/image18.e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456DD25-D42A-4A46-9E1A-A7105F368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91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E3DFCB4-83FB-4736-97A7-BEA3791EB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20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70E47A-72EB-4D0F-BE71-B4C9A6FD42B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</p:spPr>
        <p:txBody>
          <a:bodyPr lIns="87348" tIns="43673" rIns="87348" bIns="4367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F3637B-A22D-4E4A-8A80-D41BB2F9354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F3637B-A22D-4E4A-8A80-D41BB2F9354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CBECD9-0BE7-4F13-BAB0-EE0CFB2803D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 : the expected information needed to classify a given sample</a:t>
            </a:r>
          </a:p>
          <a:p>
            <a:r>
              <a:rPr lang="en-US" smtClean="0"/>
              <a:t>E (entropy) : expected information based on the partitioning into subsets by A</a:t>
            </a:r>
          </a:p>
          <a:p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6CABF8-45B7-465C-974B-473319E117E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4C376-050C-4794-85B9-B06E4840B6A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4C376-050C-4794-85B9-B06E4840B6A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3054A4-A9D0-4B19-821E-4BDFDA6288C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B4AB8-7111-49F5-8FE5-216E1ECE234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B4AB8-7111-49F5-8FE5-216E1ECE234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B4AB8-7111-49F5-8FE5-216E1ECE234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733AFF-395B-453B-B659-845480B7BF2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B4AB8-7111-49F5-8FE5-216E1ECE234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7A09F2-3690-4A01-BF43-CCDBAB269F9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7A09F2-3690-4A01-BF43-CCDBAB269F9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EC179-34DC-4C4F-BB9F-9BE385E989C2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092AB1-B2B1-4106-AD34-BD9F86A40076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92B27E-4EDA-485E-B09E-9028185625A2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92B27E-4EDA-485E-B09E-9028185625A2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92B27E-4EDA-485E-B09E-9028185625A2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92B27E-4EDA-485E-B09E-9028185625A2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20319B-3DB9-4BD4-B723-87A46C90368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E3730-6FE4-4661-BB1F-C975A5B8867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0" tIns="46586" rIns="93170" bIns="46586" anchor="b"/>
          <a:lstStyle/>
          <a:p>
            <a:pPr algn="r" defTabSz="931863" eaLnBrk="0" hangingPunct="0"/>
            <a:fld id="{2052A898-5C33-4410-8307-2BA7CE35B398}" type="slidenum">
              <a:rPr lang="en-US" sz="1200">
                <a:latin typeface="Times New Roman" pitchFamily="18" charset="0"/>
              </a:rPr>
              <a:pPr algn="r" defTabSz="931863" eaLnBrk="0" hangingPunct="0"/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50E72-FE5B-4543-AFE4-CB86B39D412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F3637B-A22D-4E4A-8A80-D41BB2F9354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IN" dirty="0" smtClean="0"/>
              <a:t>Heuristics</a:t>
            </a:r>
            <a:r>
              <a:rPr lang="en-IN" baseline="0" dirty="0" smtClean="0"/>
              <a:t> : </a:t>
            </a:r>
            <a:r>
              <a:rPr lang="en-US" dirty="0" smtClean="0"/>
              <a:t>enabling a person to discover or learn something for themselves.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F3637B-A22D-4E4A-8A80-D41BB2F9354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F3637B-A22D-4E4A-8A80-D41BB2F9354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96163-C42A-4D95-AFD7-B99E1EA43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CA8AE-4402-4BBC-B935-2C20E71FB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7164E-5A8C-409F-9AF2-5015929E1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AA15E-F5B4-4A1C-B906-FDAADB7F3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687BF-23A0-4F0B-A704-D9091279F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54EF8-21F0-4F7D-AF38-E59DCCCDC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48908-AD88-452A-94A3-A773B06B6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381000"/>
            <a:ext cx="84582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FF462-3D6F-49F0-896C-8737B697F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C7FE2-62E2-4B8A-9756-2CD24D3A9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100B0-212C-496E-8371-C7797E07B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4A4FD-60A0-4573-BA6E-6160CF8F6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1A7A-408C-47E8-BCC2-9EA3B9864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D6206-3139-4385-943F-17B802FD6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B6479-BE1C-4E89-800A-AC1ADA034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F25C0-9912-4FAF-B074-D49313494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AF4DE-2466-4CF3-BB40-2312559D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E6847-569E-478C-88D0-68B848315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0668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1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402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1B15967-00B3-4404-B8A0-A01E772CE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  <p:sldLayoutId id="2147484023" r:id="rId18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7.wmf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Microsoft_Excel_97-2003_Worksheet4.xls"/><Relationship Id="rId15" Type="http://schemas.openxmlformats.org/officeDocument/2006/relationships/image" Target="../media/image18.emf"/><Relationship Id="rId10" Type="http://schemas.openxmlformats.org/officeDocument/2006/relationships/image" Target="../media/image16.wmf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Microsoft_Excel_97-2003_Worksheet5.xls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jpe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Worksheet1.xls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Excel_97-2003_Worksheet3.xls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Supervised vs. Unsupervised Learning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400" smtClean="0">
                <a:solidFill>
                  <a:srgbClr val="F83F24"/>
                </a:solidFill>
              </a:rPr>
              <a:t>Supervised learning (classification)</a:t>
            </a:r>
            <a:endParaRPr lang="en-US" sz="2400" smtClean="0"/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Supervision: The training data (observations, measurements, etc.) are accompanied by </a:t>
            </a:r>
            <a:r>
              <a:rPr lang="en-US" sz="2400" b="1" smtClean="0"/>
              <a:t>labels</a:t>
            </a:r>
            <a:r>
              <a:rPr lang="en-US" sz="2400" smtClean="0"/>
              <a:t> indicating the class of the observations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New data is classified based on the training set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smtClean="0">
                <a:solidFill>
                  <a:srgbClr val="F83F24"/>
                </a:solidFill>
              </a:rPr>
              <a:t>Unsupervised learning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The class labels of training data is unknown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Algorithm for Decision Tree Induction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Basic algorithm (a greedy algorithm)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Tree is constructed in a </a:t>
            </a:r>
            <a:r>
              <a:rPr lang="en-US" sz="2400" dirty="0" smtClean="0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Attributes are categorical (if continuous-valued, they are </a:t>
            </a:r>
            <a:r>
              <a:rPr lang="en-US" sz="2400" dirty="0" err="1" smtClean="0"/>
              <a:t>discretized</a:t>
            </a:r>
            <a:r>
              <a:rPr lang="en-US" sz="2400" dirty="0" smtClean="0"/>
              <a:t> in advance)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Test attributes are selected on the basis of a heuristic or statistical measure (e.g., </a:t>
            </a:r>
            <a:r>
              <a:rPr lang="en-US" sz="2400" dirty="0" smtClean="0">
                <a:solidFill>
                  <a:schemeClr val="hlink"/>
                </a:solidFill>
              </a:rPr>
              <a:t>information gain</a:t>
            </a:r>
            <a:r>
              <a:rPr lang="en-US" sz="2400" dirty="0" smtClean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Conditions for stopping partitioning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All samples for a given node belong to the same class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There are no remaining attributes for further partitioning – </a:t>
            </a:r>
            <a:r>
              <a:rPr lang="en-US" sz="2400" dirty="0" smtClean="0">
                <a:solidFill>
                  <a:schemeClr val="hlink"/>
                </a:solidFill>
              </a:rPr>
              <a:t>majority voting</a:t>
            </a:r>
            <a:r>
              <a:rPr lang="en-US" sz="2400" dirty="0" smtClean="0"/>
              <a:t> is employed for classifying the leaf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There are no samples left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Algorithm for Decision Tree Induction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5562600"/>
          </a:xfrm>
        </p:spPr>
        <p:txBody>
          <a:bodyPr/>
          <a:lstStyle/>
          <a:p>
            <a:r>
              <a:rPr lang="en-US" sz="2400" b="1" dirty="0" smtClean="0"/>
              <a:t>Algorithm: </a:t>
            </a:r>
            <a:r>
              <a:rPr lang="en-US" sz="2400" dirty="0" smtClean="0"/>
              <a:t>Generate a decision tree from the training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</a:t>
            </a:r>
            <a:r>
              <a:rPr lang="en-US" sz="2400" b="1" dirty="0" smtClean="0"/>
              <a:t> </a:t>
            </a:r>
            <a:r>
              <a:rPr lang="en-US" sz="2400" dirty="0" smtClean="0"/>
              <a:t>data partition, </a:t>
            </a:r>
            <a:r>
              <a:rPr lang="en-US" sz="2400" i="1" dirty="0" smtClean="0"/>
              <a:t>D.</a:t>
            </a:r>
          </a:p>
          <a:p>
            <a:r>
              <a:rPr lang="en-US" sz="2400" b="1" dirty="0" smtClean="0"/>
              <a:t>Input:</a:t>
            </a:r>
          </a:p>
          <a:p>
            <a:pPr lvl="1"/>
            <a:r>
              <a:rPr lang="en-US" sz="2400" dirty="0" smtClean="0"/>
              <a:t>Data partition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D</a:t>
            </a:r>
            <a:r>
              <a:rPr lang="en-US" sz="2400" i="1" dirty="0" smtClean="0"/>
              <a:t>, which is a set of training </a:t>
            </a:r>
            <a:r>
              <a:rPr lang="en-US" sz="2400" i="1" dirty="0" err="1" smtClean="0"/>
              <a:t>tuples</a:t>
            </a:r>
            <a:r>
              <a:rPr lang="en-US" sz="2400" i="1" dirty="0" smtClean="0"/>
              <a:t> and their associated class labels;</a:t>
            </a:r>
          </a:p>
          <a:p>
            <a:pPr lvl="1"/>
            <a:r>
              <a:rPr lang="en-US" sz="2400" b="1" i="1" dirty="0" smtClean="0"/>
              <a:t>attribute list</a:t>
            </a:r>
            <a:r>
              <a:rPr lang="en-US" sz="2400" i="1" dirty="0" smtClean="0"/>
              <a:t>, the set of candidate attributes;</a:t>
            </a:r>
          </a:p>
          <a:p>
            <a:pPr lvl="1"/>
            <a:r>
              <a:rPr lang="en-US" sz="2400" b="1" i="1" dirty="0" smtClean="0"/>
              <a:t>Attribute selection method</a:t>
            </a:r>
            <a:r>
              <a:rPr lang="en-US" sz="2400" i="1" dirty="0" smtClean="0"/>
              <a:t>, a procedure to determine the splitting criterion that “best” </a:t>
            </a:r>
            <a:r>
              <a:rPr lang="en-US" sz="2400" dirty="0" smtClean="0"/>
              <a:t>partitions the data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into individual classes. This criterion consists of a </a:t>
            </a:r>
            <a:r>
              <a:rPr lang="en-US" sz="2400" i="1" dirty="0" smtClean="0"/>
              <a:t>splitting attribute and, possibly, either a split-point or splitting subset.</a:t>
            </a:r>
          </a:p>
          <a:p>
            <a:r>
              <a:rPr lang="en-US" sz="2400" b="1" dirty="0" smtClean="0"/>
              <a:t>Output: A decision tree.</a:t>
            </a:r>
            <a:endParaRPr lang="en-US" sz="24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0"/>
            <a:ext cx="8763000" cy="6781800"/>
          </a:xfrm>
        </p:spPr>
        <p:txBody>
          <a:bodyPr/>
          <a:lstStyle/>
          <a:p>
            <a:pPr>
              <a:buNone/>
            </a:pPr>
            <a:r>
              <a:rPr lang="pt-BR" sz="1900" dirty="0" smtClean="0"/>
              <a:t>Method: </a:t>
            </a:r>
          </a:p>
          <a:p>
            <a:pPr>
              <a:buNone/>
            </a:pPr>
            <a:r>
              <a:rPr lang="pt-BR" sz="1900" dirty="0" smtClean="0"/>
              <a:t>(1) create a node </a:t>
            </a:r>
            <a:r>
              <a:rPr lang="pt-BR" sz="1900" i="1" dirty="0" smtClean="0"/>
              <a:t>N;</a:t>
            </a:r>
          </a:p>
          <a:p>
            <a:pPr>
              <a:buNone/>
            </a:pPr>
            <a:r>
              <a:rPr lang="en-US" sz="1900" dirty="0" smtClean="0"/>
              <a:t>(2) </a:t>
            </a:r>
            <a:r>
              <a:rPr lang="en-US" sz="1900" b="1" dirty="0" smtClean="0"/>
              <a:t>if </a:t>
            </a:r>
            <a:r>
              <a:rPr lang="en-US" sz="1900" b="1" dirty="0" err="1" smtClean="0"/>
              <a:t>tuples</a:t>
            </a:r>
            <a:r>
              <a:rPr lang="en-US" sz="1900" b="1" dirty="0" smtClean="0"/>
              <a:t> in </a:t>
            </a:r>
            <a:r>
              <a:rPr lang="en-US" sz="1900" b="1" i="1" dirty="0" smtClean="0"/>
              <a:t>D are all of the same class, C, then</a:t>
            </a:r>
          </a:p>
          <a:p>
            <a:pPr>
              <a:buNone/>
            </a:pPr>
            <a:r>
              <a:rPr lang="en-US" sz="1900" dirty="0" smtClean="0"/>
              <a:t>(3)     return </a:t>
            </a:r>
            <a:r>
              <a:rPr lang="en-US" sz="1900" i="1" dirty="0" smtClean="0"/>
              <a:t>N as a leaf node labeled with the class C;</a:t>
            </a:r>
          </a:p>
          <a:p>
            <a:pPr>
              <a:buNone/>
            </a:pPr>
            <a:r>
              <a:rPr lang="en-US" sz="1900" dirty="0" smtClean="0"/>
              <a:t>(4) </a:t>
            </a:r>
            <a:r>
              <a:rPr lang="en-US" sz="1900" b="1" dirty="0" smtClean="0"/>
              <a:t>if </a:t>
            </a:r>
            <a:r>
              <a:rPr lang="en-US" sz="1900" b="1" i="1" dirty="0" smtClean="0"/>
              <a:t>attribute list is empty then</a:t>
            </a:r>
          </a:p>
          <a:p>
            <a:pPr>
              <a:buNone/>
            </a:pPr>
            <a:r>
              <a:rPr lang="en-US" sz="1900" dirty="0" smtClean="0"/>
              <a:t>(5)     return </a:t>
            </a:r>
            <a:r>
              <a:rPr lang="en-US" sz="1900" i="1" dirty="0" smtClean="0"/>
              <a:t>N as a leaf node labeled with the majority class in D; // majority voting</a:t>
            </a:r>
          </a:p>
          <a:p>
            <a:pPr>
              <a:buNone/>
            </a:pPr>
            <a:r>
              <a:rPr lang="en-US" sz="1900" dirty="0" smtClean="0"/>
              <a:t>(6) apply </a:t>
            </a:r>
            <a:r>
              <a:rPr lang="en-US" sz="1900" b="1" dirty="0" smtClean="0"/>
              <a:t>Attribute selection method(</a:t>
            </a:r>
            <a:r>
              <a:rPr lang="en-US" sz="1900" b="1" i="1" dirty="0" smtClean="0"/>
              <a:t>D, attribute list) to find the “best” splitting criterion;</a:t>
            </a:r>
          </a:p>
          <a:p>
            <a:pPr>
              <a:buNone/>
            </a:pPr>
            <a:r>
              <a:rPr lang="en-US" sz="1900" dirty="0" smtClean="0"/>
              <a:t>(7) label node </a:t>
            </a:r>
            <a:r>
              <a:rPr lang="en-US" sz="1900" i="1" dirty="0" smtClean="0"/>
              <a:t>N with splitting criterion;</a:t>
            </a:r>
          </a:p>
          <a:p>
            <a:pPr>
              <a:buNone/>
            </a:pPr>
            <a:r>
              <a:rPr lang="en-US" sz="1900" dirty="0" smtClean="0"/>
              <a:t>(8) </a:t>
            </a:r>
            <a:r>
              <a:rPr lang="en-US" sz="1900" b="1" dirty="0" smtClean="0"/>
              <a:t>if </a:t>
            </a:r>
            <a:r>
              <a:rPr lang="en-US" sz="1900" b="1" i="1" dirty="0" smtClean="0"/>
              <a:t>splitting attribute is discrete-valued and </a:t>
            </a:r>
            <a:r>
              <a:rPr lang="en-US" sz="1900" dirty="0" err="1" smtClean="0"/>
              <a:t>multiway</a:t>
            </a:r>
            <a:r>
              <a:rPr lang="en-US" sz="1900" dirty="0" smtClean="0"/>
              <a:t> splits allowed </a:t>
            </a:r>
            <a:r>
              <a:rPr lang="en-US" sz="1900" b="1" dirty="0" smtClean="0"/>
              <a:t>then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(9)      </a:t>
            </a:r>
            <a:r>
              <a:rPr lang="en-US" sz="1900" i="1" dirty="0" smtClean="0"/>
              <a:t>attribute list &lt;- attribute list - splitting attribute; // remove splitting attribute</a:t>
            </a:r>
          </a:p>
          <a:p>
            <a:pPr>
              <a:buNone/>
            </a:pPr>
            <a:r>
              <a:rPr lang="en-US" sz="1900" dirty="0" smtClean="0"/>
              <a:t>(10) </a:t>
            </a:r>
            <a:r>
              <a:rPr lang="en-US" sz="1900" b="1" dirty="0" smtClean="0"/>
              <a:t>for each outcome </a:t>
            </a:r>
            <a:r>
              <a:rPr lang="en-US" sz="1900" b="1" i="1" dirty="0" smtClean="0"/>
              <a:t>j of splitting criterion</a:t>
            </a:r>
          </a:p>
          <a:p>
            <a:pPr>
              <a:buNone/>
            </a:pPr>
            <a:r>
              <a:rPr lang="en-US" sz="1900" dirty="0" smtClean="0"/>
              <a:t>// partition the </a:t>
            </a:r>
            <a:r>
              <a:rPr lang="en-US" sz="1900" dirty="0" err="1" smtClean="0"/>
              <a:t>tuples</a:t>
            </a:r>
            <a:r>
              <a:rPr lang="en-US" sz="1900" dirty="0" smtClean="0"/>
              <a:t> and grow </a:t>
            </a:r>
            <a:r>
              <a:rPr lang="en-US" sz="1900" dirty="0" err="1" smtClean="0"/>
              <a:t>subtrees</a:t>
            </a:r>
            <a:r>
              <a:rPr lang="en-US" sz="1900" dirty="0" smtClean="0"/>
              <a:t> for each partition</a:t>
            </a:r>
          </a:p>
          <a:p>
            <a:pPr>
              <a:buNone/>
            </a:pPr>
            <a:r>
              <a:rPr lang="en-US" sz="1900" dirty="0" smtClean="0"/>
              <a:t>(11) let </a:t>
            </a:r>
            <a:r>
              <a:rPr lang="en-US" sz="1900" i="1" dirty="0" err="1" smtClean="0"/>
              <a:t>Dj</a:t>
            </a:r>
            <a:r>
              <a:rPr lang="en-US" sz="1900" i="1" dirty="0" smtClean="0"/>
              <a:t> be the set of data </a:t>
            </a:r>
            <a:r>
              <a:rPr lang="en-US" sz="1900" i="1" dirty="0" err="1" smtClean="0"/>
              <a:t>tuples</a:t>
            </a:r>
            <a:r>
              <a:rPr lang="en-US" sz="1900" i="1" dirty="0" smtClean="0"/>
              <a:t> in D satisfying outcome j; // a partition</a:t>
            </a:r>
          </a:p>
          <a:p>
            <a:pPr>
              <a:buNone/>
            </a:pPr>
            <a:r>
              <a:rPr lang="en-US" sz="1900" dirty="0" smtClean="0"/>
              <a:t>(12) </a:t>
            </a:r>
            <a:r>
              <a:rPr lang="en-US" sz="1900" b="1" dirty="0" smtClean="0"/>
              <a:t>if </a:t>
            </a:r>
            <a:r>
              <a:rPr lang="en-US" sz="1900" b="1" i="1" dirty="0" err="1" smtClean="0"/>
              <a:t>Dj</a:t>
            </a:r>
            <a:r>
              <a:rPr lang="en-US" sz="1900" b="1" i="1" dirty="0" smtClean="0"/>
              <a:t> is empty then</a:t>
            </a:r>
          </a:p>
          <a:p>
            <a:pPr>
              <a:buNone/>
            </a:pPr>
            <a:r>
              <a:rPr lang="en-US" sz="1900" dirty="0" smtClean="0"/>
              <a:t>(13)     attach a leaf labeled with the majority class in </a:t>
            </a:r>
            <a:r>
              <a:rPr lang="en-US" sz="1900" i="1" dirty="0" smtClean="0"/>
              <a:t>D to node N;</a:t>
            </a:r>
          </a:p>
          <a:p>
            <a:pPr>
              <a:buNone/>
            </a:pPr>
            <a:r>
              <a:rPr lang="en-US" sz="1900" dirty="0" smtClean="0"/>
              <a:t>(14) </a:t>
            </a:r>
            <a:r>
              <a:rPr lang="en-US" sz="1900" b="1" dirty="0" smtClean="0"/>
              <a:t>else attach the node returned by Generate decision tree(</a:t>
            </a:r>
            <a:r>
              <a:rPr lang="en-US" sz="1900" b="1" i="1" dirty="0" err="1" smtClean="0"/>
              <a:t>Dj</a:t>
            </a:r>
            <a:r>
              <a:rPr lang="en-US" sz="1900" b="1" i="1" dirty="0" smtClean="0"/>
              <a:t> , attribute list) to node N;</a:t>
            </a:r>
          </a:p>
          <a:p>
            <a:pPr>
              <a:buNone/>
            </a:pPr>
            <a:r>
              <a:rPr lang="en-US" sz="1900" b="1" dirty="0" err="1" smtClean="0"/>
              <a:t>endfor</a:t>
            </a:r>
            <a:endParaRPr lang="en-US" sz="1900" b="1" dirty="0" smtClean="0"/>
          </a:p>
          <a:p>
            <a:pPr>
              <a:buNone/>
            </a:pPr>
            <a:r>
              <a:rPr lang="en-US" sz="1900" dirty="0" smtClean="0"/>
              <a:t>(15) return </a:t>
            </a:r>
            <a:r>
              <a:rPr lang="en-US" sz="1900" i="1" dirty="0" smtClean="0"/>
              <a:t>N;</a:t>
            </a:r>
            <a:endParaRPr lang="en-US" sz="19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Algorithm for Decision Tree Induction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5562600"/>
          </a:xfrm>
        </p:spPr>
        <p:txBody>
          <a:bodyPr/>
          <a:lstStyle/>
          <a:p>
            <a:r>
              <a:rPr lang="en-US" sz="2400" dirty="0" smtClean="0"/>
              <a:t>The splitting criterion tells us which attribute to test at node </a:t>
            </a:r>
            <a:r>
              <a:rPr lang="en-US" sz="2400" i="1" dirty="0" smtClean="0"/>
              <a:t>N by determining </a:t>
            </a:r>
            <a:r>
              <a:rPr lang="en-US" sz="2400" dirty="0" smtClean="0"/>
              <a:t>the “best” way to separate or partition the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in </a:t>
            </a:r>
            <a:r>
              <a:rPr lang="en-US" sz="2400" i="1" dirty="0" smtClean="0"/>
              <a:t>D into individual classes </a:t>
            </a:r>
            <a:r>
              <a:rPr lang="en-US" sz="2400" dirty="0" smtClean="0"/>
              <a:t>(step 6). </a:t>
            </a:r>
          </a:p>
          <a:p>
            <a:r>
              <a:rPr lang="en-US" sz="2400" dirty="0" smtClean="0"/>
              <a:t>The splitting criterion also tells us which branches to grow from node </a:t>
            </a:r>
            <a:r>
              <a:rPr lang="en-US" sz="2400" i="1" dirty="0" smtClean="0"/>
              <a:t>N </a:t>
            </a:r>
            <a:r>
              <a:rPr lang="en-US" sz="2400" dirty="0" smtClean="0"/>
              <a:t>with respect to the outcomes of the chosen test. </a:t>
            </a:r>
          </a:p>
          <a:p>
            <a:r>
              <a:rPr lang="en-US" sz="2400" dirty="0" smtClean="0"/>
              <a:t>More specifically, the splitting criterion indicates the splitting attribute and may also indicate either a split-point or a splitting subset. The splitting criterion is determined so that, ideally, the resulting partitions at each branch are as “pure” as possible. A partition is </a:t>
            </a:r>
            <a:r>
              <a:rPr lang="en-US" sz="2400" b="1" dirty="0" smtClean="0"/>
              <a:t>pure if all the </a:t>
            </a:r>
            <a:r>
              <a:rPr lang="en-US" sz="2400" b="1" dirty="0" err="1" smtClean="0"/>
              <a:t>tuples</a:t>
            </a:r>
            <a:r>
              <a:rPr lang="en-US" sz="2400" b="1" dirty="0" smtClean="0"/>
              <a:t> </a:t>
            </a:r>
            <a:r>
              <a:rPr lang="en-US" sz="2400" dirty="0" smtClean="0"/>
              <a:t>in it belong to the same class. </a:t>
            </a:r>
          </a:p>
          <a:p>
            <a:r>
              <a:rPr lang="en-US" sz="2400" dirty="0" smtClean="0"/>
              <a:t>In other words, if we split up the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in </a:t>
            </a:r>
            <a:r>
              <a:rPr lang="en-US" sz="2400" i="1" dirty="0" smtClean="0"/>
              <a:t>D according </a:t>
            </a:r>
            <a:r>
              <a:rPr lang="en-US" sz="2400" dirty="0" smtClean="0"/>
              <a:t>to the mutually exclusive outcomes of the splitting criterion, we hope for the resulting partitions to be as pure as possible.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Algorithm for Decision Tree Induction</a:t>
            </a: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890" y="1219200"/>
            <a:ext cx="8298910" cy="558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381000" y="76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Berlin Sans FB Demi" pitchFamily="34" charset="0"/>
              </a:rPr>
              <a:t>Attribute Selection Measure: Information Gain (ID3/C4.5)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Calibri" pitchFamily="34" charset="0"/>
              </a:rPr>
              <a:t>Select the attribute with the </a:t>
            </a:r>
            <a:r>
              <a:rPr lang="en-US" sz="2400" i="1" u="sng" dirty="0">
                <a:latin typeface="Calibri" pitchFamily="34" charset="0"/>
              </a:rPr>
              <a:t>highest information gain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Calibri" pitchFamily="34" charset="0"/>
              </a:rPr>
              <a:t>Let </a:t>
            </a:r>
            <a:r>
              <a:rPr lang="en-US" sz="2400" i="1" dirty="0">
                <a:latin typeface="Calibri" pitchFamily="34" charset="0"/>
              </a:rPr>
              <a:t>p</a:t>
            </a:r>
            <a:r>
              <a:rPr lang="en-US" sz="2400" i="1" baseline="-25000" dirty="0">
                <a:latin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</a:rPr>
              <a:t> be the probability that an arbitrary </a:t>
            </a:r>
            <a:r>
              <a:rPr lang="en-US" sz="2400" dirty="0" err="1">
                <a:latin typeface="Calibri" pitchFamily="34" charset="0"/>
              </a:rPr>
              <a:t>tuple</a:t>
            </a:r>
            <a:r>
              <a:rPr lang="en-US" sz="2400" dirty="0">
                <a:latin typeface="Calibri" pitchFamily="34" charset="0"/>
              </a:rPr>
              <a:t> in D belongs to class </a:t>
            </a:r>
            <a:r>
              <a:rPr lang="en-US" sz="2400" dirty="0" err="1">
                <a:latin typeface="Calibri" pitchFamily="34" charset="0"/>
              </a:rPr>
              <a:t>C</a:t>
            </a:r>
            <a:r>
              <a:rPr lang="en-US" sz="2400" baseline="-25000" dirty="0" err="1">
                <a:latin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</a:rPr>
              <a:t>, estimated by |</a:t>
            </a:r>
            <a:r>
              <a:rPr lang="en-US" sz="2400" dirty="0" err="1">
                <a:latin typeface="Calibri" pitchFamily="34" charset="0"/>
              </a:rPr>
              <a:t>C</a:t>
            </a:r>
            <a:r>
              <a:rPr lang="en-US" sz="2400" i="1" baseline="-25000" dirty="0" err="1">
                <a:latin typeface="Calibri" pitchFamily="34" charset="0"/>
              </a:rPr>
              <a:t>i</a:t>
            </a:r>
            <a:r>
              <a:rPr lang="en-US" sz="2400" baseline="-25000" dirty="0">
                <a:latin typeface="Calibri" pitchFamily="34" charset="0"/>
              </a:rPr>
              <a:t>, D</a:t>
            </a:r>
            <a:r>
              <a:rPr lang="en-US" sz="2400" dirty="0">
                <a:latin typeface="Calibri" pitchFamily="34" charset="0"/>
              </a:rPr>
              <a:t>|/|D|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solidFill>
                  <a:schemeClr val="hlink"/>
                </a:solidFill>
                <a:latin typeface="Calibri" pitchFamily="34" charset="0"/>
              </a:rPr>
              <a:t>Expected information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(Entropy</a:t>
            </a:r>
            <a:r>
              <a:rPr lang="en-US" sz="2400" dirty="0">
                <a:latin typeface="Calibri" pitchFamily="34" charset="0"/>
              </a:rPr>
              <a:t>) needed to classify a tuple in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solidFill>
                  <a:schemeClr val="hlink"/>
                </a:solidFill>
                <a:latin typeface="Calibri" pitchFamily="34" charset="0"/>
              </a:rPr>
              <a:t>Information</a:t>
            </a:r>
            <a:r>
              <a:rPr lang="en-US" sz="2400" dirty="0">
                <a:latin typeface="Calibri" pitchFamily="34" charset="0"/>
              </a:rPr>
              <a:t> needed (after using A to split D into v partitions) to classify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solidFill>
                  <a:schemeClr val="hlink"/>
                </a:solidFill>
                <a:latin typeface="Calibri" pitchFamily="34" charset="0"/>
              </a:rPr>
              <a:t>Information gained</a:t>
            </a:r>
            <a:r>
              <a:rPr lang="en-US" sz="2400" dirty="0">
                <a:latin typeface="Calibri" pitchFamily="34" charset="0"/>
              </a:rPr>
              <a:t> by branching on attribute A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Calibri" pitchFamily="34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4530725" y="32004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3200400"/>
                        <a:ext cx="33178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4419600" y="4343400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6" imgW="1892300" imgH="457200" progId="Equation.3">
                  <p:embed/>
                </p:oleObj>
              </mc:Choice>
              <mc:Fallback>
                <p:oleObj name="Equation" r:id="rId6" imgW="18923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343400"/>
                        <a:ext cx="44958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868738" y="5822950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8" imgW="1790700" imgH="215900" progId="Equation.3">
                  <p:embed/>
                </p:oleObj>
              </mc:Choice>
              <mc:Fallback>
                <p:oleObj name="Equation" r:id="rId8" imgW="17907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5822950"/>
                        <a:ext cx="458946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smtClean="0"/>
              <a:t>Attribute Selection: Information Gain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smtClean="0">
                <a:solidFill>
                  <a:srgbClr val="121328"/>
                </a:solidFill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smtClean="0">
                <a:solidFill>
                  <a:srgbClr val="121328"/>
                </a:solidFill>
              </a:rPr>
              <a:t>Class N: buys_computer = “no”</a:t>
            </a:r>
            <a:endParaRPr lang="en-US" sz="2000" smtClean="0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121328"/>
                </a:solidFill>
              </a:rPr>
              <a:t>            means “age &lt;=30” has 5 out of 14 samples, with 2 yes’es  and 3 no’s.   Hence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smtClean="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sz="2000" smtClean="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762000" y="25908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Worksheet" r:id="rId5" imgW="3352800" imgH="1438250" progId="Excel.Sheet.8">
                  <p:embed/>
                </p:oleObj>
              </mc:Choice>
              <mc:Fallback>
                <p:oleObj name="Worksheet" r:id="rId5" imgW="3352800" imgH="143825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7" imgW="2044700" imgH="812800" progId="Equation.3">
                  <p:embed/>
                </p:oleObj>
              </mc:Choice>
              <mc:Fallback>
                <p:oleObj name="Equation" r:id="rId7" imgW="2044700" imgH="812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9" imgW="3594100" imgH="1193800" progId="Equation.3">
                  <p:embed/>
                </p:oleObj>
              </mc:Choice>
              <mc:Fallback>
                <p:oleObj name="Equation" r:id="rId9" imgW="3594100" imgH="119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11" imgW="2552700" imgH="241300" progId="Equation.3">
                  <p:embed/>
                </p:oleObj>
              </mc:Choice>
              <mc:Fallback>
                <p:oleObj name="Equation" r:id="rId11" imgW="2552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9"/>
          <p:cNvGraphicFramePr>
            <a:graphicFrameLocks/>
          </p:cNvGraphicFramePr>
          <p:nvPr/>
        </p:nvGraphicFramePr>
        <p:xfrm>
          <a:off x="152400" y="41148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Worksheet" r:id="rId14" imgW="5778000" imgH="3948840" progId="Excel.Sheet.8">
                  <p:embed/>
                </p:oleObj>
              </mc:Choice>
              <mc:Fallback>
                <p:oleObj name="Worksheet" r:id="rId14" imgW="5778000" imgH="394884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148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16" imgW="583947" imgH="393529" progId="Equation.3">
                  <p:embed/>
                </p:oleObj>
              </mc:Choice>
              <mc:Fallback>
                <p:oleObj name="Equation" r:id="rId16" imgW="583947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18" imgW="3314700" imgH="393700" progId="Equation.3">
                  <p:embed/>
                </p:oleObj>
              </mc:Choice>
              <mc:Fallback>
                <p:oleObj name="Equation" r:id="rId18" imgW="33147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Computing Information-Gain for Continuous-Valued Attributes</a:t>
            </a:r>
            <a:endParaRPr lang="en-US" i="1" smtClean="0">
              <a:solidFill>
                <a:srgbClr val="CC0000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dirty="0" smtClean="0"/>
              <a:t>Let attribute A be a </a:t>
            </a:r>
            <a:r>
              <a:rPr lang="en-US" sz="2400" dirty="0" smtClean="0">
                <a:solidFill>
                  <a:srgbClr val="FF0000"/>
                </a:solidFill>
              </a:rPr>
              <a:t>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dirty="0" smtClean="0"/>
              <a:t>Must determine the </a:t>
            </a:r>
            <a:r>
              <a:rPr lang="en-US" sz="2400" u="sng" dirty="0" smtClean="0"/>
              <a:t>best split point </a:t>
            </a:r>
            <a:r>
              <a:rPr lang="en-US" sz="2400" dirty="0" smtClean="0"/>
              <a:t>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dirty="0" smtClean="0"/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dirty="0" smtClean="0"/>
              <a:t>Typically, the midpoint between each pair of adjacent values is considered as a possible </a:t>
            </a:r>
            <a:r>
              <a:rPr lang="en-US" sz="2400" i="1" dirty="0" smtClean="0"/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000" dirty="0" smtClean="0"/>
              <a:t>(a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+a</a:t>
            </a:r>
            <a:r>
              <a:rPr lang="en-US" sz="2000" baseline="-25000" dirty="0" smtClean="0"/>
              <a:t>i+1</a:t>
            </a:r>
            <a:r>
              <a:rPr lang="en-US" sz="2000" dirty="0" smtClean="0"/>
              <a:t>)/2 is the midpoint between the values of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and a</a:t>
            </a:r>
            <a:r>
              <a:rPr lang="en-US" sz="2000" baseline="-25000" dirty="0" smtClean="0"/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sz="2400" dirty="0" smtClean="0"/>
              <a:t>The point with the </a:t>
            </a:r>
            <a:r>
              <a:rPr lang="en-US" sz="2400" i="1" dirty="0" smtClean="0"/>
              <a:t>minimum expected information requirement</a:t>
            </a:r>
            <a:r>
              <a:rPr lang="en-US" sz="2400" dirty="0" smtClean="0"/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sz="2400" dirty="0" smtClean="0"/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sz="2400" dirty="0" smtClean="0"/>
              <a:t>D1 is the set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in D satisfying A ≤ split-point, and D2 is the set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in D satisfying A &gt; split-point</a:t>
            </a: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5105400"/>
            <a:ext cx="2457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4"/>
          <a:srcRect l="37626" t="42424" r="18202" b="45238"/>
          <a:stretch>
            <a:fillRect/>
          </a:stretch>
        </p:blipFill>
        <p:spPr bwMode="auto">
          <a:xfrm>
            <a:off x="4876800" y="5029200"/>
            <a:ext cx="3871196" cy="606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Information-Gain Drawback</a:t>
            </a:r>
            <a:endParaRPr lang="en-US" i="1" dirty="0" smtClean="0">
              <a:solidFill>
                <a:srgbClr val="CC0000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73675"/>
          </a:xfrm>
        </p:spPr>
        <p:txBody>
          <a:bodyPr/>
          <a:lstStyle/>
          <a:p>
            <a:r>
              <a:rPr lang="en-US" sz="2400" dirty="0" smtClean="0"/>
              <a:t>The information gain measure is biased toward tests with many outcomes. That is, it prefers to select attributes having a large number of values. </a:t>
            </a:r>
          </a:p>
          <a:p>
            <a:r>
              <a:rPr lang="en-US" sz="2400" dirty="0" smtClean="0"/>
              <a:t>For example, consider an attribute that acts as a unique identifier such as </a:t>
            </a:r>
            <a:r>
              <a:rPr lang="en-US" sz="2400" i="1" dirty="0" smtClean="0"/>
              <a:t>product ID. A split on product ID would </a:t>
            </a:r>
            <a:r>
              <a:rPr lang="en-US" sz="2400" dirty="0" smtClean="0"/>
              <a:t>result in a large number of partitions (as many as there are values), each one containing just one </a:t>
            </a:r>
            <a:r>
              <a:rPr lang="en-US" sz="2400" dirty="0" err="1" smtClean="0"/>
              <a:t>tuple</a:t>
            </a:r>
            <a:r>
              <a:rPr lang="en-US" sz="2400" dirty="0" smtClean="0"/>
              <a:t>. Because each partition is pure, the information required to classify dataset </a:t>
            </a:r>
            <a:r>
              <a:rPr lang="en-US" sz="2400" i="1" dirty="0" smtClean="0"/>
              <a:t>D based on this partitioning would be</a:t>
            </a:r>
          </a:p>
          <a:p>
            <a:pPr>
              <a:buNone/>
            </a:pPr>
            <a:r>
              <a:rPr lang="en-US" sz="2400" i="1" dirty="0" smtClean="0"/>
              <a:t> </a:t>
            </a:r>
          </a:p>
          <a:p>
            <a:r>
              <a:rPr lang="en-US" sz="2400" i="1" dirty="0" smtClean="0"/>
              <a:t>Therefore, the information </a:t>
            </a:r>
            <a:r>
              <a:rPr lang="en-US" sz="2400" dirty="0" smtClean="0"/>
              <a:t>gained by partitioning on this attribute is maximal. Clearly, such a partitioning is useless for classification</a:t>
            </a:r>
          </a:p>
        </p:txBody>
      </p:sp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4724400"/>
            <a:ext cx="17621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smtClean="0"/>
              <a:t>Gain Ratio for Attribute Selection (C4.5)</a:t>
            </a:r>
            <a:endParaRPr lang="en-US" i="1" smtClean="0">
              <a:solidFill>
                <a:srgbClr val="CC0000"/>
              </a:solidFill>
            </a:endParaRPr>
          </a:p>
        </p:txBody>
      </p:sp>
      <p:sp>
        <p:nvSpPr>
          <p:cNvPr id="1843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C4.5 (a successor of ID3) uses gain ratio to overcome the problem (normalization to information gain)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GainRatio</a:t>
            </a:r>
            <a:r>
              <a:rPr lang="en-US" sz="2400" dirty="0" smtClean="0"/>
              <a:t>(A) = Gain(A)/</a:t>
            </a:r>
            <a:r>
              <a:rPr lang="en-US" sz="2400" dirty="0" err="1" smtClean="0"/>
              <a:t>SplitInfo</a:t>
            </a:r>
            <a:r>
              <a:rPr lang="en-US" sz="2400" dirty="0" smtClean="0"/>
              <a:t>(A)</a:t>
            </a:r>
          </a:p>
          <a:p>
            <a:pPr eaLnBrk="1" hangingPunct="1"/>
            <a:r>
              <a:rPr lang="en-US" sz="2400" dirty="0" smtClean="0"/>
              <a:t>Ex.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gain_ratio</a:t>
            </a:r>
            <a:r>
              <a:rPr lang="en-US" sz="2400" dirty="0" smtClean="0"/>
              <a:t>(income) = 0.029/1.557 = 0.019</a:t>
            </a:r>
          </a:p>
          <a:p>
            <a:pPr eaLnBrk="1" hangingPunct="1"/>
            <a:r>
              <a:rPr lang="en-US" sz="2400" dirty="0" smtClean="0"/>
              <a:t>The attribute with the maximum gain ratio is selected as the splitting attribute</a:t>
            </a:r>
          </a:p>
        </p:txBody>
      </p:sp>
      <p:graphicFrame>
        <p:nvGraphicFramePr>
          <p:cNvPr id="18437" name="Object 204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22098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4343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8" name="Picture 10" descr="8splitinf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3844925"/>
            <a:ext cx="7924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/>
          <a:lstStyle/>
          <a:p>
            <a:pPr eaLnBrk="1" hangingPunct="1"/>
            <a:r>
              <a:rPr lang="en-US" smtClean="0"/>
              <a:t>Classification—A Two-Step Process</a:t>
            </a:r>
            <a:r>
              <a:rPr lang="en-US" sz="2800" smtClean="0"/>
              <a:t> </a:t>
            </a:r>
            <a:endParaRPr lang="en-US" sz="32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78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hlink"/>
                </a:solidFill>
              </a:rPr>
              <a:t>Model construction</a:t>
            </a:r>
            <a:r>
              <a:rPr lang="en-US" sz="2000" dirty="0" smtClean="0"/>
              <a:t>: describing a set of predetermined classes</a:t>
            </a:r>
          </a:p>
          <a:p>
            <a:pPr lvl="1" eaLnBrk="1" hangingPunct="1"/>
            <a:r>
              <a:rPr lang="en-US" sz="2000" dirty="0" smtClean="0"/>
              <a:t>Each </a:t>
            </a:r>
            <a:r>
              <a:rPr lang="en-US" sz="2000" dirty="0" err="1" smtClean="0"/>
              <a:t>tuple</a:t>
            </a:r>
            <a:r>
              <a:rPr lang="en-US" sz="2000" dirty="0" smtClean="0"/>
              <a:t>/sample is assumed to belong to a predefined class, as determined by the </a:t>
            </a:r>
            <a:r>
              <a:rPr lang="en-US" sz="2000" dirty="0" smtClean="0">
                <a:solidFill>
                  <a:schemeClr val="hlink"/>
                </a:solidFill>
              </a:rPr>
              <a:t>class label attribute</a:t>
            </a:r>
          </a:p>
          <a:p>
            <a:pPr lvl="1" eaLnBrk="1" hangingPunct="1"/>
            <a:r>
              <a:rPr lang="en-US" sz="2000" dirty="0" smtClean="0"/>
              <a:t>The set of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used for model construction is </a:t>
            </a:r>
            <a:r>
              <a:rPr lang="en-US" sz="2000" dirty="0" smtClean="0">
                <a:solidFill>
                  <a:schemeClr val="hlink"/>
                </a:solidFill>
              </a:rPr>
              <a:t>training set</a:t>
            </a:r>
          </a:p>
          <a:p>
            <a:pPr lvl="1" eaLnBrk="1" hangingPunct="1"/>
            <a:r>
              <a:rPr lang="en-US" sz="2000" dirty="0" smtClean="0"/>
              <a:t>The model is represented as classification rules, decision trees, or mathematical formulae</a:t>
            </a:r>
          </a:p>
          <a:p>
            <a:pPr eaLnBrk="1" hangingPunct="1"/>
            <a:r>
              <a:rPr lang="en-US" sz="2000" dirty="0" smtClean="0">
                <a:solidFill>
                  <a:schemeClr val="hlink"/>
                </a:solidFill>
              </a:rPr>
              <a:t>Model usage</a:t>
            </a:r>
            <a:r>
              <a:rPr lang="en-US" sz="2000" dirty="0" smtClean="0"/>
              <a:t>: for classifying future or unknown objects</a:t>
            </a:r>
          </a:p>
          <a:p>
            <a:pPr lvl="1" eaLnBrk="1" hangingPunct="1"/>
            <a:r>
              <a:rPr lang="en-US" sz="2000" dirty="0" smtClean="0">
                <a:solidFill>
                  <a:schemeClr val="hlink"/>
                </a:solidFill>
              </a:rPr>
              <a:t>Estimate accuracy</a:t>
            </a:r>
            <a:r>
              <a:rPr lang="en-US" sz="2000" dirty="0" smtClean="0"/>
              <a:t> of the model</a:t>
            </a:r>
          </a:p>
          <a:p>
            <a:pPr lvl="2" eaLnBrk="1" hangingPunct="1"/>
            <a:r>
              <a:rPr lang="en-US" sz="2000" dirty="0" smtClean="0"/>
              <a:t>The known label of test sample is compared with the classified result from the model</a:t>
            </a:r>
          </a:p>
          <a:p>
            <a:pPr lvl="2" eaLnBrk="1" hangingPunct="1"/>
            <a:r>
              <a:rPr lang="en-US" sz="2000" dirty="0" smtClean="0">
                <a:solidFill>
                  <a:schemeClr val="hlink"/>
                </a:solidFill>
              </a:rPr>
              <a:t>Accuracy</a:t>
            </a:r>
            <a:r>
              <a:rPr lang="en-US" sz="2000" dirty="0" smtClean="0"/>
              <a:t> rate is the percentage of test set samples that are correctly classified by the model</a:t>
            </a:r>
          </a:p>
          <a:p>
            <a:pPr lvl="2" eaLnBrk="1" hangingPunct="1"/>
            <a:r>
              <a:rPr lang="en-US" sz="2000" dirty="0" smtClean="0">
                <a:solidFill>
                  <a:schemeClr val="hlink"/>
                </a:solidFill>
              </a:rPr>
              <a:t>Test set</a:t>
            </a:r>
            <a:r>
              <a:rPr lang="en-US" sz="2000" dirty="0" smtClean="0"/>
              <a:t> is independent of training set </a:t>
            </a:r>
          </a:p>
          <a:p>
            <a:pPr lvl="1" eaLnBrk="1" hangingPunct="1"/>
            <a:r>
              <a:rPr lang="en-US" sz="2000" dirty="0" smtClean="0"/>
              <a:t>If the accuracy is acceptable, use the model to </a:t>
            </a:r>
            <a:r>
              <a:rPr lang="en-US" sz="2000" dirty="0" smtClean="0">
                <a:solidFill>
                  <a:schemeClr val="hlink"/>
                </a:solidFill>
              </a:rPr>
              <a:t>classify new data</a:t>
            </a:r>
          </a:p>
          <a:p>
            <a:pPr eaLnBrk="1" hangingPunct="1"/>
            <a:r>
              <a:rPr lang="en-US" sz="2000" dirty="0" smtClean="0"/>
              <a:t>Note: If </a:t>
            </a:r>
            <a:r>
              <a:rPr lang="en-US" sz="2000" i="1" dirty="0" smtClean="0"/>
              <a:t>the test set </a:t>
            </a:r>
            <a:r>
              <a:rPr lang="en-US" sz="2000" dirty="0" smtClean="0"/>
              <a:t>is used to select models, it is called </a:t>
            </a:r>
            <a:r>
              <a:rPr lang="en-US" sz="2000" dirty="0" smtClean="0">
                <a:solidFill>
                  <a:srgbClr val="C00000"/>
                </a:solidFill>
              </a:rPr>
              <a:t>validation (test) set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Gini Index (CART, IBM IntelligentMiner)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dirty="0" smtClean="0"/>
              <a:t>If a data set </a:t>
            </a:r>
            <a:r>
              <a:rPr lang="en-US" sz="2400" i="1" dirty="0" smtClean="0"/>
              <a:t>D </a:t>
            </a:r>
            <a:r>
              <a:rPr lang="en-US" sz="2400" dirty="0" smtClean="0"/>
              <a:t>contains examples from </a:t>
            </a:r>
            <a:r>
              <a:rPr lang="en-US" sz="2400" i="1" dirty="0" smtClean="0"/>
              <a:t>n</a:t>
            </a:r>
            <a:r>
              <a:rPr lang="en-US" sz="2400" dirty="0" smtClean="0"/>
              <a:t> classes, </a:t>
            </a:r>
            <a:r>
              <a:rPr lang="en-US" sz="2400" dirty="0" err="1" smtClean="0"/>
              <a:t>gini</a:t>
            </a:r>
            <a:r>
              <a:rPr lang="en-US" sz="2400" dirty="0" smtClean="0"/>
              <a:t> index, </a:t>
            </a:r>
            <a:r>
              <a:rPr lang="en-US" sz="2400" i="1" dirty="0" err="1" smtClean="0"/>
              <a:t>gini</a:t>
            </a:r>
            <a:r>
              <a:rPr lang="en-US" sz="2400" dirty="0" smtClean="0"/>
              <a:t>(</a:t>
            </a:r>
            <a:r>
              <a:rPr lang="en-US" sz="2400" i="1" dirty="0" smtClean="0"/>
              <a:t>D</a:t>
            </a:r>
            <a:r>
              <a:rPr lang="en-US" sz="2400" dirty="0" smtClean="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 dirty="0" smtClean="0"/>
          </a:p>
          <a:p>
            <a:pPr eaLnBrk="1" hangingPunct="1">
              <a:spcBef>
                <a:spcPts val="60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2400" dirty="0" smtClean="0"/>
              <a:t>    		where </a:t>
            </a:r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 is the relative frequency of class </a:t>
            </a:r>
            <a:r>
              <a:rPr lang="en-US" sz="2400" i="1" dirty="0" smtClean="0"/>
              <a:t>j</a:t>
            </a:r>
            <a:r>
              <a:rPr lang="en-US" sz="2400" dirty="0" smtClean="0"/>
              <a:t> in </a:t>
            </a:r>
            <a:r>
              <a:rPr lang="en-US" sz="2400" i="1" dirty="0" smtClean="0"/>
              <a:t>D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dirty="0" smtClean="0"/>
              <a:t>If a data set </a:t>
            </a:r>
            <a:r>
              <a:rPr lang="en-US" sz="2400" i="1" dirty="0" smtClean="0"/>
              <a:t>D</a:t>
            </a:r>
            <a:r>
              <a:rPr lang="en-US" sz="2400" dirty="0" smtClean="0"/>
              <a:t>  is split on A into two subsets 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and 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, the </a:t>
            </a:r>
            <a:r>
              <a:rPr lang="en-US" sz="2400" i="1" dirty="0" err="1" smtClean="0"/>
              <a:t>gini</a:t>
            </a:r>
            <a:r>
              <a:rPr lang="en-US" sz="2400" dirty="0" smtClean="0"/>
              <a:t> index </a:t>
            </a:r>
            <a:r>
              <a:rPr lang="en-US" sz="2400" i="1" dirty="0" err="1" smtClean="0"/>
              <a:t>gini</a:t>
            </a:r>
            <a:r>
              <a:rPr lang="en-US" sz="2400" dirty="0" smtClean="0"/>
              <a:t>(</a:t>
            </a:r>
            <a:r>
              <a:rPr lang="en-US" sz="2400" i="1" dirty="0" smtClean="0"/>
              <a:t>D</a:t>
            </a:r>
            <a:r>
              <a:rPr lang="en-US" sz="2400" dirty="0" smtClean="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 dirty="0" smtClean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dirty="0" smtClean="0"/>
              <a:t>Reduction in Impurity: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sz="2400" dirty="0" smtClean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sz="2400" b="1" dirty="0" smtClean="0"/>
              <a:t>The attribute provides the smallest </a:t>
            </a:r>
            <a:r>
              <a:rPr lang="en-US" sz="2400" b="1" i="1" dirty="0" err="1" smtClean="0"/>
              <a:t>gini</a:t>
            </a:r>
            <a:r>
              <a:rPr lang="en-US" sz="2400" b="1" i="1" baseline="-25000" dirty="0" err="1" smtClean="0"/>
              <a:t>split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D</a:t>
            </a:r>
            <a:r>
              <a:rPr lang="en-US" sz="2400" b="1" dirty="0" smtClean="0"/>
              <a:t>) </a:t>
            </a:r>
            <a:r>
              <a:rPr lang="en-US" sz="2400" dirty="0" smtClean="0"/>
              <a:t>(or the largest reduction in impurity) </a:t>
            </a:r>
            <a:r>
              <a:rPr lang="en-US" sz="2400" b="1" dirty="0" smtClean="0"/>
              <a:t>is chosen to split the node </a:t>
            </a:r>
            <a:r>
              <a:rPr lang="en-US" sz="2400" dirty="0" smtClean="0"/>
              <a:t>(</a:t>
            </a:r>
            <a:r>
              <a:rPr lang="en-US" sz="2400" i="1" dirty="0" smtClean="0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sz="2400" dirty="0" smtClean="0"/>
              <a:t>)</a:t>
            </a:r>
          </a:p>
        </p:txBody>
      </p:sp>
      <p:graphicFrame>
        <p:nvGraphicFramePr>
          <p:cNvPr id="19461" name="Object 1024"/>
          <p:cNvGraphicFramePr>
            <a:graphicFrameLocks/>
          </p:cNvGraphicFramePr>
          <p:nvPr/>
        </p:nvGraphicFramePr>
        <p:xfrm>
          <a:off x="3886200" y="182880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4" imgW="1777229" imgH="761669" progId="Equation.3">
                  <p:embed/>
                </p:oleObj>
              </mc:Choice>
              <mc:Fallback>
                <p:oleObj name="Equation" r:id="rId4" imgW="1777229" imgH="761669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025"/>
          <p:cNvGraphicFramePr>
            <a:graphicFrameLocks noChangeAspect="1"/>
          </p:cNvGraphicFramePr>
          <p:nvPr/>
        </p:nvGraphicFramePr>
        <p:xfrm>
          <a:off x="3124200" y="3717925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6" imgW="3441700" imgH="596900" progId="Equation.3">
                  <p:embed/>
                </p:oleObj>
              </mc:Choice>
              <mc:Fallback>
                <p:oleObj name="Equation" r:id="rId6" imgW="3441700" imgH="5969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17925"/>
                        <a:ext cx="570388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026"/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4811713"/>
          <a:ext cx="46180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8" imgW="2692400" imgH="304800" progId="Equation.3">
                  <p:embed/>
                </p:oleObj>
              </mc:Choice>
              <mc:Fallback>
                <p:oleObj name="Equation" r:id="rId8" imgW="2692400" imgH="304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11713"/>
                        <a:ext cx="4618038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err="1" smtClean="0"/>
              <a:t>Gini</a:t>
            </a:r>
            <a:r>
              <a:rPr lang="en-US" dirty="0" smtClean="0"/>
              <a:t> Index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Gini</a:t>
            </a:r>
            <a:r>
              <a:rPr lang="en-US" dirty="0" smtClean="0"/>
              <a:t> index considers a binary split for each attribute.</a:t>
            </a:r>
          </a:p>
          <a:p>
            <a:r>
              <a:rPr lang="en-US" dirty="0" smtClean="0"/>
              <a:t>Let’s first consider the case where </a:t>
            </a:r>
            <a:r>
              <a:rPr lang="en-US" i="1" dirty="0" smtClean="0"/>
              <a:t>A is a discrete-valued attribute having v distinct values, {a1, a2, : : : , </a:t>
            </a:r>
            <a:r>
              <a:rPr lang="en-US" i="1" dirty="0" err="1" smtClean="0"/>
              <a:t>av</a:t>
            </a:r>
            <a:r>
              <a:rPr lang="en-US" i="1" dirty="0" smtClean="0"/>
              <a:t>}, occurring </a:t>
            </a:r>
            <a:r>
              <a:rPr lang="en-US" dirty="0" smtClean="0"/>
              <a:t>in </a:t>
            </a:r>
            <a:r>
              <a:rPr lang="en-US" i="1" dirty="0" smtClean="0"/>
              <a:t>D. </a:t>
            </a:r>
          </a:p>
          <a:p>
            <a:r>
              <a:rPr lang="en-US" b="1" i="1" dirty="0" smtClean="0"/>
              <a:t>To determine the best binary split on A</a:t>
            </a:r>
            <a:r>
              <a:rPr lang="en-US" i="1" dirty="0" smtClean="0"/>
              <a:t>, we examine all the possible subsets </a:t>
            </a:r>
            <a:r>
              <a:rPr lang="en-US" dirty="0" smtClean="0"/>
              <a:t>that can be formed using known values of </a:t>
            </a:r>
            <a:r>
              <a:rPr lang="en-US" i="1" dirty="0" smtClean="0"/>
              <a:t>A. Each subset, SA, can be considered as a </a:t>
            </a:r>
            <a:r>
              <a:rPr lang="en-US" dirty="0" smtClean="0"/>
              <a:t>binary test for attribute </a:t>
            </a:r>
            <a:r>
              <a:rPr lang="en-US" i="1" dirty="0" smtClean="0"/>
              <a:t>A of the form “A belongs SA?” Given a tuple, this test is satisfied if </a:t>
            </a:r>
            <a:r>
              <a:rPr lang="en-US" dirty="0" smtClean="0"/>
              <a:t>the value of </a:t>
            </a:r>
            <a:r>
              <a:rPr lang="en-US" i="1" dirty="0" smtClean="0"/>
              <a:t>A for the tuple is among the values listed in SA. If A has v possible values, </a:t>
            </a:r>
            <a:r>
              <a:rPr lang="en-US" dirty="0" smtClean="0"/>
              <a:t>then there are 2</a:t>
            </a:r>
            <a:r>
              <a:rPr lang="en-US" i="1" baseline="30000" dirty="0" smtClean="0"/>
              <a:t>v</a:t>
            </a:r>
            <a:r>
              <a:rPr lang="en-US" i="1" dirty="0" smtClean="0"/>
              <a:t> possible subsets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err="1" smtClean="0"/>
              <a:t>Gini</a:t>
            </a:r>
            <a:r>
              <a:rPr lang="en-US" dirty="0" smtClean="0"/>
              <a:t> Index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For example, if </a:t>
            </a:r>
            <a:r>
              <a:rPr lang="en-US" sz="2400" i="1" dirty="0" smtClean="0"/>
              <a:t>income has three possible values, </a:t>
            </a:r>
            <a:r>
              <a:rPr lang="en-US" sz="2400" dirty="0" smtClean="0"/>
              <a:t>namely {</a:t>
            </a:r>
            <a:r>
              <a:rPr lang="en-US" sz="2400" i="1" dirty="0" smtClean="0"/>
              <a:t>low, medium, high}, then the possible subsets are {low, medium, high}, {</a:t>
            </a:r>
            <a:r>
              <a:rPr lang="en-US" sz="2400" i="1" dirty="0" err="1" smtClean="0"/>
              <a:t>low,medium</a:t>
            </a:r>
            <a:r>
              <a:rPr lang="en-US" sz="2400" i="1" dirty="0" smtClean="0"/>
              <a:t>}, {low, high}, {medium, high}, {low}, {medium}, {high}, and {}.</a:t>
            </a:r>
          </a:p>
          <a:p>
            <a:r>
              <a:rPr lang="en-US" sz="2400" i="1" dirty="0" smtClean="0"/>
              <a:t>We exclude the </a:t>
            </a:r>
            <a:r>
              <a:rPr lang="en-US" sz="2400" dirty="0" smtClean="0"/>
              <a:t>power set, {</a:t>
            </a:r>
            <a:r>
              <a:rPr lang="en-US" sz="2400" i="1" dirty="0" smtClean="0"/>
              <a:t>low, medium, high}, and the empty set from consideration since, conceptually, </a:t>
            </a:r>
            <a:r>
              <a:rPr lang="en-US" sz="2400" dirty="0" smtClean="0"/>
              <a:t>they do not represent a split. Therefore, there are 2</a:t>
            </a:r>
            <a:r>
              <a:rPr lang="en-US" sz="2400" i="1" dirty="0" smtClean="0"/>
              <a:t>v-2 possible ways to form two </a:t>
            </a:r>
            <a:r>
              <a:rPr lang="en-US" sz="2400" dirty="0" smtClean="0"/>
              <a:t>partitions of the data, </a:t>
            </a:r>
            <a:r>
              <a:rPr lang="en-US" sz="2400" i="1" dirty="0" smtClean="0"/>
              <a:t>D, based on a binary split on A.</a:t>
            </a:r>
          </a:p>
          <a:p>
            <a:r>
              <a:rPr lang="en-US" sz="2400" dirty="0" smtClean="0"/>
              <a:t>When considering a binary split, we compute a weighted sum of the impurity of each resulting partition. For example, if a binary split on </a:t>
            </a:r>
            <a:r>
              <a:rPr lang="en-US" sz="2400" i="1" dirty="0" smtClean="0"/>
              <a:t>A partitions  D into D1 and D2, the </a:t>
            </a:r>
            <a:r>
              <a:rPr lang="en-US" sz="2400" dirty="0" err="1" smtClean="0"/>
              <a:t>Gini</a:t>
            </a:r>
            <a:r>
              <a:rPr lang="en-US" sz="2400" dirty="0" smtClean="0"/>
              <a:t> index of </a:t>
            </a:r>
            <a:r>
              <a:rPr lang="en-US" sz="2400" i="1" dirty="0" smtClean="0"/>
              <a:t>D given that  partitioning is</a:t>
            </a:r>
            <a:endParaRPr lang="en-US" sz="2400" dirty="0"/>
          </a:p>
        </p:txBody>
      </p:sp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5088" y="5829300"/>
            <a:ext cx="39338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err="1" smtClean="0"/>
              <a:t>Gini</a:t>
            </a:r>
            <a:r>
              <a:rPr lang="en-US" dirty="0" smtClean="0"/>
              <a:t> Index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For each attribute, each of the possible binary splits is considered. For a discrete-valued attribute, the subset that gives the minimum </a:t>
            </a:r>
            <a:r>
              <a:rPr lang="en-US" sz="2400" dirty="0" err="1" smtClean="0"/>
              <a:t>Gini</a:t>
            </a:r>
            <a:r>
              <a:rPr lang="en-US" sz="2400" dirty="0" smtClean="0"/>
              <a:t> index for that attribute is selected as its splitting subset.</a:t>
            </a:r>
          </a:p>
          <a:p>
            <a:r>
              <a:rPr lang="en-US" sz="2400" dirty="0" smtClean="0"/>
              <a:t>For continuous-valued attributes, each possible split-point must be considered. The strategy is similar to that described earlier for information gain, where the midpoint between each pair of (sorted) adjacent values is taken as a possible split-point. The point giving the minimum </a:t>
            </a:r>
            <a:r>
              <a:rPr lang="en-US" sz="2400" dirty="0" err="1" smtClean="0"/>
              <a:t>Gini</a:t>
            </a:r>
            <a:r>
              <a:rPr lang="en-US" sz="2400" dirty="0" smtClean="0"/>
              <a:t> index for a given (continuous-valued) attribute is taken as the split-point of that attribute. Recall that for a possible split-point of </a:t>
            </a:r>
            <a:r>
              <a:rPr lang="en-US" sz="2400" i="1" dirty="0" smtClean="0"/>
              <a:t>A, D1 is the </a:t>
            </a:r>
            <a:r>
              <a:rPr lang="en-US" sz="2400" dirty="0" smtClean="0"/>
              <a:t>set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in </a:t>
            </a:r>
            <a:r>
              <a:rPr lang="en-US" sz="2400" i="1" dirty="0" smtClean="0"/>
              <a:t>D satisfying A  split point, and D2 is the set of </a:t>
            </a:r>
            <a:r>
              <a:rPr lang="en-US" sz="2400" i="1" dirty="0" err="1" smtClean="0"/>
              <a:t>tuples</a:t>
            </a:r>
            <a:r>
              <a:rPr lang="en-US" sz="2400" i="1" dirty="0" smtClean="0"/>
              <a:t> in D satisfying A &gt; split point.</a:t>
            </a:r>
            <a:endParaRPr lang="en-US" sz="2400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75" y="6019800"/>
            <a:ext cx="31337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Computation of Gini Index 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686800" cy="5486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Ex.  D has 9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in </a:t>
            </a:r>
            <a:r>
              <a:rPr lang="en-US" sz="2400" dirty="0" err="1" smtClean="0"/>
              <a:t>buys_computer</a:t>
            </a:r>
            <a:r>
              <a:rPr lang="en-US" sz="2400" dirty="0" smtClean="0"/>
              <a:t> = “yes” and 5 in “no”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Suppose the attribute income partitions D into 10 in 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{low, medium} and 4 in D</a:t>
            </a:r>
            <a:r>
              <a:rPr lang="en-US" sz="2400" baseline="-25000" dirty="0" smtClean="0"/>
              <a:t>2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Gini</a:t>
            </a:r>
            <a:r>
              <a:rPr lang="en-US" sz="2400" baseline="-25000" dirty="0" smtClean="0"/>
              <a:t>{</a:t>
            </a:r>
            <a:r>
              <a:rPr lang="en-US" sz="2400" baseline="-25000" dirty="0" err="1" smtClean="0"/>
              <a:t>low,high</a:t>
            </a:r>
            <a:r>
              <a:rPr lang="en-US" sz="2400" baseline="-25000" dirty="0" smtClean="0"/>
              <a:t>}</a:t>
            </a:r>
            <a:r>
              <a:rPr lang="en-US" sz="2400" dirty="0" smtClean="0"/>
              <a:t> is 0.458; </a:t>
            </a:r>
            <a:r>
              <a:rPr lang="en-US" sz="2400" dirty="0" err="1" smtClean="0"/>
              <a:t>Gini</a:t>
            </a:r>
            <a:r>
              <a:rPr lang="en-US" sz="2400" baseline="-25000" dirty="0" smtClean="0"/>
              <a:t>{</a:t>
            </a:r>
            <a:r>
              <a:rPr lang="en-US" sz="2400" baseline="-25000" dirty="0" err="1" smtClean="0"/>
              <a:t>medium,high</a:t>
            </a:r>
            <a:r>
              <a:rPr lang="en-US" sz="2400" baseline="-25000" dirty="0" smtClean="0"/>
              <a:t>}</a:t>
            </a:r>
            <a:r>
              <a:rPr lang="en-US" sz="2400" dirty="0" smtClean="0"/>
              <a:t> is 0.450.  Thus, split on the {</a:t>
            </a:r>
            <a:r>
              <a:rPr lang="en-US" sz="2400" dirty="0" err="1" smtClean="0"/>
              <a:t>low,medium</a:t>
            </a:r>
            <a:r>
              <a:rPr lang="en-US" sz="2400" dirty="0" smtClean="0"/>
              <a:t>} (and {high}) since it has the lowest </a:t>
            </a:r>
            <a:r>
              <a:rPr lang="en-US" sz="2400" dirty="0" err="1" smtClean="0"/>
              <a:t>Gini</a:t>
            </a:r>
            <a:r>
              <a:rPr lang="en-US" sz="2400" dirty="0" smtClean="0"/>
              <a:t> index</a:t>
            </a:r>
          </a:p>
          <a:p>
            <a:pPr eaLnBrk="1" hangingPunct="1"/>
            <a:r>
              <a:rPr lang="en-US" sz="2400" dirty="0" smtClean="0"/>
              <a:t>All attributes are assumed continuous-valued</a:t>
            </a:r>
          </a:p>
          <a:p>
            <a:pPr eaLnBrk="1" hangingPunct="1"/>
            <a:r>
              <a:rPr lang="en-US" sz="2400" dirty="0" smtClean="0"/>
              <a:t>May need other tools, e.g., clustering, to get the possible split values</a:t>
            </a:r>
          </a:p>
        </p:txBody>
      </p:sp>
      <p:graphicFrame>
        <p:nvGraphicFramePr>
          <p:cNvPr id="20485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16002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4" imgW="2222500" imgH="469900" progId="Equation.3">
                  <p:embed/>
                </p:oleObj>
              </mc:Choice>
              <mc:Fallback>
                <p:oleObj name="Equation" r:id="rId4" imgW="22225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3581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"/>
          <p:cNvGraphicFramePr>
            <a:graphicFrameLocks noChangeAspect="1"/>
          </p:cNvGraphicFramePr>
          <p:nvPr/>
        </p:nvGraphicFramePr>
        <p:xfrm>
          <a:off x="3562350" y="2514600"/>
          <a:ext cx="50403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6" imgW="3340100" imgH="431800" progId="Equation.3">
                  <p:embed/>
                </p:oleObj>
              </mc:Choice>
              <mc:Fallback>
                <p:oleObj name="Equation" r:id="rId6" imgW="3340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2514600"/>
                        <a:ext cx="5040313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14" descr="8gini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14800" y="3124200"/>
            <a:ext cx="4419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Computation of Gini Index 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686800" cy="5486400"/>
          </a:xfrm>
        </p:spPr>
        <p:txBody>
          <a:bodyPr/>
          <a:lstStyle/>
          <a:p>
            <a:r>
              <a:rPr lang="en-US" sz="2400" dirty="0" smtClean="0"/>
              <a:t>Evaluating age , we obtain { youth, senior } (or { middle aged}) as the best split for age with a </a:t>
            </a:r>
            <a:r>
              <a:rPr lang="en-US" sz="2400" dirty="0" err="1" smtClean="0"/>
              <a:t>Gini</a:t>
            </a:r>
            <a:r>
              <a:rPr lang="en-US" sz="2400" dirty="0" smtClean="0"/>
              <a:t> index </a:t>
            </a:r>
            <a:r>
              <a:rPr lang="en-US" sz="2400" smtClean="0"/>
              <a:t>of 0.357;</a:t>
            </a:r>
            <a:endParaRPr lang="en-US" sz="2400" dirty="0" smtClean="0"/>
          </a:p>
          <a:p>
            <a:r>
              <a:rPr lang="en-US" sz="2400" dirty="0" smtClean="0"/>
              <a:t>the attributes student and credit rating are both binary, with </a:t>
            </a:r>
            <a:r>
              <a:rPr lang="en-US" sz="2400" dirty="0" err="1" smtClean="0"/>
              <a:t>Gini</a:t>
            </a:r>
            <a:r>
              <a:rPr lang="en-US" sz="2400" dirty="0" smtClean="0"/>
              <a:t> index values of 0.367 and 0.429, respectively. </a:t>
            </a:r>
          </a:p>
          <a:p>
            <a:r>
              <a:rPr lang="en-US" sz="2400" dirty="0" smtClean="0"/>
              <a:t>The attribute age and splitting  subset {youth, senior} therefore give the minimum </a:t>
            </a:r>
            <a:r>
              <a:rPr lang="en-US" sz="2400" dirty="0" err="1" smtClean="0"/>
              <a:t>Gini</a:t>
            </a:r>
            <a:r>
              <a:rPr lang="en-US" sz="2400" dirty="0" smtClean="0"/>
              <a:t> index overall, with a reduction in impurity of 0.459 −0.357=0.102. </a:t>
            </a:r>
          </a:p>
          <a:p>
            <a:r>
              <a:rPr lang="en-US" sz="2400" dirty="0" smtClean="0"/>
              <a:t>The binary split “age∈{youth, senior?}” results in the maximum reduction in impurity of the tuples in D and is returned as the splitting criterion. </a:t>
            </a:r>
          </a:p>
          <a:p>
            <a:r>
              <a:rPr lang="en-US" sz="2400" dirty="0" smtClean="0"/>
              <a:t>Node N is labeled with the criterion, two branches are grown from it, and the tuples are partitioned accordingly.</a:t>
            </a:r>
          </a:p>
          <a:p>
            <a:pPr eaLnBrk="1" hangingPunct="1">
              <a:buNone/>
            </a:pPr>
            <a:endParaRPr lang="en-US" sz="2400" b="1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/>
              <a:t>Comparing Attribute Selection Measures</a:t>
            </a:r>
            <a:endParaRPr lang="en-US" sz="28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smtClean="0"/>
              <a:t>Information gain</a:t>
            </a:r>
            <a:r>
              <a:rPr lang="en-US" sz="2400" smtClean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smtClean="0"/>
              <a:t>Gain ratio</a:t>
            </a:r>
            <a:r>
              <a:rPr lang="en-US" sz="2400" smtClean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smtClean="0"/>
              <a:t>Gini index</a:t>
            </a:r>
            <a:r>
              <a:rPr lang="en-US" sz="2400" smtClean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mtClean="0"/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Other Attribute Selection Measures</a:t>
            </a:r>
            <a:endParaRPr lang="en-US" sz="320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000" u="sng" smtClean="0"/>
              <a:t>CHAID</a:t>
            </a:r>
            <a:r>
              <a:rPr lang="en-US" sz="2000" smtClean="0"/>
              <a:t>: a popular decision tree algorithm, measure based on </a:t>
            </a:r>
            <a:r>
              <a:rPr lang="el-GR" sz="2000" smtClean="0"/>
              <a:t>χ</a:t>
            </a:r>
            <a:r>
              <a:rPr lang="en-US" sz="2000" baseline="30000" smtClean="0"/>
              <a:t>2</a:t>
            </a:r>
            <a:r>
              <a:rPr lang="en-US" sz="2000" smtClean="0"/>
              <a:t> test for independence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 smtClean="0"/>
              <a:t>C-SEP</a:t>
            </a:r>
            <a:r>
              <a:rPr lang="en-US" sz="2000" smtClean="0"/>
              <a:t>: performs better than info. gain and gini index in certain cases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 smtClean="0"/>
              <a:t>G-statistic</a:t>
            </a:r>
            <a:r>
              <a:rPr lang="en-US" sz="2000" smtClean="0"/>
              <a:t>: has a close approximation to </a:t>
            </a:r>
            <a:r>
              <a:rPr lang="el-GR" sz="2000" smtClean="0"/>
              <a:t>χ</a:t>
            </a:r>
            <a:r>
              <a:rPr lang="en-US" sz="2000" baseline="30000" smtClean="0"/>
              <a:t>2</a:t>
            </a:r>
            <a:r>
              <a:rPr lang="en-US" sz="2000" smtClean="0"/>
              <a:t> distribution 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u="sng" smtClean="0"/>
              <a:t>MDL (Minimal Description Length) principle</a:t>
            </a:r>
            <a:r>
              <a:rPr lang="en-US" sz="2000" smtClean="0"/>
              <a:t> (i.e., the simplest solution is preferred):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smtClean="0"/>
              <a:t>Multivariate splits (partition based on multiple variable combinations)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u="sng" smtClean="0"/>
              <a:t>CART</a:t>
            </a:r>
            <a:r>
              <a:rPr lang="en-US" sz="2000" smtClean="0"/>
              <a:t>: finds multivariate splits based on a linear comb. of attrs.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smtClean="0"/>
              <a:t>Which attribute selection measure is the best?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 Most give good results, none is significantly superior than others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Overfitting and Tree Pruning</a:t>
            </a:r>
            <a:endParaRPr lang="en-US" sz="320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u="sng" dirty="0" err="1" smtClean="0"/>
              <a:t>Overfitting</a:t>
            </a:r>
            <a:r>
              <a:rPr lang="en-US" sz="2400" dirty="0" smtClean="0"/>
              <a:t>:  An induced tree may </a:t>
            </a:r>
            <a:r>
              <a:rPr lang="en-US" sz="2400" dirty="0" err="1" smtClean="0"/>
              <a:t>overfit</a:t>
            </a:r>
            <a:r>
              <a:rPr lang="en-US" sz="2400" dirty="0" smtClean="0"/>
              <a:t> the training data </a:t>
            </a:r>
          </a:p>
          <a:p>
            <a:pPr lvl="1" eaLnBrk="1" hangingPunct="1"/>
            <a:r>
              <a:rPr lang="en-US" sz="2400" dirty="0" smtClean="0"/>
              <a:t>Too many branches, some may reflect anomalies due to noise or outliers</a:t>
            </a:r>
          </a:p>
          <a:p>
            <a:pPr lvl="1" eaLnBrk="1" hangingPunct="1"/>
            <a:r>
              <a:rPr lang="en-US" sz="2400" dirty="0" smtClean="0"/>
              <a:t>Poor accuracy for unseen samples</a:t>
            </a:r>
          </a:p>
          <a:p>
            <a:r>
              <a:rPr lang="en-US" sz="2400" dirty="0" smtClean="0"/>
              <a:t>Pruned trees tend to be smaller and less complex and, thus, easier to comprehend. They are usually faster and better at correctly classifying independent test data (i.e., of previously unseen </a:t>
            </a:r>
            <a:r>
              <a:rPr lang="en-US" sz="2400" dirty="0" err="1" smtClean="0"/>
              <a:t>tuples</a:t>
            </a:r>
            <a:r>
              <a:rPr lang="en-US" sz="2400" dirty="0" smtClean="0"/>
              <a:t>) than </a:t>
            </a:r>
            <a:r>
              <a:rPr lang="en-US" sz="2400" dirty="0" err="1" smtClean="0"/>
              <a:t>unpruned</a:t>
            </a:r>
            <a:r>
              <a:rPr lang="en-US" sz="2400" dirty="0" smtClean="0"/>
              <a:t> trees.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dirty="0" smtClean="0"/>
              <a:t>Tree Pruning</a:t>
            </a:r>
            <a:endParaRPr lang="en-US" sz="3200" dirty="0" smtClean="0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649" y="1914524"/>
            <a:ext cx="8768751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Process (1): Model Construction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9233" name="Picture 4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3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Training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9221" name="Object 0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Worksheet" r:id="rId6" imgW="5437188" imgH="2495550" progId="Excel.Sheet.8">
                  <p:embed/>
                </p:oleObj>
              </mc:Choice>
              <mc:Fallback>
                <p:oleObj name="Worksheet" r:id="rId6" imgW="5437188" imgH="2495550" progId="Excel.Sheet.8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Classification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Algorithms</a:t>
            </a:r>
          </a:p>
        </p:txBody>
      </p:sp>
      <p:sp>
        <p:nvSpPr>
          <p:cNvPr id="9225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IF rank = ‘professor’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OR years &gt; 6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THEN tenured = ‘yes’ </a:t>
            </a:r>
          </a:p>
        </p:txBody>
      </p:sp>
      <p:grpSp>
        <p:nvGrpSpPr>
          <p:cNvPr id="9227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9231" name="Picture 13"/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3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(Model)</a:t>
              </a:r>
            </a:p>
          </p:txBody>
        </p:sp>
      </p:grpSp>
      <p:sp>
        <p:nvSpPr>
          <p:cNvPr id="9228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Overfitting and Tree Pruning</a:t>
            </a:r>
            <a:endParaRPr lang="en-US" sz="320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dirty="0" smtClean="0"/>
              <a:t>Two approaches to avoid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400" u="sng" dirty="0" err="1" smtClean="0"/>
              <a:t>Prepruning</a:t>
            </a:r>
            <a:r>
              <a:rPr lang="en-US" sz="2400" dirty="0" smtClean="0"/>
              <a:t>: </a:t>
            </a:r>
            <a:r>
              <a:rPr lang="en-US" sz="2400" i="1" dirty="0" smtClean="0"/>
              <a:t>Halt tree construction early</a:t>
            </a:r>
            <a:r>
              <a:rPr lang="en-US" sz="2400" dirty="0" smtClean="0"/>
              <a:t> </a:t>
            </a:r>
            <a:r>
              <a:rPr lang="en-US" sz="2400" dirty="0" smtClean="0">
                <a:cs typeface="Tahoma" pitchFamily="34" charset="0"/>
              </a:rPr>
              <a:t>̵</a:t>
            </a:r>
            <a:r>
              <a:rPr lang="en-US" sz="2400" dirty="0" smtClean="0"/>
              <a:t> do not split a node if this would result in the goodness measure falling below a threshold</a:t>
            </a:r>
          </a:p>
          <a:p>
            <a:pPr lvl="2" eaLnBrk="1" hangingPunct="1"/>
            <a:r>
              <a:rPr lang="en-US" dirty="0" smtClean="0"/>
              <a:t>Difficult to choose an appropriate threshold</a:t>
            </a:r>
          </a:p>
          <a:p>
            <a:pPr lvl="1" eaLnBrk="1" hangingPunct="1"/>
            <a:r>
              <a:rPr lang="en-US" sz="2400" u="sng" dirty="0" err="1" smtClean="0"/>
              <a:t>Postpruning</a:t>
            </a:r>
            <a:r>
              <a:rPr lang="en-US" sz="2400" dirty="0" smtClean="0"/>
              <a:t>: </a:t>
            </a:r>
            <a:r>
              <a:rPr lang="en-US" sz="2400" i="1" dirty="0" smtClean="0"/>
              <a:t>Remove branches</a:t>
            </a:r>
            <a:r>
              <a:rPr lang="en-US" sz="2400" dirty="0" smtClean="0"/>
              <a:t> from a “fully grown” tree—get a sequence of progressively pruned trees</a:t>
            </a:r>
          </a:p>
          <a:p>
            <a:pPr lvl="2" eaLnBrk="1" hangingPunct="1"/>
            <a:r>
              <a:rPr lang="en-US" dirty="0" smtClean="0"/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Overfitting and Tree Pruning</a:t>
            </a:r>
            <a:endParaRPr lang="en-US" sz="320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dirty="0" smtClean="0"/>
              <a:t>Two approaches to avoid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400" u="sng" dirty="0" err="1" smtClean="0"/>
              <a:t>Prepruning</a:t>
            </a:r>
            <a:r>
              <a:rPr lang="en-US" sz="2400" dirty="0" smtClean="0"/>
              <a:t>: </a:t>
            </a:r>
            <a:r>
              <a:rPr lang="en-US" sz="2400" i="1" dirty="0" smtClean="0"/>
              <a:t>Halt tree construction early</a:t>
            </a:r>
            <a:r>
              <a:rPr lang="en-US" sz="2400" dirty="0" smtClean="0"/>
              <a:t> </a:t>
            </a:r>
            <a:r>
              <a:rPr lang="en-US" sz="2400" dirty="0" smtClean="0">
                <a:cs typeface="Tahoma" pitchFamily="34" charset="0"/>
              </a:rPr>
              <a:t>̵</a:t>
            </a:r>
            <a:r>
              <a:rPr lang="en-US" sz="2400" dirty="0" smtClean="0"/>
              <a:t> do not split a node if this would result in the goodness measure falling below a threshold</a:t>
            </a:r>
          </a:p>
          <a:p>
            <a:pPr lvl="2" algn="just" eaLnBrk="1" hangingPunct="1"/>
            <a:r>
              <a:rPr lang="en-US" sz="1400" dirty="0" smtClean="0"/>
              <a:t>When constructing a tree, measures such as statistical significance, information gain, </a:t>
            </a:r>
            <a:r>
              <a:rPr lang="en-US" sz="1400" dirty="0" err="1" smtClean="0"/>
              <a:t>Gini</a:t>
            </a:r>
            <a:r>
              <a:rPr lang="en-US" sz="1400" dirty="0" smtClean="0"/>
              <a:t> index, and so on, can be used to assess the goodness of a split. If  partitioning the </a:t>
            </a:r>
            <a:r>
              <a:rPr lang="en-US" sz="1400" dirty="0" err="1" smtClean="0"/>
              <a:t>tuples</a:t>
            </a:r>
            <a:r>
              <a:rPr lang="en-US" sz="1400" dirty="0" smtClean="0"/>
              <a:t> at a node would result in a split that falls below a </a:t>
            </a:r>
            <a:r>
              <a:rPr lang="en-US" sz="1400" dirty="0" err="1" smtClean="0"/>
              <a:t>prespecified</a:t>
            </a:r>
            <a:r>
              <a:rPr lang="en-US" sz="1400" dirty="0" smtClean="0"/>
              <a:t> threshold, then further partitioning of the given subset is </a:t>
            </a:r>
            <a:r>
              <a:rPr lang="en-US" sz="1400" dirty="0" err="1" smtClean="0"/>
              <a:t>halted.High</a:t>
            </a:r>
            <a:r>
              <a:rPr lang="en-US" sz="1400" dirty="0" smtClean="0"/>
              <a:t> thresholds could result in oversimplified trees, whereas low thresholds could result in very little simplification.</a:t>
            </a:r>
          </a:p>
          <a:p>
            <a:pPr lvl="2" eaLnBrk="1" hangingPunct="1"/>
            <a:r>
              <a:rPr lang="en-US" dirty="0" smtClean="0"/>
              <a:t>Difficult to choose an appropriate threshold</a:t>
            </a:r>
          </a:p>
          <a:p>
            <a:pPr lvl="1" eaLnBrk="1" hangingPunct="1"/>
            <a:r>
              <a:rPr lang="en-US" sz="2400" u="sng" dirty="0" err="1" smtClean="0"/>
              <a:t>Postpruning</a:t>
            </a:r>
            <a:r>
              <a:rPr lang="en-US" sz="2400" dirty="0" smtClean="0"/>
              <a:t>: </a:t>
            </a:r>
            <a:r>
              <a:rPr lang="en-US" sz="2400" i="1" dirty="0" smtClean="0"/>
              <a:t>Remove branches</a:t>
            </a:r>
            <a:r>
              <a:rPr lang="en-US" sz="2400" dirty="0" smtClean="0"/>
              <a:t> from a “fully grown” tree—get a sequence of progressively pruned trees</a:t>
            </a:r>
          </a:p>
          <a:p>
            <a:pPr lvl="2"/>
            <a:r>
              <a:rPr lang="en-US" sz="1400" dirty="0" smtClean="0"/>
              <a:t>A </a:t>
            </a:r>
            <a:r>
              <a:rPr lang="en-US" sz="1400" dirty="0" err="1" smtClean="0"/>
              <a:t>subtree</a:t>
            </a:r>
            <a:r>
              <a:rPr lang="en-US" sz="1400" dirty="0" smtClean="0"/>
              <a:t> at a given node is pruned by removing its branches and replacing it with a leaf. The leaf is labeled with the most frequent class among the </a:t>
            </a:r>
            <a:r>
              <a:rPr lang="en-US" sz="1400" dirty="0" err="1" smtClean="0"/>
              <a:t>subtree</a:t>
            </a:r>
            <a:r>
              <a:rPr lang="en-US" sz="1400" dirty="0" smtClean="0"/>
              <a:t> being replaced.</a:t>
            </a:r>
          </a:p>
          <a:p>
            <a:pPr lvl="2" eaLnBrk="1" hangingPunct="1"/>
            <a:r>
              <a:rPr lang="en-US" dirty="0" smtClean="0"/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Process (2): Using the Model in Prediction 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10262" name="Picture 4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6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</p:txBody>
        </p:sp>
      </p:grp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10260" name="Picture 7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6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Testing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10246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Worksheet" r:id="rId7" imgW="5438775" imgH="1765300" progId="Excel.Sheet.8">
                  <p:embed/>
                </p:oleObj>
              </mc:Choice>
              <mc:Fallback>
                <p:oleObj name="Worksheet" r:id="rId7" imgW="5438775" imgH="17653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51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10258" name="Picture 15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Unseen Data</a:t>
              </a:r>
            </a:p>
          </p:txBody>
        </p:sp>
      </p:grpSp>
      <p:sp>
        <p:nvSpPr>
          <p:cNvPr id="1025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(Jeff, Professor, 4)</a:t>
            </a:r>
          </a:p>
        </p:txBody>
      </p:sp>
      <p:sp>
        <p:nvSpPr>
          <p:cNvPr id="10253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56" name="Picture 21"/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Tenured?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5D1EFA6-EBED-4E22-A83C-AB8D2B7126E9}" type="slidenum">
              <a:rPr lang="en-US" sz="1400" b="1">
                <a:latin typeface="Calibri" pitchFamily="34" charset="0"/>
              </a:rPr>
              <a:pPr algn="r"/>
              <a:t>5</a:t>
            </a:fld>
            <a:endParaRPr lang="en-US" sz="1400" b="1">
              <a:latin typeface="Calibri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mtClean="0"/>
              <a:t>Chapter 8. Classification: Basic Concepts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dirty="0" smtClean="0"/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Techniques to Improve Classification Accuracy: Ensemble Methods</a:t>
            </a:r>
          </a:p>
        </p:txBody>
      </p:sp>
      <p:sp>
        <p:nvSpPr>
          <p:cNvPr id="11269" name="AutoShape 8"/>
          <p:cNvSpPr>
            <a:spLocks noChangeArrowheads="1"/>
          </p:cNvSpPr>
          <p:nvPr/>
        </p:nvSpPr>
        <p:spPr bwMode="auto">
          <a:xfrm rot="9803581">
            <a:off x="4572000" y="21336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induction is the learning of decision trees from class-labeled training </a:t>
            </a:r>
            <a:r>
              <a:rPr lang="en-US" dirty="0" err="1" smtClean="0"/>
              <a:t>tuples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decision tree is a flowchart-like tree structure, where each internal node (non-leaf node) denotes a test on an attribute, each branch represents an outcome of the test, and each leaf node (or </a:t>
            </a:r>
            <a:r>
              <a:rPr lang="en-US" i="1" dirty="0" smtClean="0"/>
              <a:t>terminal node) holds a class label. 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topmost node in </a:t>
            </a:r>
            <a:r>
              <a:rPr lang="en-US" dirty="0" smtClean="0"/>
              <a:t>a tree is the root node.</a:t>
            </a:r>
          </a:p>
          <a:p>
            <a:r>
              <a:rPr lang="en-US" dirty="0" smtClean="0"/>
              <a:t>Internal nodes are denoted by rectangles, and leaf nodes are denoted by ovals. </a:t>
            </a:r>
          </a:p>
          <a:p>
            <a:r>
              <a:rPr lang="en-US" dirty="0" smtClean="0"/>
              <a:t>Some decision tree algorithms produce only </a:t>
            </a:r>
            <a:r>
              <a:rPr lang="en-US" i="1" dirty="0" smtClean="0"/>
              <a:t>binary trees (where </a:t>
            </a:r>
            <a:r>
              <a:rPr lang="en-US" dirty="0" smtClean="0"/>
              <a:t>each internal node branches to exactly two other nodes), whereas others can produce </a:t>
            </a:r>
            <a:r>
              <a:rPr lang="en-US" dirty="0" err="1" smtClean="0"/>
              <a:t>nonbinary</a:t>
            </a:r>
            <a:r>
              <a:rPr lang="en-US" dirty="0" smtClean="0"/>
              <a:t> trees.</a:t>
            </a:r>
          </a:p>
          <a:p>
            <a:r>
              <a:rPr lang="en-US" dirty="0" smtClean="0"/>
              <a:t>Decision trees can easily be converted to classification rules.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Why are decision tree classifiers so popular?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construction of decision tree classifiers</a:t>
            </a:r>
            <a:r>
              <a:rPr lang="en-US" sz="2400" b="1" i="1" dirty="0" smtClean="0"/>
              <a:t> does not require any domain knowledge</a:t>
            </a:r>
            <a:r>
              <a:rPr lang="en-US" sz="2400" dirty="0" smtClean="0"/>
              <a:t> or parameter setting, and therefore is appropriate for exploratory knowledge discovery. </a:t>
            </a:r>
          </a:p>
          <a:p>
            <a:r>
              <a:rPr lang="en-US" sz="2400" dirty="0" smtClean="0"/>
              <a:t>Decision trees </a:t>
            </a:r>
            <a:r>
              <a:rPr lang="en-US" sz="2400" b="1" i="1" dirty="0" smtClean="0"/>
              <a:t>can handle multidimensional data</a:t>
            </a:r>
            <a:r>
              <a:rPr lang="en-US" sz="2400" dirty="0" smtClean="0"/>
              <a:t>. Their representation of acquired knowledge in tree form is intuitive and generally </a:t>
            </a:r>
            <a:r>
              <a:rPr lang="en-US" sz="2400" b="1" i="1" dirty="0" smtClean="0"/>
              <a:t>easy to assimilate by humans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learning and classification steps of decision tree induction are </a:t>
            </a:r>
            <a:r>
              <a:rPr lang="en-US" sz="2400" b="1" i="1" dirty="0" smtClean="0"/>
              <a:t>simple and fast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general, decision tree classifiers have </a:t>
            </a:r>
            <a:r>
              <a:rPr lang="en-US" sz="2400" b="1" i="1" dirty="0" smtClean="0"/>
              <a:t>good accuracy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However, successful use may depend on the data at hand.</a:t>
            </a:r>
          </a:p>
          <a:p>
            <a:r>
              <a:rPr lang="en-US" sz="2400" dirty="0" smtClean="0"/>
              <a:t>Decision tree induction algorithms have been used for classification in many application areas such as medicine, manufacturing and production, financial analysis, astronomy, and molecular biology</a:t>
            </a:r>
            <a:endParaRPr lang="en-US" sz="2400" dirty="0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>
                <a:solidFill>
                  <a:srgbClr val="170981"/>
                </a:solidFill>
              </a:rPr>
              <a:t>Decision Tree Induction: An Example</a:t>
            </a:r>
            <a:endParaRPr lang="en-US" i="1" smtClean="0">
              <a:solidFill>
                <a:srgbClr val="170981"/>
              </a:solidFill>
            </a:endParaRPr>
          </a:p>
        </p:txBody>
      </p:sp>
      <p:grpSp>
        <p:nvGrpSpPr>
          <p:cNvPr id="12292" name="Group 63"/>
          <p:cNvGrpSpPr>
            <a:grpSpLocks/>
          </p:cNvGrpSpPr>
          <p:nvPr/>
        </p:nvGrpSpPr>
        <p:grpSpPr bwMode="auto">
          <a:xfrm>
            <a:off x="95250" y="2819400"/>
            <a:ext cx="6305550" cy="3810000"/>
            <a:chOff x="768" y="1152"/>
            <a:chExt cx="3972" cy="2400"/>
          </a:xfrm>
        </p:grpSpPr>
        <p:sp>
          <p:nvSpPr>
            <p:cNvPr id="12295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age?</a:t>
              </a:r>
            </a:p>
          </p:txBody>
        </p:sp>
        <p:sp>
          <p:nvSpPr>
            <p:cNvPr id="12296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overcast</a:t>
              </a:r>
            </a:p>
          </p:txBody>
        </p:sp>
        <p:sp>
          <p:nvSpPr>
            <p:cNvPr id="12297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student?</a:t>
              </a:r>
            </a:p>
          </p:txBody>
        </p:sp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credit rating?</a:t>
              </a:r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&lt;=30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&gt;40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12310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311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312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313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31..40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2314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12315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fair</a:t>
              </a:r>
            </a:p>
          </p:txBody>
        </p:sp>
        <p:sp>
          <p:nvSpPr>
            <p:cNvPr id="12316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excellent</a:t>
              </a:r>
            </a:p>
          </p:txBody>
        </p:sp>
        <p:sp>
          <p:nvSpPr>
            <p:cNvPr id="12317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318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</p:grpSp>
      <p:graphicFrame>
        <p:nvGraphicFramePr>
          <p:cNvPr id="12293" name="Object 1024"/>
          <p:cNvGraphicFramePr>
            <a:graphicFrameLocks/>
          </p:cNvGraphicFramePr>
          <p:nvPr/>
        </p:nvGraphicFramePr>
        <p:xfrm>
          <a:off x="5192713" y="11430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Worksheet" r:id="rId5" imgW="5772150" imgH="4457700" progId="Excel.Sheet.8">
                  <p:embed/>
                </p:oleObj>
              </mc:Choice>
              <mc:Fallback>
                <p:oleObj name="Worksheet" r:id="rId5" imgW="5772150" imgH="44577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1143000"/>
                        <a:ext cx="3951287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1"/>
          <p:cNvSpPr>
            <a:spLocks noChangeArrowheads="1"/>
          </p:cNvSpPr>
          <p:nvPr/>
        </p:nvSpPr>
        <p:spPr bwMode="auto">
          <a:xfrm>
            <a:off x="152400" y="1371600"/>
            <a:ext cx="51736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latin typeface="Calibri" pitchFamily="34" charset="0"/>
              </a:rPr>
              <a:t>Training data set: Buys_computer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latin typeface="Calibri" pitchFamily="34" charset="0"/>
              </a:rPr>
              <a:t>The data set follows an example of Quinlan’s ID3 (Playing Tennis)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latin typeface="Calibri" pitchFamily="34" charset="0"/>
              </a:rPr>
              <a:t>Resulting tree: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18317</TotalTime>
  <Words>2891</Words>
  <Application>Microsoft Office PowerPoint</Application>
  <PresentationFormat>On-screen Show (4:3)</PresentationFormat>
  <Paragraphs>267</Paragraphs>
  <Slides>31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Blends</vt:lpstr>
      <vt:lpstr>Worksheet</vt:lpstr>
      <vt:lpstr>Equation</vt:lpstr>
      <vt:lpstr>Supervised vs. Unsupervised Learning</vt:lpstr>
      <vt:lpstr>Classification—A Two-Step Process </vt:lpstr>
      <vt:lpstr>Process (1): Model Construction</vt:lpstr>
      <vt:lpstr>Process (2): Using the Model in Prediction </vt:lpstr>
      <vt:lpstr>Chapter 8. Classification: Basic Concepts</vt:lpstr>
      <vt:lpstr>Decision Tree Induction</vt:lpstr>
      <vt:lpstr>Decision Tree Induction</vt:lpstr>
      <vt:lpstr>Why are decision tree classifiers so popular?</vt:lpstr>
      <vt:lpstr>Decision Tree Induction: An Example</vt:lpstr>
      <vt:lpstr>Algorithm for Decision Tree Induction</vt:lpstr>
      <vt:lpstr>Algorithm for Decision Tree Induction</vt:lpstr>
      <vt:lpstr>PowerPoint Presentation</vt:lpstr>
      <vt:lpstr>Algorithm for Decision Tree Induction</vt:lpstr>
      <vt:lpstr>Algorithm for Decision Tree Induction</vt:lpstr>
      <vt:lpstr>PowerPoint Presentation</vt:lpstr>
      <vt:lpstr>Attribute Selection: Information Gain</vt:lpstr>
      <vt:lpstr>Computing Information-Gain for Continuous-Valued Attributes</vt:lpstr>
      <vt:lpstr>Information-Gain Drawback</vt:lpstr>
      <vt:lpstr>Gain Ratio for Attribute Selection (C4.5)</vt:lpstr>
      <vt:lpstr>Gini Index (CART, IBM IntelligentMiner)</vt:lpstr>
      <vt:lpstr>Gini Index</vt:lpstr>
      <vt:lpstr>Gini Index</vt:lpstr>
      <vt:lpstr>Gini Index</vt:lpstr>
      <vt:lpstr>Computation of Gini Index </vt:lpstr>
      <vt:lpstr>Computation of Gini Index </vt:lpstr>
      <vt:lpstr>Comparing Attribute Selection Measures</vt:lpstr>
      <vt:lpstr>Other Attribute Selection Measures</vt:lpstr>
      <vt:lpstr>Overfitting and Tree Pruning</vt:lpstr>
      <vt:lpstr>Tree Pruning</vt:lpstr>
      <vt:lpstr>Overfitting and Tree Pruning</vt:lpstr>
      <vt:lpstr>Overfitting and Tree Pruning</vt:lpstr>
    </vt:vector>
  </TitlesOfParts>
  <Company>S.F.U.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Shraddha</cp:lastModifiedBy>
  <cp:revision>813</cp:revision>
  <cp:lastPrinted>2012-11-04T04:01:56Z</cp:lastPrinted>
  <dcterms:created xsi:type="dcterms:W3CDTF">1998-06-19T04:38:52Z</dcterms:created>
  <dcterms:modified xsi:type="dcterms:W3CDTF">2021-04-03T16:50:06Z</dcterms:modified>
  <cp:category>data mining book slides</cp:category>
</cp:coreProperties>
</file>