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5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09A1-1604-47D3-BDF9-496348D543B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D55E-79C6-4EFF-8388-15622F26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LALP PART 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Dr. </a:t>
            </a:r>
            <a:r>
              <a:rPr lang="en-US" dirty="0" err="1" smtClean="0"/>
              <a:t>Pradeep.J.Jha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4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  2.9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 to L.T.</a:t>
            </a:r>
          </a:p>
          <a:p>
            <a:r>
              <a:rPr lang="en-US" dirty="0"/>
              <a:t>A transformation from one vector space U to the another vector space V, denoted as T: U      V is called linear if for </a:t>
            </a:r>
          </a:p>
          <a:p>
            <a:r>
              <a:rPr lang="en-US" dirty="0"/>
              <a:t>X1 and x2 as members of U and c1 and c2 as constants, we have either</a:t>
            </a:r>
          </a:p>
          <a:p>
            <a:r>
              <a:rPr lang="en-US" sz="3800" dirty="0"/>
              <a:t>1 T(x1 + x2) = T(x1) + T (x2)</a:t>
            </a:r>
          </a:p>
          <a:p>
            <a:r>
              <a:rPr lang="en-US" sz="3800" dirty="0"/>
              <a:t>2  T (c1x1) = c1 </a:t>
            </a:r>
            <a:r>
              <a:rPr lang="en-US" sz="3800" dirty="0" smtClean="0"/>
              <a:t>T( </a:t>
            </a:r>
            <a:r>
              <a:rPr lang="en-US" sz="3800" dirty="0"/>
              <a:t>x1)  </a:t>
            </a:r>
            <a:endParaRPr lang="en-US" sz="3800" dirty="0" smtClean="0"/>
          </a:p>
          <a:p>
            <a:r>
              <a:rPr lang="en-US" sz="3800" dirty="0" smtClean="0"/>
              <a:t>                                                        </a:t>
            </a:r>
            <a:r>
              <a:rPr lang="en-US" sz="3800" dirty="0"/>
              <a:t>or    </a:t>
            </a:r>
            <a:endParaRPr lang="en-US" sz="3800" dirty="0" smtClean="0"/>
          </a:p>
          <a:p>
            <a:r>
              <a:rPr lang="en-US" sz="3800" dirty="0" smtClean="0"/>
              <a:t> </a:t>
            </a:r>
            <a:r>
              <a:rPr lang="en-US" sz="3800" dirty="0"/>
              <a:t>T( c1x1 + c2x2) = c1T(x1) + c2 T(x2)</a:t>
            </a:r>
          </a:p>
          <a:p>
            <a:r>
              <a:rPr lang="en-US" sz="4000" dirty="0"/>
              <a:t>Illustration:</a:t>
            </a:r>
            <a:r>
              <a:rPr lang="en-US" sz="4500" dirty="0"/>
              <a:t> Let T: R</a:t>
            </a:r>
            <a:r>
              <a:rPr lang="en-US" sz="4500" baseline="30000" dirty="0"/>
              <a:t>2         </a:t>
            </a:r>
            <a:r>
              <a:rPr lang="en-US" sz="4500" dirty="0" err="1"/>
              <a:t>R</a:t>
            </a:r>
            <a:r>
              <a:rPr lang="en-US" sz="4500" baseline="30000" dirty="0" err="1"/>
              <a:t>2</a:t>
            </a:r>
            <a:r>
              <a:rPr lang="en-US" sz="4500" dirty="0"/>
              <a:t> so that for (</a:t>
            </a:r>
            <a:r>
              <a:rPr lang="en-US" sz="4500" dirty="0" err="1"/>
              <a:t>a,b</a:t>
            </a:r>
            <a:r>
              <a:rPr lang="en-US" sz="4500" dirty="0"/>
              <a:t>) of R</a:t>
            </a:r>
            <a:r>
              <a:rPr lang="en-US" sz="4500" baseline="30000" dirty="0"/>
              <a:t>2</a:t>
            </a:r>
            <a:r>
              <a:rPr lang="en-US" sz="4500" dirty="0"/>
              <a:t> T(</a:t>
            </a:r>
            <a:r>
              <a:rPr lang="en-US" sz="4500" dirty="0" err="1"/>
              <a:t>a,b</a:t>
            </a:r>
            <a:r>
              <a:rPr lang="en-US" sz="4500" dirty="0"/>
              <a:t>) = ( 2a +b, a-b</a:t>
            </a:r>
            <a:r>
              <a:rPr lang="en-US" sz="4500" dirty="0" smtClean="0"/>
              <a:t>)</a:t>
            </a:r>
            <a:endParaRPr lang="en-US" sz="45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62880" y="4653280"/>
            <a:ext cx="56896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1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2.10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883920"/>
                <a:ext cx="11612880" cy="5659120"/>
              </a:xfrm>
            </p:spPr>
            <p:txBody>
              <a:bodyPr/>
              <a:lstStyle/>
              <a:p>
                <a:r>
                  <a:rPr lang="en-US" dirty="0" smtClean="0"/>
                  <a:t> Let a = (x1,x2) = (2,5</a:t>
                </a:r>
                <a:r>
                  <a:rPr lang="en-US" dirty="0"/>
                  <a:t>)  </a:t>
                </a:r>
                <a:r>
                  <a:rPr lang="en-US" dirty="0" smtClean="0"/>
                  <a:t>and so  T(a) = T(x1,x2) = T(2.2 </a:t>
                </a:r>
                <a:r>
                  <a:rPr lang="en-US" dirty="0"/>
                  <a:t>+5, 2-5) = </a:t>
                </a:r>
                <a:r>
                  <a:rPr lang="en-US" b="1" dirty="0"/>
                  <a:t>(9,-3</a:t>
                </a:r>
                <a:r>
                  <a:rPr lang="en-US" b="1" dirty="0" smtClean="0"/>
                  <a:t>)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Let b = (y1,y2) = (-</a:t>
                </a:r>
                <a:r>
                  <a:rPr lang="en-US" dirty="0"/>
                  <a:t>2, </a:t>
                </a:r>
                <a:r>
                  <a:rPr lang="en-US" dirty="0" smtClean="0"/>
                  <a:t>6) and so T(b) = T(y1,y2) =T(2</a:t>
                </a:r>
                <a:r>
                  <a:rPr lang="en-US" dirty="0"/>
                  <a:t>. -2 +6 , -2-6) = </a:t>
                </a:r>
                <a:r>
                  <a:rPr lang="en-US" b="1" dirty="0"/>
                  <a:t>(2,-8</a:t>
                </a:r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T(a) + T(b) = (9,-3)+(2,-8) = (11, -11)</a:t>
                </a:r>
              </a:p>
              <a:p>
                <a:r>
                  <a:rPr lang="en-US" dirty="0" smtClean="0"/>
                  <a:t>T(a +b) = T( (x1,x2) + (y1, y2)) = T ( (2,5) + (-2,6)) = T(0,11) = (2.0+11, 0-11)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                           </a:t>
                </a:r>
                <a:r>
                  <a:rPr lang="en-US" b="1" dirty="0" smtClean="0"/>
                  <a:t> T(a + b) = (11,-11) </a:t>
                </a:r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 = T(a) + T(b)  ………………..(1)</a:t>
                </a:r>
              </a:p>
              <a:p>
                <a:r>
                  <a:rPr lang="en-US" dirty="0" smtClean="0"/>
                  <a:t>For some real value c let us find  T(ca) = T( c(x1, x2)) = T(c(2,5)) = T( 2c, 5c)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= (2. (2c) + 5c, 2c- 5c) = (9c, -3c) = c( 9, -3) = c T(a)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 smtClean="0"/>
                  <a:t> T(ca) = c T(a)          ……………………..(2)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 smtClean="0"/>
                  <a:t> It is a linear transformation.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883920"/>
                <a:ext cx="11612880" cy="5659120"/>
              </a:xfrm>
              <a:blipFill>
                <a:blip r:embed="rId2"/>
                <a:stretch>
                  <a:fillRect l="-945" t="-172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59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2.11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853440"/>
                <a:ext cx="11744960" cy="5902960"/>
              </a:xfrm>
            </p:spPr>
            <p:txBody>
              <a:bodyPr/>
              <a:lstStyle/>
              <a:p>
                <a:r>
                  <a:rPr lang="en-US" dirty="0" smtClean="0"/>
                  <a:t>1 Consider T : R </a:t>
                </a:r>
                <a:r>
                  <a:rPr lang="en-US" baseline="30000" dirty="0" smtClean="0"/>
                  <a:t>2         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defined as T( x, y) = (y, x) </a:t>
                </a:r>
              </a:p>
              <a:p>
                <a:r>
                  <a:rPr lang="en-US" dirty="0" smtClean="0"/>
                  <a:t>   a= (x1,y1) and b = (x2,y2),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 smtClean="0"/>
                  <a:t> T(a) = T(x1,y1) = (y1,x1),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T(b) = T (x2,y2) = (y2,x2)</a:t>
                </a:r>
                <a:endParaRPr lang="en-US" b="1" dirty="0" smtClean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b="1" dirty="0" smtClean="0"/>
                  <a:t> T(a) + T(b)  = (y1,x1) + (y2 , x2) = (y1+y2, x1+x2)  ……………. (1)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We find </a:t>
                </a:r>
                <a:r>
                  <a:rPr lang="en-US" b="1" dirty="0" smtClean="0"/>
                  <a:t>T(</a:t>
                </a:r>
                <a:r>
                  <a:rPr lang="en-US" b="1" dirty="0" err="1" smtClean="0"/>
                  <a:t>a+b</a:t>
                </a:r>
                <a:r>
                  <a:rPr lang="en-US" b="1" dirty="0" smtClean="0"/>
                  <a:t>) = T((x1,y1)+ (x2,y2)) = T(x1+x2, y1+y2) = (y1+y2, x1+x2)…..(2)</a:t>
                </a:r>
                <a:endParaRPr lang="en-US" b="1" dirty="0"/>
              </a:p>
              <a:p>
                <a:r>
                  <a:rPr lang="en-US" b="1" dirty="0" smtClean="0"/>
                  <a:t> For some c, T(ca) = T(c(x1,y1)0 = T (cx1, cy1) = (cy1. cx1) = c( y1,x1) = </a:t>
                </a:r>
                <a:r>
                  <a:rPr lang="en-US" b="1" dirty="0" err="1" smtClean="0"/>
                  <a:t>cT</a:t>
                </a:r>
                <a:r>
                  <a:rPr lang="en-US" b="1" dirty="0" smtClean="0"/>
                  <a:t>(a)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b="1" dirty="0" smtClean="0"/>
                  <a:t> T(ca) = c(T(a) ..(3)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b="1" dirty="0" smtClean="0"/>
                  <a:t> It is a linear transformation. It is reflection about the line y = x.</a:t>
                </a:r>
              </a:p>
              <a:p>
                <a:r>
                  <a:rPr lang="en-US" b="1" dirty="0" smtClean="0"/>
                  <a:t>In the same way T(</a:t>
                </a:r>
                <a:r>
                  <a:rPr lang="en-US" b="1" dirty="0" err="1" smtClean="0"/>
                  <a:t>x,y</a:t>
                </a:r>
                <a:r>
                  <a:rPr lang="en-US" b="1" dirty="0" smtClean="0"/>
                  <a:t>) = (y, -x) is a </a:t>
                </a:r>
                <a:r>
                  <a:rPr lang="en-US" b="1" dirty="0" err="1" smtClean="0"/>
                  <a:t>reflexion</a:t>
                </a:r>
                <a:r>
                  <a:rPr lang="en-US" b="1" smtClean="0"/>
                  <a:t> about y = -x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853440"/>
                <a:ext cx="11744960" cy="5902960"/>
              </a:xfrm>
              <a:blipFill>
                <a:blip r:embed="rId2"/>
                <a:stretch>
                  <a:fillRect l="-934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068320" y="1137920"/>
            <a:ext cx="27432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Lalp2.12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711200"/>
            <a:ext cx="10566400" cy="5934075"/>
          </a:xfrm>
        </p:spPr>
      </p:pic>
    </p:spTree>
    <p:extLst>
      <p:ext uri="{BB962C8B-B14F-4D97-AF65-F5344CB8AC3E}">
        <p14:creationId xmlns:p14="http://schemas.microsoft.com/office/powerpoint/2010/main" val="1924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2.14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64160"/>
            <a:ext cx="10546080" cy="6400165"/>
          </a:xfrm>
        </p:spPr>
      </p:pic>
    </p:spTree>
    <p:extLst>
      <p:ext uri="{BB962C8B-B14F-4D97-AF65-F5344CB8AC3E}">
        <p14:creationId xmlns:p14="http://schemas.microsoft.com/office/powerpoint/2010/main" val="371355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LALP13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33680"/>
            <a:ext cx="10840720" cy="6298883"/>
          </a:xfrm>
        </p:spPr>
      </p:pic>
    </p:spTree>
    <p:extLst>
      <p:ext uri="{BB962C8B-B14F-4D97-AF65-F5344CB8AC3E}">
        <p14:creationId xmlns:p14="http://schemas.microsoft.com/office/powerpoint/2010/main" val="401993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2.15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440" y="863600"/>
                <a:ext cx="11511280" cy="57607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 of L.T</a:t>
                </a:r>
              </a:p>
              <a:p>
                <a:r>
                  <a:rPr lang="en-US" dirty="0" smtClean="0"/>
                  <a:t>Properties</a:t>
                </a:r>
                <a:endParaRPr lang="en-US" dirty="0"/>
              </a:p>
              <a:p>
                <a:r>
                  <a:rPr lang="en-US" dirty="0" smtClean="0"/>
                  <a:t>Example 1: For 0 &lt; b&lt; a, T(a1,a2) = (a1, (b/a)a2) is a linear transformation which converts circle x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y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= a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ontothe</a:t>
                </a:r>
                <a:r>
                  <a:rPr lang="en-US" dirty="0" smtClean="0"/>
                  <a:t> ellipse (x/a)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(y/b)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=1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2 : For a L.T.  T : U      V, for </a:t>
                </a:r>
                <a:r>
                  <a:rPr lang="el-GR" dirty="0" smtClean="0"/>
                  <a:t>ϴ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ϴ</m:t>
                    </m:r>
                  </m:oMath>
                </a14:m>
                <a:r>
                  <a:rPr lang="en-US" dirty="0" smtClean="0"/>
                  <a:t>) = </a:t>
                </a:r>
                <a:r>
                  <a:rPr lang="el-GR" dirty="0" smtClean="0"/>
                  <a:t>ϴ</a:t>
                </a:r>
                <a:endParaRPr lang="en-US" dirty="0" smtClean="0"/>
              </a:p>
              <a:p>
                <a:r>
                  <a:rPr lang="en-US" dirty="0" smtClean="0"/>
                  <a:t>3 : For a L.T,  T : U      V, for any x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, T(-x) = - T(x)</a:t>
                </a:r>
              </a:p>
              <a:p>
                <a:r>
                  <a:rPr lang="en-US" dirty="0" smtClean="0"/>
                  <a:t>4 </a:t>
                </a:r>
                <a:r>
                  <a:rPr lang="en-US" dirty="0"/>
                  <a:t>: For a L.T,  T : U      V, for any </a:t>
                </a:r>
                <a:r>
                  <a:rPr lang="en-US" dirty="0" smtClean="0"/>
                  <a:t>x1, x2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, T (x1-x2) = t(x1) – T(x2)</a:t>
                </a:r>
              </a:p>
              <a:p>
                <a:r>
                  <a:rPr lang="en-US" dirty="0" smtClean="0"/>
                  <a:t>5 </a:t>
                </a:r>
                <a:r>
                  <a:rPr lang="en-US" dirty="0"/>
                  <a:t>For a L.T,  T : </a:t>
                </a:r>
                <a:r>
                  <a:rPr lang="en-US" dirty="0" smtClean="0"/>
                  <a:t>U    V, The set N(T) ={ x| T(x) = </a:t>
                </a:r>
                <a:r>
                  <a:rPr lang="en-US" dirty="0"/>
                  <a:t> </a:t>
                </a:r>
                <a:r>
                  <a:rPr lang="el-GR" dirty="0" smtClean="0"/>
                  <a:t>ϴ</a:t>
                </a:r>
                <a:r>
                  <a:rPr lang="en-US" dirty="0" smtClean="0"/>
                  <a:t>} is called a null space,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V</a:t>
                </a:r>
              </a:p>
              <a:p>
                <a:r>
                  <a:rPr lang="en-US" dirty="0" smtClean="0"/>
                  <a:t>   N(T) is called ‘ kernel’ of L.T</a:t>
                </a:r>
              </a:p>
              <a:p>
                <a:r>
                  <a:rPr lang="en-US" dirty="0" smtClean="0"/>
                  <a:t>6 For a L.T. T:U  V , the set  R(T) = {T(x) = y , for each x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} is called the range of L.T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440" y="863600"/>
                <a:ext cx="11511280" cy="5760720"/>
              </a:xfrm>
              <a:blipFill>
                <a:blip r:embed="rId2"/>
                <a:stretch>
                  <a:fillRect l="-847" t="-2222" r="-159" b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/>
          <p:cNvSpPr/>
          <p:nvPr/>
        </p:nvSpPr>
        <p:spPr>
          <a:xfrm>
            <a:off x="548640" y="2001520"/>
            <a:ext cx="944880" cy="995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87120" y="2570480"/>
            <a:ext cx="406400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74800" y="2174240"/>
            <a:ext cx="8331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20720" y="3535680"/>
            <a:ext cx="35560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20720" y="405384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58160" y="4551681"/>
            <a:ext cx="5181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058160" y="5059681"/>
            <a:ext cx="203200" cy="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24480" y="61061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7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2.16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920" y="792480"/>
                <a:ext cx="11531600" cy="5882640"/>
              </a:xfrm>
            </p:spPr>
            <p:txBody>
              <a:bodyPr/>
              <a:lstStyle/>
              <a:p>
                <a:r>
                  <a:rPr lang="en-US" dirty="0" smtClean="0"/>
                  <a:t>If U = {x1,x2, … </a:t>
                </a:r>
                <a:r>
                  <a:rPr lang="en-US" dirty="0" err="1" smtClean="0"/>
                  <a:t>xn</a:t>
                </a:r>
                <a:r>
                  <a:rPr lang="en-US" dirty="0" smtClean="0"/>
                  <a:t>} then R(T) = { T(x1), T (x2),…… T(</a:t>
                </a:r>
                <a:r>
                  <a:rPr lang="en-US" dirty="0" err="1" smtClean="0"/>
                  <a:t>xn</a:t>
                </a:r>
                <a:r>
                  <a:rPr lang="en-US" dirty="0" smtClean="0"/>
                  <a:t>)}</a:t>
                </a:r>
              </a:p>
              <a:p>
                <a:r>
                  <a:rPr lang="en-US" dirty="0" smtClean="0"/>
                  <a:t>The null space N(T) is a subspace of U and the Range is a subspace of V.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Linear </a:t>
                </a:r>
                <a:r>
                  <a:rPr lang="en-US" b="1" dirty="0" err="1" smtClean="0"/>
                  <a:t>Transformaation</a:t>
                </a:r>
                <a:r>
                  <a:rPr lang="en-US" b="1" dirty="0" smtClean="0"/>
                  <a:t> on basis:</a:t>
                </a:r>
              </a:p>
              <a:p>
                <a:r>
                  <a:rPr lang="en-US" dirty="0" smtClean="0"/>
                  <a:t>1  Standard Basis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= {(1,0), (0,1)} = {I ,j } = standard basis of R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T :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 </a:t>
                </a:r>
                <a:r>
                  <a:rPr lang="en-US" dirty="0" err="1" smtClean="0"/>
                  <a:t>R</a:t>
                </a:r>
                <a:r>
                  <a:rPr lang="en-US" baseline="30000" dirty="0" err="1" smtClean="0"/>
                  <a:t>2</a:t>
                </a:r>
                <a:r>
                  <a:rPr lang="en-US" dirty="0"/>
                  <a:t> </a:t>
                </a:r>
                <a:r>
                  <a:rPr lang="en-US" dirty="0" smtClean="0"/>
                  <a:t>, so that for any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in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T(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= ( 2x+ y , x +2y)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 </a:t>
                </a:r>
                <a:r>
                  <a:rPr lang="en-US" dirty="0" smtClean="0"/>
                  <a:t>T linear?, In fact,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What is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 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same way, </a:t>
                </a:r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920" y="792480"/>
                <a:ext cx="11531600" cy="5882640"/>
              </a:xfrm>
              <a:blipFill>
                <a:blip r:embed="rId2"/>
                <a:stretch>
                  <a:fillRect l="-952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1798320" y="3566160"/>
            <a:ext cx="28448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6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0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LALP 2.17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360" y="772160"/>
                <a:ext cx="11297920" cy="5404803"/>
              </a:xfrm>
            </p:spPr>
            <p:txBody>
              <a:bodyPr/>
              <a:lstStyle/>
              <a:p>
                <a:r>
                  <a:rPr lang="en-US" dirty="0" smtClean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and</a:t>
                </a:r>
              </a:p>
              <a:p>
                <a:r>
                  <a:rPr lang="en-US" dirty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L.T. converts vectors of standard basis B1 = {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j} in to {T(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), T(j)}</a:t>
                </a:r>
              </a:p>
              <a:p>
                <a:r>
                  <a:rPr lang="en-US" dirty="0" smtClean="0"/>
                  <a:t>In our case, T(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</a:t>
                </a:r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  </a:t>
                </a:r>
                <a:r>
                  <a:rPr lang="en-US" dirty="0" smtClean="0"/>
                  <a:t>T(j) = </a:t>
                </a:r>
                <a:r>
                  <a:rPr lang="en-US" dirty="0"/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}  = {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}={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}=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So the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the result of L.T. on the standard basis.</a:t>
                </a:r>
              </a:p>
              <a:p>
                <a:r>
                  <a:rPr lang="en-US" dirty="0" smtClean="0"/>
                  <a:t>The given L.T. converts/ transforms the basic vectors  column vectors of domain set into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360" y="772160"/>
                <a:ext cx="11297920" cy="5404803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2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2.18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6560" y="833120"/>
                <a:ext cx="11328400" cy="53438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. THIS IS CALLED A MATRIX OF L.T.</a:t>
                </a:r>
              </a:p>
              <a:p>
                <a:r>
                  <a:rPr lang="en-US" dirty="0" smtClean="0"/>
                  <a:t>EXAMPLE 2:</a:t>
                </a:r>
              </a:p>
              <a:p>
                <a:r>
                  <a:rPr lang="en-US" dirty="0" smtClean="0"/>
                  <a:t>Let T: R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    R</a:t>
                </a:r>
                <a:r>
                  <a:rPr lang="en-US" baseline="30000" dirty="0" smtClean="0"/>
                  <a:t>3 </a:t>
                </a:r>
                <a:r>
                  <a:rPr lang="en-US" dirty="0" smtClean="0"/>
                  <a:t> defined as , in the form of row vectors, T(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 = ( b, a, 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Standard basis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are </a:t>
                </a:r>
                <a:r>
                  <a:rPr lang="en-US" dirty="0"/>
                  <a:t>{(1,0), (0,1</a:t>
                </a:r>
                <a:r>
                  <a:rPr lang="en-US" dirty="0" smtClean="0"/>
                  <a:t>)}. They will be converted using this L.T.</a:t>
                </a:r>
              </a:p>
              <a:p>
                <a:r>
                  <a:rPr lang="en-US" dirty="0"/>
                  <a:t>T(</a:t>
                </a:r>
                <a:r>
                  <a:rPr lang="en-US" dirty="0" err="1"/>
                  <a:t>a,b</a:t>
                </a:r>
                <a:r>
                  <a:rPr lang="en-US" dirty="0"/>
                  <a:t>) = ( b, a, </a:t>
                </a:r>
                <a:r>
                  <a:rPr lang="en-US" dirty="0" err="1"/>
                  <a:t>a+b</a:t>
                </a:r>
                <a:r>
                  <a:rPr lang="en-US" dirty="0" smtClean="0"/>
                  <a:t>), T (1,0) = (0,1, 1+0) = </a:t>
                </a:r>
                <a:r>
                  <a:rPr lang="en-US" b="1" dirty="0" smtClean="0"/>
                  <a:t>(0,1,1) 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                                  </a:t>
                </a:r>
                <a:r>
                  <a:rPr lang="en-US" dirty="0" smtClean="0"/>
                  <a:t>T(0,1) = (1,0, 0+1) = </a:t>
                </a:r>
                <a:r>
                  <a:rPr lang="en-US" b="1" dirty="0" smtClean="0"/>
                  <a:t>(1,0,1) 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these are to be written in to the form of column form;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r>
                  <a:rPr lang="en-US" dirty="0" smtClean="0"/>
                  <a:t>So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as result. It is a matrix of the order 3x2.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560" y="833120"/>
                <a:ext cx="11328400" cy="5343843"/>
              </a:xfrm>
              <a:blipFill>
                <a:blip r:embed="rId2"/>
                <a:stretch>
                  <a:fillRect l="-968" t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940560" y="2306320"/>
            <a:ext cx="33528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PART 2.1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41680"/>
                <a:ext cx="11551920" cy="5943600"/>
              </a:xfrm>
            </p:spPr>
            <p:txBody>
              <a:bodyPr/>
              <a:lstStyle/>
              <a:p>
                <a:r>
                  <a:rPr lang="en-US" dirty="0" smtClean="0"/>
                  <a:t>Subspace:</a:t>
                </a:r>
              </a:p>
              <a:p>
                <a:r>
                  <a:rPr lang="en-US" dirty="0" smtClean="0"/>
                  <a:t>Let V be space of a vector space. Let + and . Be the two binary operations defined on it. Let V be defined on the set R of real numbers. Let S be a subset of V. If the set S itself is a vector space itself.  In this case the set ‘S’ is called a subspace of V.</a:t>
                </a:r>
              </a:p>
              <a:p>
                <a:r>
                  <a:rPr lang="en-US" dirty="0" smtClean="0"/>
                  <a:t>A non-empty subset S of the vector space V. is a subspace of V if and only if the following conditions are satisfied. (1) for x, and y of S , x + y is also in S. and (2) for x of S,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x also in S.</a:t>
                </a:r>
              </a:p>
              <a:p>
                <a:r>
                  <a:rPr lang="en-US" dirty="0" smtClean="0"/>
                  <a:t>The set S = {</a:t>
                </a:r>
                <a:r>
                  <a:rPr lang="el-GR" dirty="0" smtClean="0"/>
                  <a:t>ϴ</a:t>
                </a:r>
                <a:r>
                  <a:rPr lang="en-US" dirty="0" smtClean="0"/>
                  <a:t> } and S = V, both are also  subspace of V. These are called improper subspace of V.</a:t>
                </a:r>
              </a:p>
              <a:p>
                <a:r>
                  <a:rPr lang="en-US" dirty="0" smtClean="0"/>
                  <a:t>Illustation-1 Let U1= { (a1,a2,a3)| a1-2a2+a3 = 0 }, is it a </a:t>
                </a:r>
                <a:r>
                  <a:rPr lang="en-US" dirty="0" err="1" smtClean="0"/>
                  <a:t>subpaceof</a:t>
                </a:r>
                <a:r>
                  <a:rPr lang="en-US" dirty="0" smtClean="0"/>
                  <a:t> R</a:t>
                </a:r>
                <a:r>
                  <a:rPr lang="en-US" baseline="30000" dirty="0" smtClean="0"/>
                  <a:t>3</a:t>
                </a:r>
                <a:r>
                  <a:rPr lang="en-US" baseline="30000" dirty="0"/>
                  <a:t> </a:t>
                </a:r>
                <a:r>
                  <a:rPr lang="en-US" dirty="0" smtClean="0"/>
                  <a:t> ?</a:t>
                </a:r>
              </a:p>
              <a:p>
                <a:r>
                  <a:rPr lang="en-US" dirty="0" smtClean="0"/>
                  <a:t> a1, a2, and a3 are real numbers.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41680"/>
                <a:ext cx="11551920" cy="5943600"/>
              </a:xfrm>
              <a:blipFill>
                <a:blip r:embed="rId2"/>
                <a:stretch>
                  <a:fillRect l="-950" t="-1744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2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LALP 2.19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880" y="802640"/>
                <a:ext cx="11308080" cy="537432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3:</a:t>
                </a:r>
                <a:endParaRPr lang="en-US" dirty="0"/>
              </a:p>
              <a:p>
                <a:r>
                  <a:rPr lang="en-US" dirty="0"/>
                  <a:t>Let T: 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3 </a:t>
                </a:r>
                <a:r>
                  <a:rPr lang="en-US" dirty="0" smtClean="0"/>
                  <a:t>    R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 </a:t>
                </a:r>
                <a:r>
                  <a:rPr lang="en-US" dirty="0"/>
                  <a:t>defined as , in the form of row vectors, </a:t>
                </a:r>
                <a:r>
                  <a:rPr lang="en-US" dirty="0" smtClean="0"/>
                  <a:t>T(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) </a:t>
                </a:r>
                <a:r>
                  <a:rPr lang="en-US" dirty="0"/>
                  <a:t>= ( 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c+b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Standard basis of R</a:t>
                </a:r>
                <a:r>
                  <a:rPr lang="en-US" baseline="30000" dirty="0"/>
                  <a:t>2</a:t>
                </a:r>
                <a:r>
                  <a:rPr lang="en-US" dirty="0"/>
                  <a:t> are </a:t>
                </a:r>
                <a:r>
                  <a:rPr lang="en-US" dirty="0"/>
                  <a:t>{(</a:t>
                </a:r>
                <a:r>
                  <a:rPr lang="en-US" dirty="0" smtClean="0"/>
                  <a:t>1,0,0), </a:t>
                </a:r>
                <a:r>
                  <a:rPr lang="en-US" dirty="0"/>
                  <a:t>(</a:t>
                </a:r>
                <a:r>
                  <a:rPr lang="en-US" dirty="0" smtClean="0"/>
                  <a:t>0,1,0), (0,0,1)}. </a:t>
                </a:r>
                <a:r>
                  <a:rPr lang="en-US" dirty="0"/>
                  <a:t>They will be converted using this L.T.</a:t>
                </a:r>
              </a:p>
              <a:p>
                <a:r>
                  <a:rPr lang="en-US" dirty="0" smtClean="0"/>
                  <a:t>T(</a:t>
                </a:r>
                <a:r>
                  <a:rPr lang="en-US" dirty="0" err="1" smtClean="0"/>
                  <a:t>a,b,c</a:t>
                </a:r>
                <a:r>
                  <a:rPr lang="en-US" dirty="0" smtClean="0"/>
                  <a:t>) </a:t>
                </a:r>
                <a:r>
                  <a:rPr lang="en-US" dirty="0"/>
                  <a:t>=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a+b</a:t>
                </a:r>
                <a:r>
                  <a:rPr lang="en-US" dirty="0" smtClean="0"/>
                  <a:t>, </a:t>
                </a:r>
                <a:r>
                  <a:rPr lang="en-US" dirty="0" err="1"/>
                  <a:t>c</a:t>
                </a:r>
                <a:r>
                  <a:rPr lang="en-US" dirty="0" err="1" smtClean="0"/>
                  <a:t>+b</a:t>
                </a:r>
                <a:r>
                  <a:rPr lang="en-US" dirty="0"/>
                  <a:t>), T (</a:t>
                </a:r>
                <a:r>
                  <a:rPr lang="en-US" dirty="0" smtClean="0"/>
                  <a:t>1,0, 0) </a:t>
                </a:r>
                <a:r>
                  <a:rPr lang="en-US" dirty="0"/>
                  <a:t>= </a:t>
                </a:r>
                <a:r>
                  <a:rPr lang="en-US" dirty="0" smtClean="0"/>
                  <a:t>(1+0, 0+0</a:t>
                </a:r>
                <a:r>
                  <a:rPr lang="en-US" dirty="0"/>
                  <a:t>) = </a:t>
                </a:r>
                <a:r>
                  <a:rPr lang="en-US" b="1" dirty="0" smtClean="0"/>
                  <a:t>(1,0) </a:t>
                </a:r>
                <a:endParaRPr lang="en-US" b="1" dirty="0"/>
              </a:p>
              <a:p>
                <a:r>
                  <a:rPr lang="en-US" b="1" dirty="0"/>
                  <a:t> </a:t>
                </a:r>
                <a:r>
                  <a:rPr lang="en-US" b="1" dirty="0"/>
                  <a:t>                              </a:t>
                </a:r>
                <a:r>
                  <a:rPr lang="en-US" b="1" dirty="0" smtClean="0"/>
                  <a:t>      </a:t>
                </a:r>
                <a:r>
                  <a:rPr lang="en-US" dirty="0" smtClean="0"/>
                  <a:t>T(0,1,0) </a:t>
                </a:r>
                <a:r>
                  <a:rPr lang="en-US" dirty="0"/>
                  <a:t>= </a:t>
                </a:r>
                <a:r>
                  <a:rPr lang="en-US" dirty="0" smtClean="0"/>
                  <a:t>  (0+1, </a:t>
                </a:r>
                <a:r>
                  <a:rPr lang="en-US" dirty="0"/>
                  <a:t>0+1) = </a:t>
                </a:r>
                <a:r>
                  <a:rPr lang="en-US" b="1" dirty="0"/>
                  <a:t>(</a:t>
                </a:r>
                <a:r>
                  <a:rPr lang="en-US" b="1" dirty="0" smtClean="0"/>
                  <a:t>1,1) 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                                   T(0,0,1) = (0+0,1+0) = (0,1) </a:t>
                </a:r>
                <a:endParaRPr lang="en-US" b="1" dirty="0"/>
              </a:p>
              <a:p>
                <a:r>
                  <a:rPr lang="en-US" b="1" dirty="0"/>
                  <a:t> </a:t>
                </a:r>
                <a:r>
                  <a:rPr lang="en-US" b="1" dirty="0"/>
                  <a:t>these are to be written in to the form of column form</a:t>
                </a:r>
                <a:r>
                  <a:rPr lang="en-US" b="1" dirty="0" smtClean="0"/>
                  <a:t>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</a:t>
                </a:r>
                <a:endParaRPr lang="en-US" b="1" dirty="0"/>
              </a:p>
              <a:p>
                <a:r>
                  <a:rPr lang="en-US" dirty="0"/>
                  <a:t>So we have </a:t>
                </a:r>
                <a:r>
                  <a:rPr lang="en-US" dirty="0" smtClean="0"/>
                  <a:t>as result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. </a:t>
                </a:r>
                <a:r>
                  <a:rPr lang="en-US" dirty="0"/>
                  <a:t>It is a matrix of the order </a:t>
                </a:r>
                <a:r>
                  <a:rPr lang="en-US" dirty="0" smtClean="0"/>
                  <a:t>2x3.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880" y="802640"/>
                <a:ext cx="11308080" cy="5374323"/>
              </a:xfrm>
              <a:blipFill>
                <a:blip r:embed="rId2"/>
                <a:stretch>
                  <a:fillRect l="-970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8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55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LALP 2.20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650240"/>
            <a:ext cx="11338560" cy="6014720"/>
          </a:xfrm>
        </p:spPr>
        <p:txBody>
          <a:bodyPr/>
          <a:lstStyle/>
          <a:p>
            <a:r>
              <a:rPr lang="en-US" dirty="0" smtClean="0"/>
              <a:t>Matrix is a result of linear transformation on the basis of the domain set. </a:t>
            </a:r>
            <a:endParaRPr lang="en-US" dirty="0"/>
          </a:p>
          <a:p>
            <a:r>
              <a:rPr lang="en-US" dirty="0" smtClean="0"/>
              <a:t>It is written as (T: B1, B2) where B1 and B2 are standard basis of the domain and codomain.</a:t>
            </a:r>
          </a:p>
          <a:p>
            <a:r>
              <a:rPr lang="en-US" dirty="0" smtClean="0"/>
              <a:t>There may be different basis of domain and codomain also. </a:t>
            </a:r>
          </a:p>
          <a:p>
            <a:r>
              <a:rPr lang="en-US" dirty="0"/>
              <a:t> </a:t>
            </a:r>
            <a:r>
              <a:rPr lang="en-US" dirty="0" smtClean="0"/>
              <a:t>Assignment 1:</a:t>
            </a:r>
          </a:p>
          <a:p>
            <a:r>
              <a:rPr lang="en-US" dirty="0" smtClean="0"/>
              <a:t>Ex-1 Determine the matrix associated with T(</a:t>
            </a:r>
            <a:r>
              <a:rPr lang="en-US" dirty="0" err="1" smtClean="0"/>
              <a:t>a,b</a:t>
            </a:r>
            <a:r>
              <a:rPr lang="en-US" dirty="0" smtClean="0"/>
              <a:t>) = ( a  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Ex-2 </a:t>
            </a:r>
            <a:r>
              <a:rPr lang="en-US" dirty="0"/>
              <a:t>Determine the matrix associated with T(</a:t>
            </a:r>
            <a:r>
              <a:rPr lang="en-US" dirty="0" err="1"/>
              <a:t>a,b</a:t>
            </a:r>
            <a:r>
              <a:rPr lang="en-US" dirty="0"/>
              <a:t>) = ( a  </a:t>
            </a:r>
            <a:r>
              <a:rPr lang="en-US" dirty="0" err="1" smtClean="0"/>
              <a:t>a+b</a:t>
            </a:r>
            <a:r>
              <a:rPr lang="en-US" dirty="0" smtClean="0"/>
              <a:t>, a-b)</a:t>
            </a:r>
          </a:p>
          <a:p>
            <a:r>
              <a:rPr lang="en-US" dirty="0" smtClean="0"/>
              <a:t>Ex-3 </a:t>
            </a:r>
            <a:r>
              <a:rPr lang="en-US" dirty="0"/>
              <a:t>Determine the matrix associated with </a:t>
            </a:r>
            <a:r>
              <a:rPr lang="en-US" dirty="0" smtClean="0"/>
              <a:t>T(</a:t>
            </a:r>
            <a:r>
              <a:rPr lang="en-US" dirty="0" err="1" smtClean="0"/>
              <a:t>a,b,c</a:t>
            </a:r>
            <a:r>
              <a:rPr lang="en-US" dirty="0" smtClean="0"/>
              <a:t>) </a:t>
            </a:r>
            <a:r>
              <a:rPr lang="en-US" dirty="0"/>
              <a:t>= ( </a:t>
            </a:r>
            <a:r>
              <a:rPr lang="en-US" dirty="0" smtClean="0"/>
              <a:t>2a  </a:t>
            </a:r>
            <a:r>
              <a:rPr lang="en-US" dirty="0" err="1" smtClean="0"/>
              <a:t>a+b</a:t>
            </a:r>
            <a:r>
              <a:rPr lang="en-US" dirty="0" smtClean="0"/>
              <a:t>, a-b)</a:t>
            </a:r>
          </a:p>
          <a:p>
            <a:r>
              <a:rPr lang="en-US" dirty="0" smtClean="0"/>
              <a:t>Ex-4 </a:t>
            </a:r>
            <a:r>
              <a:rPr lang="en-US" dirty="0"/>
              <a:t>Determine the matrix associated with </a:t>
            </a:r>
            <a:r>
              <a:rPr lang="en-US" dirty="0" smtClean="0"/>
              <a:t>T(</a:t>
            </a:r>
            <a:r>
              <a:rPr lang="en-US" dirty="0" err="1" smtClean="0"/>
              <a:t>a,b,c</a:t>
            </a:r>
            <a:r>
              <a:rPr lang="en-US" dirty="0" smtClean="0"/>
              <a:t>) </a:t>
            </a:r>
            <a:r>
              <a:rPr lang="en-US" dirty="0"/>
              <a:t>= ( </a:t>
            </a:r>
            <a:r>
              <a:rPr lang="en-US" dirty="0" smtClean="0"/>
              <a:t>2a+c,  </a:t>
            </a:r>
            <a:r>
              <a:rPr lang="en-US" dirty="0" err="1" smtClean="0"/>
              <a:t>c+b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Ex-5 </a:t>
            </a:r>
            <a:r>
              <a:rPr lang="en-US" dirty="0"/>
              <a:t>Determine the matrix associated with </a:t>
            </a:r>
            <a:r>
              <a:rPr lang="en-US" dirty="0" smtClean="0"/>
              <a:t>T(</a:t>
            </a:r>
            <a:r>
              <a:rPr lang="en-US" dirty="0" err="1" smtClean="0"/>
              <a:t>a,b</a:t>
            </a:r>
            <a:r>
              <a:rPr lang="en-US" dirty="0" smtClean="0"/>
              <a:t>, </a:t>
            </a:r>
            <a:r>
              <a:rPr lang="en-US" dirty="0" err="1" smtClean="0"/>
              <a:t>c,d</a:t>
            </a:r>
            <a:r>
              <a:rPr lang="en-US" dirty="0" smtClean="0"/>
              <a:t> ) </a:t>
            </a:r>
            <a:r>
              <a:rPr lang="en-US" dirty="0"/>
              <a:t>= ( </a:t>
            </a:r>
            <a:r>
              <a:rPr lang="en-US" dirty="0" err="1" smtClean="0"/>
              <a:t>a+d</a:t>
            </a:r>
            <a:r>
              <a:rPr lang="en-US" dirty="0" smtClean="0"/>
              <a:t>, </a:t>
            </a:r>
            <a:r>
              <a:rPr lang="en-US" dirty="0" err="1" smtClean="0"/>
              <a:t>b+c</a:t>
            </a:r>
            <a:r>
              <a:rPr lang="en-US" dirty="0" smtClean="0"/>
              <a:t>, </a:t>
            </a:r>
            <a:r>
              <a:rPr lang="en-US" dirty="0" err="1" smtClean="0"/>
              <a:t>d+c+a</a:t>
            </a:r>
            <a:r>
              <a:rPr lang="en-US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PART 2.3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83920"/>
            <a:ext cx="11592560" cy="56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Facts:</a:t>
            </a:r>
          </a:p>
          <a:p>
            <a:pPr marL="0" indent="0">
              <a:buNone/>
            </a:pPr>
            <a:r>
              <a:rPr lang="en-US" dirty="0" smtClean="0"/>
              <a:t> 1  </a:t>
            </a:r>
            <a:r>
              <a:rPr lang="en-US" dirty="0"/>
              <a:t>T</a:t>
            </a:r>
            <a:r>
              <a:rPr lang="en-US" dirty="0" smtClean="0"/>
              <a:t>hat two vectors of R</a:t>
            </a:r>
            <a:r>
              <a:rPr lang="en-US" baseline="30000" dirty="0" smtClean="0"/>
              <a:t>2</a:t>
            </a:r>
            <a:r>
              <a:rPr lang="en-US" dirty="0" smtClean="0"/>
              <a:t> can be linearly independent or dependent. This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depends on condition of independency or dependency. S1= { (1,2), (3,4) 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S2 ={(1,0), (0,1)}, S3 = { (3,-4), (2,6), S4 ={ (5, 15), (1,3)}, which are L.D ?  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More than two </a:t>
            </a:r>
            <a:r>
              <a:rPr lang="en-US" dirty="0" err="1" smtClean="0"/>
              <a:t>diferent</a:t>
            </a:r>
            <a:r>
              <a:rPr lang="en-US" dirty="0" smtClean="0"/>
              <a:t> vectors of R</a:t>
            </a:r>
            <a:r>
              <a:rPr lang="en-US" baseline="30000" dirty="0" smtClean="0"/>
              <a:t>2</a:t>
            </a:r>
            <a:r>
              <a:rPr lang="en-US" dirty="0" smtClean="0"/>
              <a:t> are linearly dependent if any two of them are linearly independent. E.g. { (1,2), (3,4), (1,7)} are linearly dependent as any two of them are linearly independent. S2 = { (3,4) ,(2,4) , (5,-7)} are linearly dependent[</a:t>
            </a:r>
            <a:r>
              <a:rPr lang="en-US" dirty="0"/>
              <a:t>(3,4) </a:t>
            </a:r>
            <a:r>
              <a:rPr lang="en-US" dirty="0" smtClean="0"/>
              <a:t>= c1(2,4</a:t>
            </a:r>
            <a:r>
              <a:rPr lang="en-US" dirty="0"/>
              <a:t>) </a:t>
            </a:r>
            <a:r>
              <a:rPr lang="en-US" dirty="0" smtClean="0"/>
              <a:t>+ c2 </a:t>
            </a:r>
            <a:r>
              <a:rPr lang="en-US" dirty="0"/>
              <a:t>(5,-7</a:t>
            </a:r>
            <a:r>
              <a:rPr lang="en-US" dirty="0" smtClean="0"/>
              <a:t>) ; we can find c1 and c2 which are other than zero.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In the same way we can state for the vectors of R</a:t>
            </a:r>
            <a:r>
              <a:rPr lang="en-US" baseline="30000" dirty="0" smtClean="0"/>
              <a:t>3</a:t>
            </a:r>
            <a:r>
              <a:rPr lang="en-US" dirty="0" smtClean="0"/>
              <a:t>.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A Basis is a set of basic vectors. Standard basic vectors are { (1,0), (0,1)}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(6,8) = 6(1,0) + 8 (0,1)= 6i + 8j, |</a:t>
            </a:r>
            <a:r>
              <a:rPr lang="en-US" dirty="0" err="1" smtClean="0"/>
              <a:t>i</a:t>
            </a:r>
            <a:r>
              <a:rPr lang="en-US" dirty="0" smtClean="0"/>
              <a:t>| = |j| 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144" y="914400"/>
                <a:ext cx="11404314" cy="5599416"/>
              </a:xfrm>
            </p:spPr>
            <p:txBody>
              <a:bodyPr/>
              <a:lstStyle/>
              <a:p>
                <a:r>
                  <a:rPr lang="en-US" dirty="0" smtClean="0"/>
                  <a:t>For x1, and x2 of u1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numbers linear combination  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x1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x2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a1,a2,a3)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(y1, y2,y3)} has property that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 (a1-2a2+a3) =0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( y1- 2y2+y3 ) = 0 given property</a:t>
                </a:r>
              </a:p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a1,a2,a3)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(y1, y2,y3)} = {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a1 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a3) +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y1 ,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y2,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y3)}</a:t>
                </a:r>
              </a:p>
              <a:p>
                <a:r>
                  <a:rPr lang="en-US" dirty="0" smtClean="0"/>
                  <a:t>{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a1 +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y1,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+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y2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a3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y3)} has the same </a:t>
                </a:r>
                <a:r>
                  <a:rPr lang="en-US" dirty="0" err="1" smtClean="0"/>
                  <a:t>poperty</a:t>
                </a:r>
                <a:r>
                  <a:rPr lang="en-US" dirty="0" smtClean="0"/>
                  <a:t> that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a1 +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y1 – 2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+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y2)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a3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y3 =0 </a:t>
                </a:r>
                <a:r>
                  <a:rPr lang="en-US" dirty="0" err="1" smtClean="0"/>
                  <a:t>whch</a:t>
                </a:r>
                <a:r>
                  <a:rPr lang="en-US" dirty="0" smtClean="0"/>
                  <a:t> is always true as it can be written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 (a1-2a2+a3)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( y1- 2y2+y3 )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(0)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(0) = 0 +0 = 0</a:t>
                </a:r>
              </a:p>
              <a:p>
                <a:r>
                  <a:rPr lang="en-US" dirty="0" smtClean="0"/>
                  <a:t>Hence the set u1 with the given </a:t>
                </a:r>
                <a:r>
                  <a:rPr lang="en-US" dirty="0" err="1" smtClean="0"/>
                  <a:t>poperty</a:t>
                </a:r>
                <a:r>
                  <a:rPr lang="en-US" dirty="0" smtClean="0"/>
                  <a:t> is a subspace of 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  = 0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144" y="914400"/>
                <a:ext cx="11404314" cy="5599416"/>
              </a:xfrm>
              <a:blipFill>
                <a:blip r:embed="rId2"/>
                <a:stretch>
                  <a:fillRect l="-962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PART 2.2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42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PART 2.4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440" y="894080"/>
                <a:ext cx="11531600" cy="5730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Facts</a:t>
                </a:r>
              </a:p>
              <a:p>
                <a:r>
                  <a:rPr lang="en-US" b="1" dirty="0" smtClean="0"/>
                  <a:t>4:</a:t>
                </a:r>
                <a:r>
                  <a:rPr lang="en-US" dirty="0" smtClean="0"/>
                  <a:t>  Any two </a:t>
                </a:r>
                <a:r>
                  <a:rPr lang="en-US" b="1" dirty="0" smtClean="0"/>
                  <a:t>L. independent</a:t>
                </a:r>
                <a:r>
                  <a:rPr lang="en-US" dirty="0" smtClean="0"/>
                  <a:t> vectors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form a </a:t>
                </a:r>
                <a:r>
                  <a:rPr lang="en-US" b="1" dirty="0" smtClean="0"/>
                  <a:t>basis </a:t>
                </a:r>
                <a:r>
                  <a:rPr lang="en-US" dirty="0" smtClean="0"/>
                  <a:t>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Any other vector of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R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 can be represented by linear combination of these two vectors.</a:t>
                </a:r>
              </a:p>
              <a:p>
                <a:r>
                  <a:rPr lang="en-US" dirty="0" smtClean="0"/>
                  <a:t>S1 = {(2,5), ( 1,4)} ; these are linearly </a:t>
                </a:r>
                <a:r>
                  <a:rPr lang="en-US" dirty="0" err="1" smtClean="0"/>
                  <a:t>indep</a:t>
                </a:r>
                <a:r>
                  <a:rPr lang="en-US" dirty="0" smtClean="0"/>
                  <a:t>.  Say there is a vector (-2,7) of R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r>
                  <a:rPr lang="en-US" dirty="0" smtClean="0"/>
                  <a:t>Now, (-2,7) = c1(2,5) + c2(1,4) and so -2 = 2c1 + 1c2,  7 = 5c1 + 4c2, We can solve these two equations for non zero c1 and c2. </a:t>
                </a:r>
                <a:endParaRPr lang="en-US" dirty="0"/>
              </a:p>
              <a:p>
                <a:r>
                  <a:rPr lang="en-US" dirty="0" smtClean="0"/>
                  <a:t>It means that any vector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can be constructed with these two vectors of S1.</a:t>
                </a:r>
              </a:p>
              <a:p>
                <a:r>
                  <a:rPr lang="en-US" dirty="0" smtClean="0"/>
                  <a:t>S1 is a basis. The set , denoted as </a:t>
                </a:r>
                <a:r>
                  <a:rPr lang="en-US" b="1" dirty="0"/>
                  <a:t>B</a:t>
                </a:r>
                <a:r>
                  <a:rPr lang="en-US" b="1" dirty="0" smtClean="0"/>
                  <a:t>1=</a:t>
                </a:r>
                <a:r>
                  <a:rPr lang="en-US" dirty="0" smtClean="0"/>
                  <a:t> { (1,0) , (0,1)} is a basis– standard basis of R</a:t>
                </a:r>
                <a:r>
                  <a:rPr lang="en-US" baseline="30000" dirty="0" smtClean="0"/>
                  <a:t>2.</a:t>
                </a:r>
                <a:endParaRPr lang="en-US" dirty="0" smtClean="0"/>
              </a:p>
              <a:p>
                <a:r>
                  <a:rPr lang="en-US" b="1" dirty="0" smtClean="0"/>
                  <a:t>5 : Linear Span: The set of all possible combinations like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x1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x2 or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 smtClean="0"/>
                  <a:t>x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𝒍𝒊𝒏𝒆𝒂𝒓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𝒔𝒑𝒂𝒏</m:t>
                    </m:r>
                  </m:oMath>
                </a14:m>
                <a:r>
                  <a:rPr lang="en-US" b="1" dirty="0" smtClean="0"/>
                  <a:t>.</a:t>
                </a:r>
              </a:p>
              <a:p>
                <a:r>
                  <a:rPr lang="en-US" b="1" dirty="0" smtClean="0"/>
                  <a:t>This is denoted as [s]. </a:t>
                </a:r>
              </a:p>
              <a:p>
                <a:r>
                  <a:rPr lang="en-US" dirty="0" smtClean="0"/>
                  <a:t> </a:t>
                </a:r>
                <a:r>
                  <a:rPr lang="en-US" baseline="30000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440" y="894080"/>
                <a:ext cx="11531600" cy="5730240"/>
              </a:xfrm>
              <a:blipFill>
                <a:blip r:embed="rId2"/>
                <a:stretch>
                  <a:fillRect l="-846" t="-1702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5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2.5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480" y="812800"/>
                <a:ext cx="11643360" cy="5811520"/>
              </a:xfrm>
            </p:spPr>
            <p:txBody>
              <a:bodyPr/>
              <a:lstStyle/>
              <a:p>
                <a:r>
                  <a:rPr lang="en-US" dirty="0" smtClean="0"/>
                  <a:t>Vectors of the basis are called </a:t>
                </a:r>
                <a:r>
                  <a:rPr lang="en-US" b="1" dirty="0" smtClean="0"/>
                  <a:t>basic vectors. One </a:t>
                </a:r>
                <a:r>
                  <a:rPr lang="en-US" dirty="0" smtClean="0"/>
                  <a:t>can obtain any vector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or R</a:t>
                </a:r>
                <a:r>
                  <a:rPr lang="en-US" baseline="30000" dirty="0" smtClean="0"/>
                  <a:t>3 </a:t>
                </a:r>
              </a:p>
              <a:p>
                <a:r>
                  <a:rPr lang="en-US" b="1" dirty="0" smtClean="0"/>
                  <a:t>B2=</a:t>
                </a:r>
                <a:r>
                  <a:rPr lang="en-US" dirty="0" smtClean="0"/>
                  <a:t> </a:t>
                </a:r>
                <a:r>
                  <a:rPr lang="en-US" dirty="0"/>
                  <a:t>{ (</a:t>
                </a:r>
                <a:r>
                  <a:rPr lang="en-US" dirty="0" smtClean="0"/>
                  <a:t>1,0,0) </a:t>
                </a:r>
                <a:r>
                  <a:rPr lang="en-US" dirty="0"/>
                  <a:t>, (</a:t>
                </a:r>
                <a:r>
                  <a:rPr lang="en-US" dirty="0" smtClean="0"/>
                  <a:t>0,1,0), ( 0,0,1)} is a standard basis of 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p,q,r</a:t>
                </a:r>
                <a:r>
                  <a:rPr lang="en-US" dirty="0" smtClean="0"/>
                  <a:t>) = p (1,0,0) + q (0,1,0) + r(0,0,1) for real values 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 and r.</a:t>
                </a:r>
              </a:p>
              <a:p>
                <a:r>
                  <a:rPr lang="en-US" dirty="0" smtClean="0"/>
                  <a:t>Remember that vectors of basis are </a:t>
                </a:r>
              </a:p>
              <a:p>
                <a:r>
                  <a:rPr lang="en-US" dirty="0" smtClean="0"/>
                  <a:t>(1) linearly independent  </a:t>
                </a:r>
              </a:p>
              <a:p>
                <a:r>
                  <a:rPr lang="en-US" dirty="0" smtClean="0"/>
                  <a:t>(2) They span the given vector space.</a:t>
                </a:r>
              </a:p>
              <a:p>
                <a:r>
                  <a:rPr lang="en-US" dirty="0" smtClean="0"/>
                  <a:t>Example: Show that the vector (1,2,3)belongs to [(2,1,0),(3,0,1), (-2,5,0)]</a:t>
                </a:r>
              </a:p>
              <a:p>
                <a:r>
                  <a:rPr lang="en-US" dirty="0" smtClean="0"/>
                  <a:t>But does not belong to {(2,1,0),(-2,-1,0),(-2,5,0)}</a:t>
                </a:r>
              </a:p>
              <a:p>
                <a:r>
                  <a:rPr lang="en-US" dirty="0"/>
                  <a:t>(1,2,3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(2,1,0)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dirty="0"/>
                      <m:t>(3,0,1)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dirty="0"/>
                      <m:t>(−2,5,0)</m:t>
                    </m:r>
                  </m:oMath>
                </a14:m>
                <a:r>
                  <a:rPr lang="en-US" dirty="0" smtClean="0"/>
                  <a:t> ; find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=9/2,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=-1/2]</a:t>
                </a:r>
              </a:p>
              <a:p>
                <a:endParaRPr lang="en-US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80" y="812800"/>
                <a:ext cx="11643360" cy="5811520"/>
              </a:xfrm>
              <a:blipFill>
                <a:blip r:embed="rId2"/>
                <a:stretch>
                  <a:fillRect l="-942" t="-1677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719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2.6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2320"/>
                <a:ext cx="11409680" cy="5811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Prove that  (1,2,3)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∝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2,1,0</a:t>
                </a:r>
                <a:r>
                  <a:rPr lang="en-US" dirty="0" smtClean="0"/>
                  <a:t>)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(-2, -1,0) 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(2,5,0)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[ D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0 implies that the vectors are L.D. They cannot span the space.]</a:t>
                </a:r>
              </a:p>
              <a:p>
                <a:r>
                  <a:rPr lang="en-US" dirty="0" smtClean="0"/>
                  <a:t>A non-empty subset B of a vector space V is a basis of V if each vector of V can be uniquely expressed as a linear combination of vectors of V in a unique way.</a:t>
                </a:r>
              </a:p>
              <a:p>
                <a:r>
                  <a:rPr lang="en-US" dirty="0" smtClean="0"/>
                  <a:t>A subset B1 of vector space V, which properly contains B, then vectors of B1 are linearly dependent.</a:t>
                </a:r>
              </a:p>
              <a:p>
                <a:r>
                  <a:rPr lang="en-US" dirty="0" smtClean="0"/>
                  <a:t>Say B = { (1,4), (-2,5)} ---- Is it a basis?  Linearly </a:t>
                </a:r>
                <a:r>
                  <a:rPr lang="en-US" dirty="0" err="1" smtClean="0"/>
                  <a:t>ind.</a:t>
                </a:r>
                <a:r>
                  <a:rPr lang="en-US" dirty="0" smtClean="0"/>
                  <a:t> And span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B1 = { (1,4), (2,5), (5,-2)} i.e.</a:t>
                </a:r>
              </a:p>
              <a:p>
                <a:r>
                  <a:rPr lang="en-US" dirty="0" smtClean="0"/>
                  <a:t>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2320"/>
                <a:ext cx="11409680" cy="5811520"/>
              </a:xfrm>
              <a:blipFill>
                <a:blip r:embed="rId2"/>
                <a:stretch>
                  <a:fillRect l="-962" t="-2306" r="-1015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7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2.7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802640"/>
                <a:ext cx="11541760" cy="5791200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4400" dirty="0" smtClean="0"/>
                  <a:t>Dimension: </a:t>
                </a:r>
              </a:p>
              <a:p>
                <a:r>
                  <a:rPr lang="en-US" sz="8000" dirty="0" smtClean="0"/>
                  <a:t>Dimension of a vector space is the number that shows number of vectors in basis. Basis of R</a:t>
                </a:r>
                <a:r>
                  <a:rPr lang="en-US" sz="8000" baseline="30000" dirty="0" smtClean="0"/>
                  <a:t>2</a:t>
                </a:r>
                <a:r>
                  <a:rPr lang="en-US" sz="8000" dirty="0" smtClean="0"/>
                  <a:t> has two vectors in the basis and hence dimension of R</a:t>
                </a:r>
                <a:r>
                  <a:rPr lang="en-US" sz="8000" baseline="30000" dirty="0" smtClean="0"/>
                  <a:t>2</a:t>
                </a:r>
                <a:r>
                  <a:rPr lang="en-US" sz="8000" dirty="0" smtClean="0"/>
                  <a:t> is 2. In the same way dimension of R</a:t>
                </a:r>
                <a:r>
                  <a:rPr lang="en-US" sz="8000" baseline="30000" dirty="0" smtClean="0"/>
                  <a:t>3</a:t>
                </a:r>
                <a:r>
                  <a:rPr lang="en-US" sz="8000" dirty="0" smtClean="0"/>
                  <a:t> is = 3. </a:t>
                </a:r>
              </a:p>
              <a:p>
                <a:r>
                  <a:rPr lang="en-US" sz="8000" dirty="0" smtClean="0"/>
                  <a:t>These are finite dimensional vector spaces.</a:t>
                </a:r>
              </a:p>
              <a:p>
                <a:r>
                  <a:rPr lang="en-US" sz="8000" dirty="0" smtClean="0"/>
                  <a:t>Is the set { (1,4), (2,5), (1,7),(2,8)} of vectors linearly dependent? Explain.</a:t>
                </a:r>
              </a:p>
              <a:p>
                <a:r>
                  <a:rPr lang="en-US" sz="8000" dirty="0" smtClean="0"/>
                  <a:t>The set of all 2x2 matrices has the rank 4. </a:t>
                </a:r>
              </a:p>
              <a:p>
                <a:endParaRPr lang="en-US" sz="8000" dirty="0" smtClean="0"/>
              </a:p>
              <a:p>
                <a:r>
                  <a:rPr lang="en-US" sz="8000" dirty="0" smtClean="0"/>
                  <a:t>Basis of M2, the set of all 2x2 matrices has the basis = {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,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,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,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}</a:t>
                </a:r>
              </a:p>
              <a:p>
                <a:r>
                  <a:rPr lang="en-US" sz="8000" dirty="0" smtClean="0"/>
                  <a:t>Any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is a linear combination of vectors in the basis.</a:t>
                </a:r>
              </a:p>
              <a:p>
                <a:endParaRPr lang="en-US" sz="8000" dirty="0" smtClean="0"/>
              </a:p>
              <a:p>
                <a:r>
                  <a:rPr lang="en-US" sz="8000" dirty="0" smtClean="0"/>
                  <a:t>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+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+ 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+ 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8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8000" dirty="0" smtClean="0"/>
                  <a:t>  ,</a:t>
                </a:r>
              </a:p>
              <a:p>
                <a:endParaRPr lang="en-US" sz="8000" dirty="0"/>
              </a:p>
              <a:p>
                <a:pPr marL="0" indent="0">
                  <a:buNone/>
                </a:pPr>
                <a:r>
                  <a:rPr lang="en-US" sz="8000" dirty="0" smtClean="0"/>
                  <a:t>(,</a:t>
                </a:r>
              </a:p>
              <a:p>
                <a:endParaRPr lang="en-US" sz="80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baseline="30000" dirty="0" smtClean="0"/>
              </a:p>
              <a:p>
                <a:endParaRPr lang="en-US" baseline="-25000" dirty="0" smtClean="0"/>
              </a:p>
              <a:p>
                <a:r>
                  <a:rPr lang="en-US" baseline="3000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802640"/>
                <a:ext cx="11541760" cy="5791200"/>
              </a:xfrm>
              <a:blipFill>
                <a:blip r:embed="rId2"/>
                <a:stretch>
                  <a:fillRect l="-528" t="-842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3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2.8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03584"/>
                <a:ext cx="11457759" cy="57505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the same way the vector space M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</a:t>
                </a:r>
                <a:r>
                  <a:rPr lang="en-US" baseline="-25000" dirty="0" smtClean="0"/>
                  <a:t> of</a:t>
                </a:r>
                <a:r>
                  <a:rPr lang="en-US" dirty="0" smtClean="0"/>
                  <a:t> all 3x3 matrices have 9 elements( matrices ) in its</a:t>
                </a:r>
                <a:r>
                  <a:rPr lang="en-US" b="1" dirty="0" smtClean="0"/>
                  <a:t> basis</a:t>
                </a:r>
                <a:r>
                  <a:rPr lang="en-US" dirty="0" smtClean="0"/>
                  <a:t>. E.g.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Out of 9 entries one is 1 and others are zero. Any matrix of the space M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is a linear combination of all this nine matrices of the basis.</a:t>
                </a:r>
              </a:p>
              <a:p>
                <a:r>
                  <a:rPr lang="en-US" dirty="0" smtClean="0"/>
                  <a:t>We can continue for higher dimensional spaces.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03584"/>
                <a:ext cx="11457759" cy="5750560"/>
              </a:xfrm>
              <a:blipFill>
                <a:blip r:embed="rId2"/>
                <a:stretch>
                  <a:fillRect l="-957" t="-1695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2200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LALP PART -2</vt:lpstr>
      <vt:lpstr>LALP PART 2.1</vt:lpstr>
      <vt:lpstr>LALP PART 2.3</vt:lpstr>
      <vt:lpstr>LALP PART 2.2</vt:lpstr>
      <vt:lpstr>LALP PART 2.4</vt:lpstr>
      <vt:lpstr>LALP 2.5 </vt:lpstr>
      <vt:lpstr>LALP 2.6</vt:lpstr>
      <vt:lpstr>LALP 2.7</vt:lpstr>
      <vt:lpstr>LALP 2.8</vt:lpstr>
      <vt:lpstr>LALP   2.9</vt:lpstr>
      <vt:lpstr>LALP 2.10</vt:lpstr>
      <vt:lpstr>LALP 2.11</vt:lpstr>
      <vt:lpstr>Lalp2.12 </vt:lpstr>
      <vt:lpstr>LALP 2.14</vt:lpstr>
      <vt:lpstr>LALP13</vt:lpstr>
      <vt:lpstr>LALP 2.15</vt:lpstr>
      <vt:lpstr>LALP 2.16</vt:lpstr>
      <vt:lpstr>LALP 2.17</vt:lpstr>
      <vt:lpstr>LALP 2.18</vt:lpstr>
      <vt:lpstr>LALP 2.19</vt:lpstr>
      <vt:lpstr>LALP 2.20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 PART -2</dc:title>
  <dc:creator>Admin</dc:creator>
  <cp:lastModifiedBy>Admin</cp:lastModifiedBy>
  <cp:revision>81</cp:revision>
  <dcterms:created xsi:type="dcterms:W3CDTF">2020-12-26T07:20:18Z</dcterms:created>
  <dcterms:modified xsi:type="dcterms:W3CDTF">2021-01-05T04:22:49Z</dcterms:modified>
</cp:coreProperties>
</file>