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80"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13792E-79EA-4EB6-8D38-8608C23A415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13493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3792E-79EA-4EB6-8D38-8608C23A415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28894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3792E-79EA-4EB6-8D38-8608C23A415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351630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3792E-79EA-4EB6-8D38-8608C23A415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46033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3792E-79EA-4EB6-8D38-8608C23A415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301241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13792E-79EA-4EB6-8D38-8608C23A415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191841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13792E-79EA-4EB6-8D38-8608C23A415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222592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13792E-79EA-4EB6-8D38-8608C23A415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397347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3792E-79EA-4EB6-8D38-8608C23A415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272872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13792E-79EA-4EB6-8D38-8608C23A415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124562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13792E-79EA-4EB6-8D38-8608C23A415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1E461-0A08-47FC-8FC3-A41F56A0ECB0}" type="slidenum">
              <a:rPr lang="en-US" smtClean="0"/>
              <a:t>‹#›</a:t>
            </a:fld>
            <a:endParaRPr lang="en-US"/>
          </a:p>
        </p:txBody>
      </p:sp>
    </p:spTree>
    <p:extLst>
      <p:ext uri="{BB962C8B-B14F-4D97-AF65-F5344CB8AC3E}">
        <p14:creationId xmlns:p14="http://schemas.microsoft.com/office/powerpoint/2010/main" val="40120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3792E-79EA-4EB6-8D38-8608C23A415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1E461-0A08-47FC-8FC3-A41F56A0ECB0}" type="slidenum">
              <a:rPr lang="en-US" smtClean="0"/>
              <a:t>‹#›</a:t>
            </a:fld>
            <a:endParaRPr lang="en-US"/>
          </a:p>
        </p:txBody>
      </p:sp>
    </p:spTree>
    <p:extLst>
      <p:ext uri="{BB962C8B-B14F-4D97-AF65-F5344CB8AC3E}">
        <p14:creationId xmlns:p14="http://schemas.microsoft.com/office/powerpoint/2010/main" val="283902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3483"/>
            <a:ext cx="9144000" cy="2387600"/>
          </a:xfrm>
        </p:spPr>
        <p:txBody>
          <a:bodyPr/>
          <a:lstStyle/>
          <a:p>
            <a:r>
              <a:rPr lang="en-US" dirty="0" smtClean="0"/>
              <a:t>LALP SET 5</a:t>
            </a:r>
            <a:endParaRPr lang="en-US" dirty="0"/>
          </a:p>
        </p:txBody>
      </p:sp>
      <p:sp>
        <p:nvSpPr>
          <p:cNvPr id="3" name="Subtitle 2"/>
          <p:cNvSpPr>
            <a:spLocks noGrp="1"/>
          </p:cNvSpPr>
          <p:nvPr>
            <p:ph type="subTitle" idx="1"/>
          </p:nvPr>
        </p:nvSpPr>
        <p:spPr/>
        <p:txBody>
          <a:bodyPr/>
          <a:lstStyle/>
          <a:p>
            <a:r>
              <a:rPr lang="en-US" dirty="0" smtClean="0"/>
              <a:t>Dr. Pradeep .</a:t>
            </a:r>
            <a:r>
              <a:rPr lang="en-US" dirty="0" err="1" smtClean="0"/>
              <a:t>J.Jha</a:t>
            </a:r>
            <a:endParaRPr lang="en-US" dirty="0"/>
          </a:p>
        </p:txBody>
      </p:sp>
    </p:spTree>
    <p:extLst>
      <p:ext uri="{BB962C8B-B14F-4D97-AF65-F5344CB8AC3E}">
        <p14:creationId xmlns:p14="http://schemas.microsoft.com/office/powerpoint/2010/main" val="243440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a:bodyPr>
          <a:lstStyle/>
          <a:p>
            <a:r>
              <a:rPr lang="en-US" sz="2400" dirty="0"/>
              <a:t>LALP </a:t>
            </a:r>
            <a:r>
              <a:rPr lang="en-US" sz="2400" dirty="0" smtClean="0"/>
              <a:t>5.8</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60" y="731520"/>
                <a:ext cx="11907520" cy="5902960"/>
              </a:xfrm>
            </p:spPr>
            <p:txBody>
              <a:bodyPr>
                <a:normAutofit lnSpcReduction="10000"/>
              </a:bodyPr>
              <a:lstStyle/>
              <a:p>
                <a:r>
                  <a:rPr lang="en-US" dirty="0" smtClean="0"/>
                  <a:t>General form of the model, Matrix form:</a:t>
                </a:r>
              </a:p>
              <a:p>
                <a:r>
                  <a:rPr lang="en-US" dirty="0" smtClean="0"/>
                  <a:t>Now we write the matrix form of the model: Find the matrix X so as to </a:t>
                </a:r>
              </a:p>
              <a:p>
                <a:r>
                  <a:rPr lang="en-US" dirty="0" smtClean="0"/>
                  <a:t>Optimize Z = C’X             (1)      [ </a:t>
                </a:r>
                <a:r>
                  <a:rPr lang="en-US" b="1" dirty="0" smtClean="0"/>
                  <a:t>standard form has max. with all ≤ or = type,</a:t>
                </a:r>
              </a:p>
              <a:p>
                <a:r>
                  <a:rPr lang="en-US" b="1" dirty="0"/>
                  <a:t> </a:t>
                </a:r>
                <a:r>
                  <a:rPr lang="en-US" b="1" dirty="0" smtClean="0"/>
                  <a:t>                                                                                and mini. With all </a:t>
                </a:r>
                <a:r>
                  <a:rPr lang="en-US" dirty="0" smtClean="0"/>
                  <a:t>≥ or =  type]</a:t>
                </a:r>
              </a:p>
              <a:p>
                <a:r>
                  <a:rPr lang="en-US" dirty="0" smtClean="0"/>
                  <a:t>Subject to AX ≤ = ≥ b     (2)</a:t>
                </a:r>
              </a:p>
              <a:p>
                <a:r>
                  <a:rPr lang="en-US" dirty="0" smtClean="0"/>
                  <a:t>With X ≥ </a:t>
                </a:r>
                <a:r>
                  <a:rPr lang="en-US" b="1" dirty="0" smtClean="0"/>
                  <a:t>0                        (3)   </a:t>
                </a:r>
                <a:r>
                  <a:rPr lang="en-US" dirty="0" smtClean="0"/>
                  <a:t>where </a:t>
                </a:r>
                <a:r>
                  <a:rPr lang="en-US" b="1" dirty="0" smtClean="0"/>
                  <a:t>C’= </a:t>
                </a:r>
                <a14:m>
                  <m:oMath xmlns:m="http://schemas.openxmlformats.org/officeDocument/2006/math">
                    <m:sSub>
                      <m:sSubPr>
                        <m:ctrlPr>
                          <a:rPr lang="en-US" b="1" i="1" smtClean="0">
                            <a:latin typeface="Cambria Math" panose="02040503050406030204" pitchFamily="18" charset="0"/>
                          </a:rPr>
                        </m:ctrlPr>
                      </m:sSubPr>
                      <m:e>
                        <m:d>
                          <m:dPr>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𝟏</m:t>
                                      </m:r>
                                    </m:sub>
                                  </m:sSub>
                                </m:e>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𝟐</m:t>
                                      </m:r>
                                    </m:sub>
                                  </m:sSub>
                                  <m:r>
                                    <a:rPr lang="en-US" b="1" i="1">
                                      <a:latin typeface="Cambria Math" panose="02040503050406030204" pitchFamily="18" charset="0"/>
                                    </a:rPr>
                                    <m:t> </m:t>
                                  </m:r>
                                  <m:m>
                                    <m:mPr>
                                      <m:mcs>
                                        <m:mc>
                                          <m:mcPr>
                                            <m:count m:val="2"/>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m:t>
                                        </m:r>
                                        <m:r>
                                          <a:rPr lang="en-US" b="1" i="1">
                                            <a:latin typeface="Cambria Math" panose="02040503050406030204" pitchFamily="18" charset="0"/>
                                          </a:rPr>
                                          <m:t>.</m:t>
                                        </m:r>
                                      </m:e>
                                      <m:e>
                                        <m:r>
                                          <a:rPr lang="en-US" b="1" i="1">
                                            <a:latin typeface="Cambria Math" panose="02040503050406030204" pitchFamily="18" charset="0"/>
                                          </a:rPr>
                                          <m:t>..</m:t>
                                        </m:r>
                                      </m:e>
                                    </m:mr>
                                  </m:m>
                                </m:e>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𝒏</m:t>
                                      </m:r>
                                    </m:sub>
                                  </m:sSub>
                                </m:e>
                              </m:mr>
                            </m:m>
                          </m:e>
                        </m:d>
                      </m:e>
                      <m:sub>
                        <m:r>
                          <a:rPr lang="en-US" b="1" i="1" smtClean="0">
                            <a:latin typeface="Cambria Math" panose="02040503050406030204" pitchFamily="18" charset="0"/>
                          </a:rPr>
                          <m:t>𝟏</m:t>
                        </m:r>
                        <m:r>
                          <a:rPr lang="en-US" b="1" i="1" smtClean="0">
                            <a:latin typeface="Cambria Math" panose="02040503050406030204" pitchFamily="18" charset="0"/>
                          </a:rPr>
                          <m:t>𝒙𝒏</m:t>
                        </m:r>
                      </m:sub>
                    </m:sSub>
                  </m:oMath>
                </a14:m>
                <a:r>
                  <a:rPr lang="en-US" b="1" dirty="0" smtClean="0"/>
                  <a:t> </a:t>
                </a:r>
                <a:r>
                  <a:rPr lang="en-US" dirty="0"/>
                  <a:t> X = </a:t>
                </a: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r>
                                        <a:rPr lang="en-US" i="1">
                                          <a:latin typeface="Cambria Math" panose="02040503050406030204" pitchFamily="18" charset="0"/>
                                        </a:rPr>
                                        <m:t>….</m:t>
                                      </m:r>
                                    </m:e>
                                    <m:e>
                                      <m:r>
                                        <a:rPr lang="en-US" i="1">
                                          <a:latin typeface="Cambria Math" panose="02040503050406030204" pitchFamily="18" charset="0"/>
                                        </a:rPr>
                                        <m:t>…</m:t>
                                      </m:r>
                                    </m:e>
                                  </m:eqAr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mr>
                            </m:m>
                          </m:e>
                        </m:d>
                      </m:e>
                      <m:sub>
                        <m:r>
                          <a:rPr lang="en-US" i="1">
                            <a:latin typeface="Cambria Math" panose="02040503050406030204" pitchFamily="18" charset="0"/>
                          </a:rPr>
                          <m:t>𝑛𝑥</m:t>
                        </m:r>
                        <m:r>
                          <a:rPr lang="en-US" i="1">
                            <a:latin typeface="Cambria Math" panose="02040503050406030204" pitchFamily="18" charset="0"/>
                          </a:rPr>
                          <m:t>1</m:t>
                        </m:r>
                      </m:sub>
                    </m:sSub>
                  </m:oMath>
                </a14:m>
                <a:endParaRPr lang="en-US" b="1" dirty="0" smtClean="0"/>
              </a:p>
              <a:p>
                <a:pPr marL="0" indent="0">
                  <a:buNone/>
                </a:pPr>
                <a:r>
                  <a:rPr lang="en-US" dirty="0" smtClean="0"/>
                  <a:t>b </a:t>
                </a:r>
                <a:r>
                  <a:rPr lang="en-US" dirty="0"/>
                  <a:t>= </a:t>
                </a:r>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e>
                                      <m:r>
                                        <a:rPr lang="en-US" i="1">
                                          <a:latin typeface="Cambria Math" panose="02040503050406030204" pitchFamily="18" charset="0"/>
                                        </a:rPr>
                                        <m:t>….</m:t>
                                      </m:r>
                                    </m:e>
                                    <m:e>
                                      <m:r>
                                        <a:rPr lang="en-US" i="1">
                                          <a:latin typeface="Cambria Math" panose="02040503050406030204" pitchFamily="18" charset="0"/>
                                        </a:rPr>
                                        <m:t>…</m:t>
                                      </m:r>
                                    </m:e>
                                  </m:eqArr>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𝑚</m:t>
                                      </m:r>
                                    </m:sub>
                                  </m:sSub>
                                </m:e>
                              </m:mr>
                            </m:m>
                          </m:e>
                        </m:d>
                      </m:e>
                      <m:sub>
                        <m:r>
                          <a:rPr lang="en-US" b="0" i="1" smtClean="0">
                            <a:latin typeface="Cambria Math" panose="02040503050406030204" pitchFamily="18" charset="0"/>
                          </a:rPr>
                          <m:t>𝑚</m:t>
                        </m:r>
                        <m:r>
                          <a:rPr lang="en-US" i="1">
                            <a:latin typeface="Cambria Math" panose="02040503050406030204" pitchFamily="18" charset="0"/>
                          </a:rPr>
                          <m:t>𝑥</m:t>
                        </m:r>
                        <m:r>
                          <a:rPr lang="en-US" i="1">
                            <a:latin typeface="Cambria Math" panose="02040503050406030204" pitchFamily="18" charset="0"/>
                          </a:rPr>
                          <m:t>1</m:t>
                        </m:r>
                      </m:sub>
                    </m:sSub>
                  </m:oMath>
                </a14:m>
                <a:r>
                  <a:rPr lang="en-US" b="1" dirty="0" smtClean="0"/>
                  <a:t>, and    A = </a:t>
                </a:r>
                <a14:m>
                  <m:oMath xmlns:m="http://schemas.openxmlformats.org/officeDocument/2006/math">
                    <m:d>
                      <m:dPr>
                        <m:ctrlPr>
                          <a:rPr lang="en-US" b="1" i="1" smtClean="0">
                            <a:latin typeface="Cambria Math" panose="02040503050406030204" pitchFamily="18" charset="0"/>
                          </a:rPr>
                        </m:ctrlPr>
                      </m:dPr>
                      <m:e>
                        <m:eqArr>
                          <m:eqArrPr>
                            <m:ctrlPr>
                              <a:rPr lang="en-US" b="1" i="1" smtClean="0">
                                <a:latin typeface="Cambria Math" panose="02040503050406030204" pitchFamily="18" charset="0"/>
                              </a:rPr>
                            </m:ctrlPr>
                          </m:eqArrPr>
                          <m:e>
                            <m:m>
                              <m:mPr>
                                <m:mcs>
                                  <m:mc>
                                    <m:mcPr>
                                      <m:count m:val="3"/>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𝟏𝟐</m:t>
                                      </m:r>
                                    </m:sub>
                                  </m:sSub>
                                  <m:r>
                                    <a:rPr lang="en-US" b="1" i="1" smtClean="0">
                                      <a:latin typeface="Cambria Math" panose="02040503050406030204" pitchFamily="18" charset="0"/>
                                    </a:rPr>
                                    <m:t>…………….</m:t>
                                  </m:r>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r>
                                        <a:rPr lang="en-US" b="1" i="1" smtClean="0">
                                          <a:latin typeface="Cambria Math" panose="02040503050406030204" pitchFamily="18" charset="0"/>
                                        </a:rPr>
                                        <m:t>𝒏</m:t>
                                      </m:r>
                                    </m:sub>
                                  </m:sSub>
                                </m:e>
                              </m:mr>
                            </m:m>
                          </m:e>
                          <m:e>
                            <m:m>
                              <m:mPr>
                                <m:mcs>
                                  <m:mc>
                                    <m:mcPr>
                                      <m:count m:val="3"/>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𝟐𝟐</m:t>
                                      </m:r>
                                      <m:r>
                                        <a:rPr lang="en-US" b="1" i="1" smtClean="0">
                                          <a:latin typeface="Cambria Math" panose="02040503050406030204" pitchFamily="18" charset="0"/>
                                        </a:rPr>
                                        <m:t>…..………………….</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r>
                                        <a:rPr lang="en-US" b="1" i="1" smtClean="0">
                                          <a:latin typeface="Cambria Math" panose="02040503050406030204" pitchFamily="18" charset="0"/>
                                        </a:rPr>
                                        <m:t>𝒏</m:t>
                                      </m:r>
                                    </m:sub>
                                  </m:sSub>
                                </m:e>
                              </m:mr>
                            </m:m>
                          </m:e>
                          <m:e>
                            <m:m>
                              <m:mPr>
                                <m:mcs>
                                  <m:mc>
                                    <m:mcPr>
                                      <m:count m:val="3"/>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𝟑𝟐</m:t>
                                      </m:r>
                                      <m:r>
                                        <a:rPr lang="en-US" b="1" i="1" smtClean="0">
                                          <a:latin typeface="Cambria Math" panose="02040503050406030204" pitchFamily="18" charset="0"/>
                                        </a:rPr>
                                        <m:t>…………………….</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r>
                                        <a:rPr lang="en-US" b="1" i="1" smtClean="0">
                                          <a:latin typeface="Cambria Math" panose="02040503050406030204" pitchFamily="18" charset="0"/>
                                        </a:rPr>
                                        <m:t>𝒏</m:t>
                                      </m:r>
                                    </m:sub>
                                  </m:sSub>
                                </m:e>
                              </m:mr>
                              <m:mr>
                                <m:e>
                                  <m:r>
                                    <a:rPr lang="en-US" b="1" i="1" smtClean="0">
                                      <a:latin typeface="Cambria Math" panose="02040503050406030204" pitchFamily="18" charset="0"/>
                                    </a:rPr>
                                    <m:t>….</m:t>
                                  </m:r>
                                </m:e>
                                <m:e>
                                  <m:r>
                                    <a:rPr lang="en-US" b="1" i="1" smtClean="0">
                                      <a:latin typeface="Cambria Math" panose="02040503050406030204" pitchFamily="18" charset="0"/>
                                    </a:rPr>
                                    <m:t>…..</m:t>
                                  </m:r>
                                </m:e>
                                <m:e>
                                  <m:r>
                                    <a:rPr lang="en-US" b="1" i="1" smtClean="0">
                                      <a:latin typeface="Cambria Math" panose="02040503050406030204" pitchFamily="18" charset="0"/>
                                    </a:rPr>
                                    <m:t>…….</m:t>
                                  </m:r>
                                </m:e>
                              </m:mr>
                            </m:m>
                          </m:e>
                          <m:e>
                            <m:m>
                              <m:mPr>
                                <m:mcs>
                                  <m:mc>
                                    <m:mcPr>
                                      <m:count m:val="3"/>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m:t>
                                      </m:r>
                                      <m:r>
                                        <a:rPr lang="en-US" b="1" i="1" smtClean="0">
                                          <a:latin typeface="Cambria Math" panose="02040503050406030204" pitchFamily="18" charset="0"/>
                                        </a:rPr>
                                        <m:t>𝟏</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m:t>
                                      </m:r>
                                      <m:r>
                                        <a:rPr lang="en-US" b="1" i="1" smtClean="0">
                                          <a:latin typeface="Cambria Math" panose="02040503050406030204" pitchFamily="18" charset="0"/>
                                        </a:rPr>
                                        <m:t>𝟐</m:t>
                                      </m:r>
                                      <m:r>
                                        <a:rPr lang="en-US" b="1" i="1" smtClean="0">
                                          <a:latin typeface="Cambria Math" panose="02040503050406030204" pitchFamily="18" charset="0"/>
                                        </a:rPr>
                                        <m:t>……………………</m:t>
                                      </m:r>
                                    </m:sub>
                                  </m:sSub>
                                </m:e>
                                <m:e>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𝒎𝒏</m:t>
                                      </m:r>
                                    </m:sub>
                                  </m:sSub>
                                </m:e>
                              </m:mr>
                            </m:m>
                          </m:e>
                        </m:eqArr>
                      </m:e>
                    </m:d>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60" y="731520"/>
                <a:ext cx="11907520" cy="5902960"/>
              </a:xfrm>
              <a:blipFill>
                <a:blip r:embed="rId2"/>
                <a:stretch>
                  <a:fillRect l="-1024" t="-2273" b="-826"/>
                </a:stretch>
              </a:blipFill>
            </p:spPr>
            <p:txBody>
              <a:bodyPr/>
              <a:lstStyle/>
              <a:p>
                <a:r>
                  <a:rPr lang="en-US">
                    <a:noFill/>
                  </a:rPr>
                  <a:t> </a:t>
                </a:r>
              </a:p>
            </p:txBody>
          </p:sp>
        </mc:Fallback>
      </mc:AlternateContent>
    </p:spTree>
    <p:extLst>
      <p:ext uri="{BB962C8B-B14F-4D97-AF65-F5344CB8AC3E}">
        <p14:creationId xmlns:p14="http://schemas.microsoft.com/office/powerpoint/2010/main" val="59465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6555"/>
          </a:xfrm>
        </p:spPr>
        <p:txBody>
          <a:bodyPr>
            <a:noAutofit/>
          </a:bodyPr>
          <a:lstStyle/>
          <a:p>
            <a:r>
              <a:rPr lang="en-US" sz="2400" dirty="0"/>
              <a:t>LALP </a:t>
            </a:r>
            <a:r>
              <a:rPr lang="en-US" sz="2400" dirty="0" smtClean="0"/>
              <a:t>5.9</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5120" y="741680"/>
                <a:ext cx="11572240" cy="5933440"/>
              </a:xfrm>
            </p:spPr>
            <p:txBody>
              <a:bodyPr/>
              <a:lstStyle/>
              <a:p>
                <a:r>
                  <a:rPr lang="en-US" dirty="0" smtClean="0"/>
                  <a:t>E.g.  Find x and y so as to maximize z = 4x + 6y subject to </a:t>
                </a:r>
              </a:p>
              <a:p>
                <a:r>
                  <a:rPr lang="en-US" dirty="0" smtClean="0"/>
                  <a:t>2x + 4y ≤ 7</a:t>
                </a:r>
              </a:p>
              <a:p>
                <a:r>
                  <a:rPr lang="en-US" dirty="0" smtClean="0"/>
                  <a:t>3x + 7y </a:t>
                </a:r>
                <a:r>
                  <a:rPr lang="en-US" dirty="0"/>
                  <a:t>≤ </a:t>
                </a:r>
                <a:r>
                  <a:rPr lang="en-US" dirty="0" smtClean="0"/>
                  <a:t>12 with x , y ≥ 0 </a:t>
                </a:r>
              </a:p>
              <a:p>
                <a:r>
                  <a:rPr lang="en-US" dirty="0" smtClean="0"/>
                  <a:t>Find x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dirty="0" smtClean="0"/>
                  <a:t>, C‘=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6</m:t>
                              </m:r>
                            </m:e>
                          </m:mr>
                        </m:m>
                      </m:e>
                    </m:d>
                  </m:oMath>
                </a14:m>
                <a:r>
                  <a:rPr lang="en-US" dirty="0" smtClean="0"/>
                  <a:t>,  A =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4</m:t>
                              </m:r>
                            </m:e>
                          </m:mr>
                          <m:mr>
                            <m:e>
                              <m:r>
                                <a:rPr lang="en-US" b="0" i="1" smtClean="0">
                                  <a:latin typeface="Cambria Math" panose="02040503050406030204" pitchFamily="18" charset="0"/>
                                </a:rPr>
                                <m:t>3</m:t>
                              </m:r>
                            </m:e>
                            <m:e>
                              <m:r>
                                <a:rPr lang="en-US" b="0" i="1" smtClean="0">
                                  <a:latin typeface="Cambria Math" panose="02040503050406030204" pitchFamily="18" charset="0"/>
                                </a:rPr>
                                <m:t>7</m:t>
                              </m:r>
                            </m:e>
                          </m:mr>
                        </m:m>
                      </m:e>
                    </m:d>
                  </m:oMath>
                </a14:m>
                <a:r>
                  <a:rPr lang="en-US" dirty="0" smtClean="0"/>
                  <a:t> , b =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7</m:t>
                              </m:r>
                            </m:e>
                          </m:mr>
                          <m:mr>
                            <m:e>
                              <m:r>
                                <a:rPr lang="en-US" b="0" i="1" smtClean="0">
                                  <a:latin typeface="Cambria Math" panose="02040503050406030204" pitchFamily="18" charset="0"/>
                                </a:rPr>
                                <m:t>12</m:t>
                              </m:r>
                            </m:e>
                          </m:mr>
                        </m:m>
                      </m:e>
                    </m:d>
                  </m:oMath>
                </a14:m>
                <a:endParaRPr lang="en-US" dirty="0" smtClean="0"/>
              </a:p>
              <a:p>
                <a:r>
                  <a:rPr lang="en-US" dirty="0" smtClean="0"/>
                  <a:t>Maximize z = C’X , subject to AX ≤ b with X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smtClean="0"/>
                  <a:t> </a:t>
                </a:r>
                <a:r>
                  <a:rPr lang="en-US" dirty="0"/>
                  <a:t>≥</a:t>
                </a:r>
                <a:r>
                  <a:rPr lang="en-US" dirty="0" smtClean="0"/>
                  <a:t> </a:t>
                </a:r>
                <a14:m>
                  <m:oMath xmlns:m="http://schemas.openxmlformats.org/officeDocument/2006/math">
                    <m:d>
                      <m:dPr>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r>
                                <a:rPr lang="en-US" b="0" i="1" dirty="0" smtClean="0">
                                  <a:latin typeface="Cambria Math" panose="02040503050406030204" pitchFamily="18" charset="0"/>
                                </a:rPr>
                                <m:t>0</m:t>
                              </m:r>
                            </m:e>
                          </m:mr>
                        </m:m>
                      </m:e>
                    </m:d>
                  </m:oMath>
                </a14:m>
                <a:endParaRPr lang="en-US" dirty="0" smtClean="0"/>
              </a:p>
              <a:p>
                <a:r>
                  <a:rPr lang="en-US" b="1" dirty="0" smtClean="0"/>
                  <a:t>Find X =</a:t>
                </a:r>
                <a14:m>
                  <m:oMath xmlns:m="http://schemas.openxmlformats.org/officeDocument/2006/math">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𝒙</m:t>
                              </m:r>
                            </m:e>
                          </m:mr>
                          <m:mr>
                            <m:e>
                              <m:r>
                                <a:rPr lang="en-US" b="1" i="1">
                                  <a:latin typeface="Cambria Math" panose="02040503050406030204" pitchFamily="18" charset="0"/>
                                </a:rPr>
                                <m:t>𝒚</m:t>
                              </m:r>
                            </m:e>
                          </m:mr>
                        </m:m>
                      </m:e>
                    </m:d>
                  </m:oMath>
                </a14:m>
                <a:r>
                  <a:rPr lang="en-US" b="1" dirty="0" smtClean="0"/>
                  <a:t> so as to maximize </a:t>
                </a:r>
                <a:r>
                  <a:rPr lang="en-US" b="1" dirty="0"/>
                  <a:t>Z =  </a:t>
                </a:r>
                <a14:m>
                  <m:oMath xmlns:m="http://schemas.openxmlformats.org/officeDocument/2006/math">
                    <m:d>
                      <m:dPr>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𝟒</m:t>
                              </m:r>
                            </m:e>
                            <m:e>
                              <m:r>
                                <a:rPr lang="en-US" b="1" i="1">
                                  <a:latin typeface="Cambria Math" panose="02040503050406030204" pitchFamily="18" charset="0"/>
                                </a:rPr>
                                <m:t>𝟔</m:t>
                              </m:r>
                            </m:e>
                          </m:mr>
                        </m:m>
                      </m:e>
                    </m:d>
                  </m:oMath>
                </a14:m>
                <a:r>
                  <a:rPr lang="en-US" b="1" dirty="0"/>
                  <a:t> </a:t>
                </a:r>
                <a14:m>
                  <m:oMath xmlns:m="http://schemas.openxmlformats.org/officeDocument/2006/math">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𝒙</m:t>
                              </m:r>
                            </m:e>
                          </m:mr>
                          <m:mr>
                            <m:e>
                              <m:r>
                                <a:rPr lang="en-US" b="1" i="1">
                                  <a:latin typeface="Cambria Math" panose="02040503050406030204" pitchFamily="18" charset="0"/>
                                </a:rPr>
                                <m:t>𝒚</m:t>
                              </m:r>
                            </m:e>
                          </m:mr>
                        </m:m>
                      </m:e>
                    </m:d>
                  </m:oMath>
                </a14:m>
                <a:r>
                  <a:rPr lang="en-US" b="1" dirty="0"/>
                  <a:t> </a:t>
                </a:r>
                <a:endParaRPr lang="en-US" b="1" dirty="0" smtClean="0"/>
              </a:p>
              <a:p>
                <a:r>
                  <a:rPr lang="en-US" b="1" dirty="0" smtClean="0"/>
                  <a:t>Subject to </a:t>
                </a:r>
                <a:r>
                  <a:rPr lang="en-US" b="1" dirty="0"/>
                  <a:t> </a:t>
                </a:r>
                <a14:m>
                  <m:oMath xmlns:m="http://schemas.openxmlformats.org/officeDocument/2006/math">
                    <m:d>
                      <m:dPr>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𝟐</m:t>
                              </m:r>
                            </m:e>
                            <m:e>
                              <m:r>
                                <a:rPr lang="en-US" b="1" i="1">
                                  <a:latin typeface="Cambria Math" panose="02040503050406030204" pitchFamily="18" charset="0"/>
                                </a:rPr>
                                <m:t>𝟒</m:t>
                              </m:r>
                            </m:e>
                          </m:mr>
                          <m:mr>
                            <m:e>
                              <m:r>
                                <a:rPr lang="en-US" b="1" i="1">
                                  <a:latin typeface="Cambria Math" panose="02040503050406030204" pitchFamily="18" charset="0"/>
                                </a:rPr>
                                <m:t>𝟑</m:t>
                              </m:r>
                            </m:e>
                            <m:e>
                              <m:r>
                                <a:rPr lang="en-US" b="1" i="1">
                                  <a:latin typeface="Cambria Math" panose="02040503050406030204" pitchFamily="18" charset="0"/>
                                </a:rPr>
                                <m:t>𝟕</m:t>
                              </m:r>
                            </m:e>
                          </m:mr>
                        </m:m>
                      </m:e>
                    </m:d>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𝒙</m:t>
                              </m:r>
                            </m:e>
                          </m:mr>
                          <m:mr>
                            <m:e>
                              <m:r>
                                <a:rPr lang="en-US" b="1" i="1">
                                  <a:latin typeface="Cambria Math" panose="02040503050406030204" pitchFamily="18" charset="0"/>
                                </a:rPr>
                                <m:t>𝒚</m:t>
                              </m:r>
                            </m:e>
                          </m:mr>
                        </m:m>
                      </m:e>
                    </m:d>
                  </m:oMath>
                </a14:m>
                <a:r>
                  <a:rPr lang="en-US" b="1" dirty="0" smtClean="0"/>
                  <a:t>  ≤ </a:t>
                </a:r>
                <a14:m>
                  <m:oMath xmlns:m="http://schemas.openxmlformats.org/officeDocument/2006/math">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𝟕</m:t>
                              </m:r>
                            </m:e>
                          </m:mr>
                          <m:mr>
                            <m:e>
                              <m:r>
                                <a:rPr lang="en-US" b="1" i="1">
                                  <a:latin typeface="Cambria Math" panose="02040503050406030204" pitchFamily="18" charset="0"/>
                                </a:rPr>
                                <m:t>𝟏𝟐</m:t>
                              </m:r>
                            </m:e>
                          </m:mr>
                        </m:m>
                      </m:e>
                    </m:d>
                  </m:oMath>
                </a14:m>
                <a:r>
                  <a:rPr lang="en-US" b="1" dirty="0" smtClean="0"/>
                  <a:t> with </a:t>
                </a:r>
                <a14:m>
                  <m:oMath xmlns:m="http://schemas.openxmlformats.org/officeDocument/2006/math">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𝒙</m:t>
                              </m:r>
                            </m:e>
                          </m:mr>
                          <m:mr>
                            <m:e>
                              <m:r>
                                <a:rPr lang="en-US" b="1" i="1">
                                  <a:latin typeface="Cambria Math" panose="02040503050406030204" pitchFamily="18" charset="0"/>
                                </a:rPr>
                                <m:t>𝒚</m:t>
                              </m:r>
                            </m:e>
                          </m:mr>
                        </m:m>
                      </m:e>
                    </m:d>
                  </m:oMath>
                </a14:m>
                <a:r>
                  <a:rPr lang="en-US" b="1" dirty="0" smtClean="0"/>
                  <a:t> </a:t>
                </a:r>
                <a:r>
                  <a:rPr lang="en-US" b="1" dirty="0"/>
                  <a:t>≥ </a:t>
                </a:r>
                <a14:m>
                  <m:oMath xmlns:m="http://schemas.openxmlformats.org/officeDocument/2006/math">
                    <m:d>
                      <m:dPr>
                        <m:ctrlPr>
                          <a:rPr lang="en-US" b="1" i="1" dirty="0">
                            <a:latin typeface="Cambria Math" panose="02040503050406030204" pitchFamily="18" charset="0"/>
                          </a:rPr>
                        </m:ctrlPr>
                      </m:dPr>
                      <m:e>
                        <m:m>
                          <m:mPr>
                            <m:mcs>
                              <m:mc>
                                <m:mcPr>
                                  <m:count m:val="1"/>
                                  <m:mcJc m:val="center"/>
                                </m:mcPr>
                              </m:mc>
                            </m:mcs>
                            <m:ctrlPr>
                              <a:rPr lang="en-US" b="1" i="1" dirty="0">
                                <a:latin typeface="Cambria Math" panose="02040503050406030204" pitchFamily="18" charset="0"/>
                              </a:rPr>
                            </m:ctrlPr>
                          </m:mPr>
                          <m:mr>
                            <m:e>
                              <m:r>
                                <m:rPr>
                                  <m:brk m:alnAt="7"/>
                                </m:rPr>
                                <a:rPr lang="en-US" b="1" i="1" dirty="0">
                                  <a:latin typeface="Cambria Math" panose="02040503050406030204" pitchFamily="18" charset="0"/>
                                </a:rPr>
                                <m:t>𝟎</m:t>
                              </m:r>
                            </m:e>
                          </m:mr>
                          <m:mr>
                            <m:e>
                              <m:r>
                                <a:rPr lang="en-US" b="1" i="1" dirty="0">
                                  <a:latin typeface="Cambria Math" panose="02040503050406030204" pitchFamily="18" charset="0"/>
                                </a:rPr>
                                <m:t>𝟎</m:t>
                              </m:r>
                            </m:e>
                          </m:mr>
                        </m:m>
                      </m:e>
                    </m:d>
                  </m:oMath>
                </a14:m>
                <a:r>
                  <a:rPr lang="en-US" b="1" dirty="0" smtClean="0"/>
                  <a:t> </a:t>
                </a:r>
              </a:p>
              <a:p>
                <a:pPr marL="0" indent="0">
                  <a:buNone/>
                </a:pPr>
                <a:r>
                  <a:rPr lang="en-US" dirty="0" smtClean="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5120" y="741680"/>
                <a:ext cx="11572240" cy="5933440"/>
              </a:xfrm>
              <a:blipFill>
                <a:blip r:embed="rId2"/>
                <a:stretch>
                  <a:fillRect l="-948" t="-1747"/>
                </a:stretch>
              </a:blipFill>
            </p:spPr>
            <p:txBody>
              <a:bodyPr/>
              <a:lstStyle/>
              <a:p>
                <a:r>
                  <a:rPr lang="en-US">
                    <a:noFill/>
                  </a:rPr>
                  <a:t> </a:t>
                </a:r>
              </a:p>
            </p:txBody>
          </p:sp>
        </mc:Fallback>
      </mc:AlternateContent>
    </p:spTree>
    <p:extLst>
      <p:ext uri="{BB962C8B-B14F-4D97-AF65-F5344CB8AC3E}">
        <p14:creationId xmlns:p14="http://schemas.microsoft.com/office/powerpoint/2010/main" val="263117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995"/>
          </a:xfrm>
        </p:spPr>
        <p:txBody>
          <a:bodyPr>
            <a:normAutofit/>
          </a:bodyPr>
          <a:lstStyle/>
          <a:p>
            <a:r>
              <a:rPr lang="en-US" sz="2400" dirty="0" smtClean="0"/>
              <a:t>LALP 5.10</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4960" y="833120"/>
                <a:ext cx="11592560" cy="5852160"/>
              </a:xfrm>
            </p:spPr>
            <p:txBody>
              <a:bodyPr/>
              <a:lstStyle/>
              <a:p>
                <a:pPr marL="0" indent="0">
                  <a:buNone/>
                </a:pPr>
                <a:r>
                  <a:rPr lang="en-US" dirty="0"/>
                  <a:t> </a:t>
                </a:r>
                <a:r>
                  <a:rPr lang="en-US" dirty="0" smtClean="0"/>
                  <a:t>A step towards solution: </a:t>
                </a:r>
              </a:p>
              <a:p>
                <a:pPr marL="0" indent="0">
                  <a:buNone/>
                </a:pPr>
                <a:r>
                  <a:rPr lang="en-US" dirty="0" smtClean="0"/>
                  <a:t>When there are exactly two variables we can find the graphical </a:t>
                </a:r>
                <a:r>
                  <a:rPr lang="en-US" dirty="0" err="1" smtClean="0"/>
                  <a:t>soluton</a:t>
                </a:r>
                <a:r>
                  <a:rPr lang="en-US" dirty="0" smtClean="0"/>
                  <a:t> of the problem. </a:t>
                </a:r>
              </a:p>
              <a:p>
                <a:pPr marL="0" indent="0">
                  <a:buNone/>
                </a:pPr>
                <a:r>
                  <a:rPr lang="en-US" dirty="0" smtClean="0"/>
                  <a:t>Find X to Maximize </a:t>
                </a:r>
                <a:r>
                  <a:rPr lang="en-US" dirty="0"/>
                  <a:t>z = C’X </a:t>
                </a:r>
                <a:r>
                  <a:rPr lang="en-US" dirty="0" smtClean="0"/>
                  <a:t> (1)</a:t>
                </a:r>
              </a:p>
              <a:p>
                <a:pPr marL="0" indent="0">
                  <a:buNone/>
                </a:pPr>
                <a:r>
                  <a:rPr lang="en-US" dirty="0" smtClean="0"/>
                  <a:t> </a:t>
                </a:r>
                <a:r>
                  <a:rPr lang="en-US" dirty="0"/>
                  <a:t>subject to AX ≤ b </a:t>
                </a:r>
                <a:r>
                  <a:rPr lang="en-US" dirty="0" smtClean="0"/>
                  <a:t>                 (2)                    </a:t>
                </a:r>
              </a:p>
              <a:p>
                <a:pPr marL="0" indent="0">
                  <a:buNone/>
                </a:pPr>
                <a:r>
                  <a:rPr lang="en-US" dirty="0" smtClean="0"/>
                  <a:t> with </a:t>
                </a:r>
                <a:r>
                  <a:rPr lang="en-US" dirty="0"/>
                  <a:t>X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a:t> ≥ </a:t>
                </a:r>
                <a14:m>
                  <m:oMath xmlns:m="http://schemas.openxmlformats.org/officeDocument/2006/math">
                    <m:d>
                      <m:dPr>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m:rPr>
                                  <m:brk m:alnAt="7"/>
                                </m:rPr>
                                <a:rPr lang="en-US" i="1" dirty="0">
                                  <a:latin typeface="Cambria Math" panose="02040503050406030204" pitchFamily="18" charset="0"/>
                                </a:rPr>
                                <m:t>0</m:t>
                              </m:r>
                            </m:e>
                          </m:mr>
                          <m:mr>
                            <m:e>
                              <m:r>
                                <a:rPr lang="en-US" i="1" dirty="0">
                                  <a:latin typeface="Cambria Math" panose="02040503050406030204" pitchFamily="18" charset="0"/>
                                </a:rPr>
                                <m:t>0</m:t>
                              </m:r>
                            </m:e>
                          </m:mr>
                        </m:m>
                      </m:e>
                    </m:d>
                  </m:oMath>
                </a14:m>
                <a:r>
                  <a:rPr lang="en-US" dirty="0" smtClean="0"/>
                  <a:t>                (3) </a:t>
                </a:r>
              </a:p>
              <a:p>
                <a:pPr marL="0" indent="0">
                  <a:buNone/>
                </a:pPr>
                <a:r>
                  <a:rPr lang="en-US" dirty="0" smtClean="0"/>
                  <a:t>Any set of values of x and y which satisfy (1) and (2) is called a </a:t>
                </a:r>
                <a:r>
                  <a:rPr lang="en-US" b="1" dirty="0" smtClean="0"/>
                  <a:t>solution</a:t>
                </a:r>
                <a:r>
                  <a:rPr lang="en-US" dirty="0" smtClean="0"/>
                  <a:t>.</a:t>
                </a:r>
              </a:p>
              <a:p>
                <a:pPr marL="0" indent="0">
                  <a:buNone/>
                </a:pPr>
                <a:r>
                  <a:rPr lang="en-US" dirty="0" smtClean="0"/>
                  <a:t>If the same satisfies all (1), (2), and (3) is called a </a:t>
                </a:r>
                <a:r>
                  <a:rPr lang="en-US" b="1" dirty="0" smtClean="0"/>
                  <a:t>feasible solution </a:t>
                </a:r>
                <a:r>
                  <a:rPr lang="en-US" dirty="0" smtClean="0"/>
                  <a:t>of the system.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4960" y="833120"/>
                <a:ext cx="11592560" cy="5852160"/>
              </a:xfrm>
              <a:blipFill>
                <a:blip r:embed="rId2"/>
                <a:stretch>
                  <a:fillRect l="-1105" t="-1771"/>
                </a:stretch>
              </a:blipFill>
            </p:spPr>
            <p:txBody>
              <a:bodyPr/>
              <a:lstStyle/>
              <a:p>
                <a:r>
                  <a:rPr lang="en-US">
                    <a:noFill/>
                  </a:rPr>
                  <a:t> </a:t>
                </a:r>
              </a:p>
            </p:txBody>
          </p:sp>
        </mc:Fallback>
      </mc:AlternateContent>
    </p:spTree>
    <p:extLst>
      <p:ext uri="{BB962C8B-B14F-4D97-AF65-F5344CB8AC3E}">
        <p14:creationId xmlns:p14="http://schemas.microsoft.com/office/powerpoint/2010/main" val="156543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7515"/>
          </a:xfrm>
        </p:spPr>
        <p:txBody>
          <a:bodyPr>
            <a:normAutofit/>
          </a:bodyPr>
          <a:lstStyle/>
          <a:p>
            <a:r>
              <a:rPr lang="en-US" sz="2400" dirty="0" smtClean="0"/>
              <a:t>LALP 5.11</a:t>
            </a:r>
            <a:endParaRPr lang="en-US" sz="2400" dirty="0"/>
          </a:p>
        </p:txBody>
      </p:sp>
      <p:sp>
        <p:nvSpPr>
          <p:cNvPr id="3" name="Content Placeholder 2"/>
          <p:cNvSpPr>
            <a:spLocks noGrp="1"/>
          </p:cNvSpPr>
          <p:nvPr>
            <p:ph idx="1"/>
          </p:nvPr>
        </p:nvSpPr>
        <p:spPr>
          <a:xfrm>
            <a:off x="335280" y="883920"/>
            <a:ext cx="11450320" cy="5730240"/>
          </a:xfrm>
        </p:spPr>
        <p:txBody>
          <a:bodyPr/>
          <a:lstStyle/>
          <a:p>
            <a:r>
              <a:rPr lang="en-US" dirty="0" smtClean="0"/>
              <a:t>Graphical Solution: </a:t>
            </a:r>
          </a:p>
          <a:p>
            <a:r>
              <a:rPr lang="en-US" dirty="0" smtClean="0"/>
              <a:t>1 When there are exactly two variables one can use graphical solution.</a:t>
            </a:r>
          </a:p>
          <a:p>
            <a:r>
              <a:rPr lang="en-US" dirty="0" smtClean="0"/>
              <a:t>2 Consider inequality of the constraint as equality. Each equality is now an equation of a line. Ax + by + c = 0</a:t>
            </a:r>
          </a:p>
          <a:p>
            <a:r>
              <a:rPr lang="en-US" dirty="0" smtClean="0"/>
              <a:t>3 Considering the last non-negativity constraint we shall find our feasible solution in first quadrant only.</a:t>
            </a:r>
          </a:p>
          <a:p>
            <a:r>
              <a:rPr lang="en-US" dirty="0" smtClean="0"/>
              <a:t>4 Draw each constraint line and find region corresponding to inequality.</a:t>
            </a:r>
          </a:p>
          <a:p>
            <a:r>
              <a:rPr lang="en-US" dirty="0" smtClean="0"/>
              <a:t>5 Do the same for all constraints.</a:t>
            </a:r>
          </a:p>
          <a:p>
            <a:r>
              <a:rPr lang="en-US" dirty="0" smtClean="0"/>
              <a:t>6 Find the most common region to all inequality constraints.</a:t>
            </a:r>
          </a:p>
          <a:p>
            <a:r>
              <a:rPr lang="en-US" dirty="0" smtClean="0"/>
              <a:t>7 If the common region is a </a:t>
            </a:r>
            <a:r>
              <a:rPr lang="en-US" b="1" dirty="0" smtClean="0"/>
              <a:t>convex polygon</a:t>
            </a:r>
            <a:r>
              <a:rPr lang="en-US" dirty="0" smtClean="0"/>
              <a:t> or an </a:t>
            </a:r>
            <a:r>
              <a:rPr lang="en-US" b="1" dirty="0" smtClean="0"/>
              <a:t>open region bounded below </a:t>
            </a:r>
            <a:r>
              <a:rPr lang="en-US" dirty="0" smtClean="0"/>
              <a:t>then only the optimal solution exists.</a:t>
            </a:r>
            <a:endParaRPr lang="en-US" b="1" dirty="0"/>
          </a:p>
        </p:txBody>
      </p:sp>
    </p:spTree>
    <p:extLst>
      <p:ext uri="{BB962C8B-B14F-4D97-AF65-F5344CB8AC3E}">
        <p14:creationId xmlns:p14="http://schemas.microsoft.com/office/powerpoint/2010/main" val="160761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a:bodyPr>
          <a:lstStyle/>
          <a:p>
            <a:r>
              <a:rPr lang="en-US" sz="2400" dirty="0" smtClean="0"/>
              <a:t>LALP 5.13</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4640" y="975360"/>
                <a:ext cx="11460480" cy="5720080"/>
              </a:xfrm>
            </p:spPr>
            <p:txBody>
              <a:bodyPr>
                <a:normAutofit lnSpcReduction="10000"/>
              </a:bodyPr>
              <a:lstStyle/>
              <a:p>
                <a:r>
                  <a:rPr lang="en-US" dirty="0" smtClean="0"/>
                  <a:t>8 The optimal solution exists on at least one ( may be more) of the vertices.</a:t>
                </a:r>
              </a:p>
              <a:p>
                <a:r>
                  <a:rPr lang="en-US" dirty="0" smtClean="0"/>
                  <a:t>9 Find all the vertices and evaluate the objective function and make selection of optimal value.</a:t>
                </a:r>
              </a:p>
              <a:p>
                <a:r>
                  <a:rPr lang="en-US" dirty="0" smtClean="0"/>
                  <a:t>-------------------------------------------------------------------------------</a:t>
                </a:r>
              </a:p>
              <a:p>
                <a:r>
                  <a:rPr lang="en-US" dirty="0" smtClean="0"/>
                  <a:t>Some points:</a:t>
                </a:r>
              </a:p>
              <a:p>
                <a:r>
                  <a:rPr lang="en-US" dirty="0" smtClean="0"/>
                  <a:t>X = 0 is an equation of y axis. Y = 0 is an equation of x axis.</a:t>
                </a:r>
              </a:p>
              <a:p>
                <a:r>
                  <a:rPr lang="en-US" dirty="0" smtClean="0"/>
                  <a:t>From one point there passes infinite number of lines but from any two points there passes exactly one unique line.</a:t>
                </a:r>
              </a:p>
              <a:p>
                <a:r>
                  <a:rPr lang="en-US" dirty="0" smtClean="0"/>
                  <a:t>Two non parallel lines intersect at one point only.</a:t>
                </a:r>
              </a:p>
              <a:p>
                <a:r>
                  <a:rPr lang="en-US" dirty="0" smtClean="0"/>
                  <a:t>Equation of a line passing through two points (x1, y1) and (x2, y2) is</a:t>
                </a:r>
              </a:p>
              <a:p>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2</m:t>
                            </m:r>
                          </m:den>
                        </m:f>
                      </m:e>
                    </m:d>
                  </m:oMath>
                </a14:m>
                <a:r>
                  <a:rPr lang="en-US" dirty="0" smtClean="0"/>
                  <a:t> =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1</m:t>
                            </m:r>
                          </m:num>
                          <m:den>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𝑦</m:t>
                            </m:r>
                            <m:r>
                              <a:rPr lang="en-US" b="0" i="1" smtClean="0">
                                <a:latin typeface="Cambria Math" panose="02040503050406030204" pitchFamily="18" charset="0"/>
                              </a:rPr>
                              <m:t>2</m:t>
                            </m:r>
                          </m:den>
                        </m:f>
                      </m:e>
                    </m:d>
                  </m:oMath>
                </a14:m>
                <a:r>
                  <a:rPr lang="en-US" dirty="0" smtClean="0"/>
                  <a:t> or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1</m:t>
                              </m:r>
                            </m:e>
                          </m:mr>
                          <m:mr>
                            <m:e>
                              <m:r>
                                <a:rPr lang="en-US" b="0" i="1" smtClean="0">
                                  <a:latin typeface="Cambria Math" panose="02040503050406030204" pitchFamily="18" charset="0"/>
                                </a:rPr>
                                <m:t>𝑥</m:t>
                              </m:r>
                              <m:r>
                                <a:rPr lang="en-US" b="0" i="1" smtClean="0">
                                  <a:latin typeface="Cambria Math" panose="02040503050406030204" pitchFamily="18" charset="0"/>
                                </a:rPr>
                                <m:t>1</m:t>
                              </m:r>
                            </m:e>
                            <m:e>
                              <m:r>
                                <a:rPr lang="en-US" b="0" i="1" smtClean="0">
                                  <a:latin typeface="Cambria Math" panose="02040503050406030204" pitchFamily="18" charset="0"/>
                                </a:rPr>
                                <m:t>𝑦</m:t>
                              </m:r>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𝑥</m:t>
                              </m:r>
                              <m:r>
                                <a:rPr lang="en-US" b="0" i="1" smtClean="0">
                                  <a:latin typeface="Cambria Math" panose="02040503050406030204" pitchFamily="18" charset="0"/>
                                </a:rPr>
                                <m:t>2</m:t>
                              </m:r>
                            </m:e>
                            <m:e>
                              <m:r>
                                <a:rPr lang="en-US" b="0" i="1" smtClean="0">
                                  <a:latin typeface="Cambria Math" panose="02040503050406030204" pitchFamily="18" charset="0"/>
                                </a:rPr>
                                <m:t>𝑦</m:t>
                              </m:r>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r>
                  <a:rPr lang="en-US" dirty="0" smtClean="0"/>
                  <a:t> = 0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4640" y="975360"/>
                <a:ext cx="11460480" cy="5720080"/>
              </a:xfrm>
              <a:blipFill>
                <a:blip r:embed="rId2"/>
                <a:stretch>
                  <a:fillRect l="-957" t="-2345"/>
                </a:stretch>
              </a:blipFill>
            </p:spPr>
            <p:txBody>
              <a:bodyPr/>
              <a:lstStyle/>
              <a:p>
                <a:r>
                  <a:rPr lang="en-US">
                    <a:noFill/>
                  </a:rPr>
                  <a:t> </a:t>
                </a:r>
              </a:p>
            </p:txBody>
          </p:sp>
        </mc:Fallback>
      </mc:AlternateContent>
    </p:spTree>
    <p:extLst>
      <p:ext uri="{BB962C8B-B14F-4D97-AF65-F5344CB8AC3E}">
        <p14:creationId xmlns:p14="http://schemas.microsoft.com/office/powerpoint/2010/main" val="307163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995"/>
          </a:xfrm>
        </p:spPr>
        <p:txBody>
          <a:bodyPr>
            <a:normAutofit/>
          </a:bodyPr>
          <a:lstStyle/>
          <a:p>
            <a:r>
              <a:rPr lang="en-US" sz="2400" dirty="0" smtClean="0"/>
              <a:t>LALP 5.14</a:t>
            </a:r>
            <a:endParaRPr lang="en-US" sz="2400" dirty="0"/>
          </a:p>
        </p:txBody>
      </p:sp>
      <p:sp>
        <p:nvSpPr>
          <p:cNvPr id="3" name="Content Placeholder 2"/>
          <p:cNvSpPr>
            <a:spLocks noGrp="1"/>
          </p:cNvSpPr>
          <p:nvPr>
            <p:ph idx="1"/>
          </p:nvPr>
        </p:nvSpPr>
        <p:spPr>
          <a:xfrm>
            <a:off x="325120" y="833120"/>
            <a:ext cx="11450320" cy="5730240"/>
          </a:xfrm>
        </p:spPr>
        <p:txBody>
          <a:bodyPr/>
          <a:lstStyle/>
          <a:p>
            <a:r>
              <a:rPr lang="en-US" b="1" dirty="0" smtClean="0"/>
              <a:t>Two intercept Form:                                      y    x =2</a:t>
            </a:r>
            <a:endParaRPr lang="en-US" b="1" dirty="0"/>
          </a:p>
          <a:p>
            <a:r>
              <a:rPr lang="en-US" b="1" dirty="0" smtClean="0"/>
              <a:t>X = constant is a line parallel to y axis.                              Y = 1</a:t>
            </a:r>
          </a:p>
          <a:p>
            <a:r>
              <a:rPr lang="en-US" b="1" dirty="0" smtClean="0"/>
              <a:t>Y = </a:t>
            </a:r>
            <a:r>
              <a:rPr lang="en-US" b="1" dirty="0"/>
              <a:t>constant is a line parallel to </a:t>
            </a:r>
            <a:r>
              <a:rPr lang="en-US" b="1" dirty="0" smtClean="0"/>
              <a:t>x </a:t>
            </a:r>
            <a:r>
              <a:rPr lang="en-US" b="1" dirty="0"/>
              <a:t>axis</a:t>
            </a:r>
            <a:r>
              <a:rPr lang="en-US" b="1" dirty="0" smtClean="0"/>
              <a:t>.      0                         x               </a:t>
            </a:r>
          </a:p>
          <a:p>
            <a:r>
              <a:rPr lang="en-US" dirty="0" smtClean="0"/>
              <a:t>If ‘a’ and ‘b’ are the intercepts on x and y axis then intercept form of the line </a:t>
            </a:r>
          </a:p>
          <a:p>
            <a:r>
              <a:rPr lang="en-US" dirty="0" smtClean="0"/>
              <a:t>x/a + y/b = 1 where a and b are intercepts other than zero.  2x + 4y = 8 </a:t>
            </a:r>
          </a:p>
          <a:p>
            <a:r>
              <a:rPr lang="en-US" dirty="0" smtClean="0"/>
              <a:t>, x/4 + y/2 =1</a:t>
            </a:r>
          </a:p>
          <a:p>
            <a:r>
              <a:rPr lang="en-US" dirty="0" smtClean="0"/>
              <a:t>General equation of a line is  ax + by +c = 0</a:t>
            </a:r>
          </a:p>
          <a:p>
            <a:r>
              <a:rPr lang="en-US" dirty="0" smtClean="0"/>
              <a:t>Find the equation of line passing through (1 , 3) and ( -2, 4),</a:t>
            </a:r>
          </a:p>
          <a:p>
            <a:r>
              <a:rPr lang="en-US" dirty="0" smtClean="0"/>
              <a:t>(x- 1)/ (1- (-2)) = (y-(3)/ ( 3- 4) </a:t>
            </a:r>
          </a:p>
          <a:p>
            <a:r>
              <a:rPr lang="en-US" dirty="0" smtClean="0"/>
              <a:t>Find the intercepts of 4x + 3y = 8  4x/ 8 + 3y /8  = 1, x/2 + y/ (8/3) = 1 </a:t>
            </a:r>
            <a:endParaRPr lang="en-US" dirty="0"/>
          </a:p>
        </p:txBody>
      </p:sp>
      <p:cxnSp>
        <p:nvCxnSpPr>
          <p:cNvPr id="5" name="Straight Arrow Connector 4"/>
          <p:cNvCxnSpPr/>
          <p:nvPr/>
        </p:nvCxnSpPr>
        <p:spPr>
          <a:xfrm flipH="1">
            <a:off x="6807200" y="1046480"/>
            <a:ext cx="10160" cy="1046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6837680" y="2062480"/>
            <a:ext cx="2052320" cy="406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flipV="1">
            <a:off x="7508240" y="1046480"/>
            <a:ext cx="40640" cy="1036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807200" y="1686560"/>
            <a:ext cx="1849120" cy="50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56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005"/>
            <a:ext cx="10515600" cy="427355"/>
          </a:xfrm>
        </p:spPr>
        <p:txBody>
          <a:bodyPr>
            <a:normAutofit/>
          </a:bodyPr>
          <a:lstStyle/>
          <a:p>
            <a:r>
              <a:rPr lang="en-US" sz="2400" dirty="0" smtClean="0"/>
              <a:t>LALP 5.15</a:t>
            </a:r>
            <a:endParaRPr lang="en-US" sz="2400" dirty="0"/>
          </a:p>
        </p:txBody>
      </p:sp>
      <p:sp>
        <p:nvSpPr>
          <p:cNvPr id="3" name="Content Placeholder 2"/>
          <p:cNvSpPr>
            <a:spLocks noGrp="1"/>
          </p:cNvSpPr>
          <p:nvPr>
            <p:ph idx="1"/>
          </p:nvPr>
        </p:nvSpPr>
        <p:spPr>
          <a:xfrm>
            <a:off x="487680" y="690880"/>
            <a:ext cx="11257280" cy="6278880"/>
          </a:xfrm>
        </p:spPr>
        <p:txBody>
          <a:bodyPr>
            <a:normAutofit fontScale="92500"/>
          </a:bodyPr>
          <a:lstStyle/>
          <a:p>
            <a:pPr marL="0" indent="0">
              <a:buNone/>
            </a:pPr>
            <a:r>
              <a:rPr lang="en-US" dirty="0" smtClean="0"/>
              <a:t>Y                                           </a:t>
            </a:r>
            <a:r>
              <a:rPr lang="en-US" sz="2400" dirty="0" smtClean="0"/>
              <a:t>Find x and y so as to maximize z = 5x +7y</a:t>
            </a:r>
          </a:p>
          <a:p>
            <a:pPr marL="0" indent="0">
              <a:buNone/>
            </a:pPr>
            <a:r>
              <a:rPr lang="en-US" sz="2400" dirty="0"/>
              <a:t> </a:t>
            </a:r>
            <a:r>
              <a:rPr lang="en-US" sz="2400" dirty="0" smtClean="0"/>
              <a:t>                                                  subject to x + y ≤ 4    (1), 3x + 8y </a:t>
            </a:r>
            <a:r>
              <a:rPr lang="en-US" dirty="0" smtClean="0"/>
              <a:t>≤ 24   </a:t>
            </a:r>
            <a:r>
              <a:rPr lang="en-US" sz="2400" dirty="0" smtClean="0"/>
              <a:t>(2) </a:t>
            </a:r>
            <a:r>
              <a:rPr lang="en-US" sz="2400" dirty="0"/>
              <a:t>with x, y ≥ 0</a:t>
            </a:r>
            <a:endParaRPr lang="en-US" sz="2400" dirty="0" smtClean="0"/>
          </a:p>
          <a:p>
            <a:pPr marL="0" indent="0">
              <a:buNone/>
            </a:pPr>
            <a:r>
              <a:rPr lang="en-US" sz="2400" dirty="0"/>
              <a:t> </a:t>
            </a:r>
            <a:r>
              <a:rPr lang="en-US" sz="2400" dirty="0" smtClean="0"/>
              <a:t>                               Solution: Consider </a:t>
            </a:r>
            <a:r>
              <a:rPr lang="en-US" dirty="0"/>
              <a:t>x +y </a:t>
            </a:r>
            <a:r>
              <a:rPr lang="en-US" dirty="0" smtClean="0"/>
              <a:t>= </a:t>
            </a:r>
            <a:r>
              <a:rPr lang="en-US" dirty="0"/>
              <a:t>4    (1</a:t>
            </a:r>
            <a:r>
              <a:rPr lang="en-US" dirty="0" smtClean="0"/>
              <a:t>) for y = 0, x = 4 Point (4,0) </a:t>
            </a:r>
          </a:p>
          <a:p>
            <a:pPr marL="0" indent="0">
              <a:buNone/>
            </a:pPr>
            <a:r>
              <a:rPr lang="en-US" dirty="0" smtClean="0"/>
              <a:t>B(0,4)         Region                                               for x = 0, y = 4 Point (0,4)                  </a:t>
            </a:r>
          </a:p>
          <a:p>
            <a:pPr marL="0" indent="0">
              <a:buNone/>
            </a:pPr>
            <a:r>
              <a:rPr lang="en-US" dirty="0" smtClean="0"/>
              <a:t>                                        The </a:t>
            </a:r>
            <a:r>
              <a:rPr lang="en-US" dirty="0" err="1" smtClean="0"/>
              <a:t>regon</a:t>
            </a:r>
            <a:r>
              <a:rPr lang="en-US" dirty="0" smtClean="0"/>
              <a:t> OAB is the required region ≤</a:t>
            </a:r>
          </a:p>
          <a:p>
            <a:pPr marL="0" indent="0">
              <a:buNone/>
            </a:pPr>
            <a:r>
              <a:rPr lang="en-US" dirty="0" smtClean="0"/>
              <a:t>  0              A(4,0)  x         Consider 3x + </a:t>
            </a:r>
            <a:r>
              <a:rPr lang="en-US" dirty="0"/>
              <a:t>8y </a:t>
            </a:r>
            <a:r>
              <a:rPr lang="en-US" dirty="0" smtClean="0"/>
              <a:t>=  24 (1) for y = 0 , x = 8, point (8,0)</a:t>
            </a:r>
          </a:p>
          <a:p>
            <a:pPr marL="0" indent="0">
              <a:buNone/>
            </a:pPr>
            <a:r>
              <a:rPr lang="en-US" dirty="0"/>
              <a:t> </a:t>
            </a:r>
            <a:r>
              <a:rPr lang="en-US" dirty="0" smtClean="0"/>
              <a:t>                                                                                 (2) for x = 0, y = 3 , Point (0,3)</a:t>
            </a:r>
          </a:p>
          <a:p>
            <a:pPr marL="0" indent="0">
              <a:buNone/>
            </a:pPr>
            <a:r>
              <a:rPr lang="en-US" dirty="0"/>
              <a:t> </a:t>
            </a:r>
            <a:r>
              <a:rPr lang="en-US" dirty="0" smtClean="0"/>
              <a:t> Y                                                 Y</a:t>
            </a:r>
          </a:p>
          <a:p>
            <a:pPr marL="0" indent="0">
              <a:buNone/>
            </a:pPr>
            <a:r>
              <a:rPr lang="en-US" dirty="0" smtClean="0"/>
              <a:t>                                                   B</a:t>
            </a:r>
          </a:p>
          <a:p>
            <a:pPr marL="0" indent="0">
              <a:buNone/>
            </a:pPr>
            <a:r>
              <a:rPr lang="en-US" dirty="0" smtClean="0"/>
              <a:t>C(0,3)       Region ODC           C        P             The most common region is OAPC                                                    </a:t>
            </a:r>
          </a:p>
          <a:p>
            <a:pPr marL="0" indent="0">
              <a:buNone/>
            </a:pPr>
            <a:r>
              <a:rPr lang="en-US" dirty="0" smtClean="0"/>
              <a:t>0                        D(8,0) x          O            A           D      x   O(0,0), A(4,0), P(8/5,12/5),   </a:t>
            </a:r>
            <a:endParaRPr lang="en-US" dirty="0"/>
          </a:p>
          <a:p>
            <a:pPr marL="0" indent="0">
              <a:buNone/>
            </a:pPr>
            <a:r>
              <a:rPr lang="en-US" dirty="0" smtClean="0"/>
              <a:t>                                                                                               C(0,3)</a:t>
            </a:r>
          </a:p>
          <a:p>
            <a:pPr marL="0" indent="0">
              <a:buNone/>
            </a:pPr>
            <a:r>
              <a:rPr lang="en-US" dirty="0" smtClean="0"/>
              <a:t> </a:t>
            </a:r>
            <a:endParaRPr lang="en-US" dirty="0"/>
          </a:p>
        </p:txBody>
      </p:sp>
      <p:cxnSp>
        <p:nvCxnSpPr>
          <p:cNvPr id="6" name="Straight Arrow Connector 5"/>
          <p:cNvCxnSpPr/>
          <p:nvPr/>
        </p:nvCxnSpPr>
        <p:spPr>
          <a:xfrm flipH="1" flipV="1">
            <a:off x="751840" y="965200"/>
            <a:ext cx="86360" cy="2352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838200" y="3271520"/>
            <a:ext cx="2189480" cy="50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Up Arrow Callout 8"/>
          <p:cNvSpPr/>
          <p:nvPr/>
        </p:nvSpPr>
        <p:spPr>
          <a:xfrm>
            <a:off x="3870960" y="5283200"/>
            <a:ext cx="45719" cy="45719"/>
          </a:xfrm>
          <a:prstGeom prst="upArrowCallout">
            <a:avLst>
              <a:gd name="adj1" fmla="val 25000"/>
              <a:gd name="adj2" fmla="val 25000"/>
              <a:gd name="adj3" fmla="val 25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838200" y="2346960"/>
            <a:ext cx="1112520" cy="97028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95020" y="3982720"/>
            <a:ext cx="0" cy="166624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695960" y="5537200"/>
            <a:ext cx="2890520" cy="9144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95020" y="4815840"/>
            <a:ext cx="2100580" cy="80264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4378960" y="5466080"/>
            <a:ext cx="2804160" cy="2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4475481" y="3906519"/>
            <a:ext cx="30480" cy="1584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flipV="1">
            <a:off x="4378960" y="4698999"/>
            <a:ext cx="2438401" cy="828041"/>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4505961" y="4338320"/>
            <a:ext cx="1183639" cy="1198880"/>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Arrow Connector 40"/>
          <p:cNvCxnSpPr/>
          <p:nvPr/>
        </p:nvCxnSpPr>
        <p:spPr>
          <a:xfrm flipH="1">
            <a:off x="1168400" y="2428240"/>
            <a:ext cx="676910" cy="528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1300480" y="4541520"/>
            <a:ext cx="840740" cy="7645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p:nvPr/>
        </p:nvCxnSpPr>
        <p:spPr>
          <a:xfrm flipH="1">
            <a:off x="4917440" y="4815840"/>
            <a:ext cx="1483360" cy="40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1950720" y="5262880"/>
            <a:ext cx="20320" cy="20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883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fontScale="90000"/>
          </a:bodyPr>
          <a:lstStyle/>
          <a:p>
            <a:endParaRPr lang="en-US" dirty="0"/>
          </a:p>
        </p:txBody>
      </p:sp>
      <p:sp>
        <p:nvSpPr>
          <p:cNvPr id="3" name="Content Placeholder 2"/>
          <p:cNvSpPr>
            <a:spLocks noGrp="1"/>
          </p:cNvSpPr>
          <p:nvPr>
            <p:ph idx="1"/>
          </p:nvPr>
        </p:nvSpPr>
        <p:spPr>
          <a:xfrm>
            <a:off x="396240" y="1087120"/>
            <a:ext cx="10957560" cy="5089843"/>
          </a:xfrm>
        </p:spPr>
        <p:txBody>
          <a:bodyPr/>
          <a:lstStyle/>
          <a:p>
            <a:endParaRPr lang="en-US" dirty="0"/>
          </a:p>
        </p:txBody>
      </p:sp>
      <p:cxnSp>
        <p:nvCxnSpPr>
          <p:cNvPr id="5" name="Straight Arrow Connector 4"/>
          <p:cNvCxnSpPr/>
          <p:nvPr/>
        </p:nvCxnSpPr>
        <p:spPr>
          <a:xfrm>
            <a:off x="2092960" y="1971040"/>
            <a:ext cx="20320" cy="2123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2113280" y="4064000"/>
            <a:ext cx="302768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2113280" y="3230880"/>
            <a:ext cx="2397760" cy="863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545840" y="466344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113280" y="2631440"/>
            <a:ext cx="1605280" cy="1488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2113280" y="3375660"/>
            <a:ext cx="22352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718560" y="3850640"/>
            <a:ext cx="121920" cy="213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2225040" y="2153920"/>
            <a:ext cx="599440" cy="589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3479800" y="2824480"/>
            <a:ext cx="360680" cy="11328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2524760" y="2306320"/>
            <a:ext cx="665480" cy="726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3627120" y="2631440"/>
            <a:ext cx="538480" cy="14325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a:off x="7223760" y="1971040"/>
            <a:ext cx="0" cy="2479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7559040" y="435864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203440" y="4429760"/>
            <a:ext cx="3413760" cy="30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flipV="1">
            <a:off x="7223760" y="2669540"/>
            <a:ext cx="721360" cy="191262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7203440" y="3726180"/>
            <a:ext cx="2479040" cy="718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236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a:bodyPr>
          <a:lstStyle/>
          <a:p>
            <a:r>
              <a:rPr lang="en-US" sz="2400" dirty="0"/>
              <a:t>LALP </a:t>
            </a:r>
            <a:r>
              <a:rPr lang="en-US" sz="2400" dirty="0" smtClean="0"/>
              <a:t>5.16</a:t>
            </a:r>
            <a:endParaRPr lang="en-US" sz="2400" dirty="0"/>
          </a:p>
        </p:txBody>
      </p:sp>
      <p:sp>
        <p:nvSpPr>
          <p:cNvPr id="3" name="Content Placeholder 2"/>
          <p:cNvSpPr>
            <a:spLocks noGrp="1"/>
          </p:cNvSpPr>
          <p:nvPr>
            <p:ph idx="1"/>
          </p:nvPr>
        </p:nvSpPr>
        <p:spPr>
          <a:xfrm>
            <a:off x="294640" y="863600"/>
            <a:ext cx="11582400" cy="5821680"/>
          </a:xfrm>
        </p:spPr>
        <p:txBody>
          <a:bodyPr/>
          <a:lstStyle/>
          <a:p>
            <a:r>
              <a:rPr lang="en-US" dirty="0" smtClean="0"/>
              <a:t>Example: Resources</a:t>
            </a:r>
            <a:r>
              <a:rPr lang="en-US" dirty="0"/>
              <a:t>:  </a:t>
            </a:r>
            <a:r>
              <a:rPr lang="en-US" dirty="0" err="1"/>
              <a:t>Dept</a:t>
            </a:r>
            <a:r>
              <a:rPr lang="en-US" dirty="0"/>
              <a:t> A: 160 hours and dept. B : 180 hours.</a:t>
            </a:r>
          </a:p>
          <a:p>
            <a:r>
              <a:rPr lang="en-US" dirty="0"/>
              <a:t>Activities : Tables    Chairs</a:t>
            </a:r>
          </a:p>
          <a:p>
            <a:r>
              <a:rPr lang="en-US" dirty="0"/>
              <a:t>                   </a:t>
            </a:r>
            <a:r>
              <a:rPr lang="en-US" dirty="0" err="1"/>
              <a:t>Dept</a:t>
            </a:r>
            <a:r>
              <a:rPr lang="en-US" dirty="0"/>
              <a:t> A     Dept. B  profit per </a:t>
            </a:r>
            <a:r>
              <a:rPr lang="en-US" dirty="0" smtClean="0"/>
              <a:t>unit     Plan</a:t>
            </a:r>
            <a:endParaRPr lang="en-US" dirty="0"/>
          </a:p>
          <a:p>
            <a:r>
              <a:rPr lang="en-US" dirty="0"/>
              <a:t>Table:         4                2            </a:t>
            </a:r>
            <a:r>
              <a:rPr lang="en-US" dirty="0" err="1"/>
              <a:t>rs</a:t>
            </a:r>
            <a:r>
              <a:rPr lang="en-US" dirty="0"/>
              <a:t>. </a:t>
            </a:r>
            <a:r>
              <a:rPr lang="en-US" dirty="0" smtClean="0"/>
              <a:t>10                      x units  </a:t>
            </a:r>
            <a:endParaRPr lang="en-US" dirty="0"/>
          </a:p>
          <a:p>
            <a:r>
              <a:rPr lang="en-US" dirty="0"/>
              <a:t>Chair          2                 6           </a:t>
            </a:r>
            <a:r>
              <a:rPr lang="en-US" dirty="0" err="1"/>
              <a:t>rs</a:t>
            </a:r>
            <a:r>
              <a:rPr lang="en-US" dirty="0"/>
              <a:t>. </a:t>
            </a:r>
            <a:r>
              <a:rPr lang="en-US" dirty="0" smtClean="0"/>
              <a:t>15                      y units</a:t>
            </a:r>
          </a:p>
          <a:p>
            <a:endParaRPr lang="en-US" dirty="0"/>
          </a:p>
          <a:p>
            <a:r>
              <a:rPr lang="en-US" dirty="0" smtClean="0"/>
              <a:t>Find x and y so that F(</a:t>
            </a:r>
            <a:r>
              <a:rPr lang="en-US" dirty="0" err="1" smtClean="0"/>
              <a:t>x,y</a:t>
            </a:r>
            <a:r>
              <a:rPr lang="en-US" dirty="0" smtClean="0"/>
              <a:t>) = 10 x + 15 y is maximized</a:t>
            </a:r>
          </a:p>
          <a:p>
            <a:r>
              <a:rPr lang="en-US" dirty="0" smtClean="0"/>
              <a:t>With constraint on resources (1) 4x + 2y ≤ 160 , (2) 2x + 6y  ≤ 180</a:t>
            </a:r>
          </a:p>
          <a:p>
            <a:r>
              <a:rPr lang="en-US" dirty="0"/>
              <a:t> </a:t>
            </a:r>
            <a:r>
              <a:rPr lang="en-US" dirty="0" smtClean="0"/>
              <a:t>    Non negativity constraints (2) x , y ≥ 0       </a:t>
            </a:r>
          </a:p>
          <a:p>
            <a:endParaRPr lang="en-US" dirty="0"/>
          </a:p>
        </p:txBody>
      </p:sp>
    </p:spTree>
    <p:extLst>
      <p:ext uri="{BB962C8B-B14F-4D97-AF65-F5344CB8AC3E}">
        <p14:creationId xmlns:p14="http://schemas.microsoft.com/office/powerpoint/2010/main" val="265698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7355"/>
          </a:xfrm>
        </p:spPr>
        <p:txBody>
          <a:bodyPr>
            <a:normAutofit/>
          </a:bodyPr>
          <a:lstStyle/>
          <a:p>
            <a:r>
              <a:rPr lang="en-US" sz="2400" dirty="0" smtClean="0"/>
              <a:t>LALP 5.17</a:t>
            </a:r>
            <a:endParaRPr lang="en-US" sz="2400" dirty="0"/>
          </a:p>
        </p:txBody>
      </p:sp>
      <p:sp>
        <p:nvSpPr>
          <p:cNvPr id="3" name="Content Placeholder 2"/>
          <p:cNvSpPr>
            <a:spLocks noGrp="1"/>
          </p:cNvSpPr>
          <p:nvPr>
            <p:ph idx="1"/>
          </p:nvPr>
        </p:nvSpPr>
        <p:spPr>
          <a:xfrm>
            <a:off x="447040" y="792480"/>
            <a:ext cx="11104880" cy="5902960"/>
          </a:xfrm>
        </p:spPr>
        <p:txBody>
          <a:bodyPr>
            <a:normAutofit lnSpcReduction="10000"/>
          </a:bodyPr>
          <a:lstStyle/>
          <a:p>
            <a:r>
              <a:rPr lang="en-US" dirty="0" smtClean="0"/>
              <a:t>1 Consider  4x + 2y ≤ </a:t>
            </a:r>
            <a:r>
              <a:rPr lang="en-US" dirty="0"/>
              <a:t>160</a:t>
            </a:r>
            <a:r>
              <a:rPr lang="en-US" dirty="0" smtClean="0"/>
              <a:t> , for y = 0 , x =40  ,  Point A ( 40,0,) </a:t>
            </a:r>
          </a:p>
          <a:p>
            <a:r>
              <a:rPr lang="en-US" dirty="0" smtClean="0"/>
              <a:t>for x = 0,y = 80                                                       point B (0 , 80)</a:t>
            </a:r>
          </a:p>
          <a:p>
            <a:r>
              <a:rPr lang="en-US" dirty="0"/>
              <a:t> 2x + 6y  ≤ 180 </a:t>
            </a:r>
            <a:r>
              <a:rPr lang="en-US" dirty="0" smtClean="0"/>
              <a:t> for y =0, x= 90, point C (90, 0 ) for x = 0, y = 30 ,Point D(0,30 )   </a:t>
            </a:r>
          </a:p>
          <a:p>
            <a:r>
              <a:rPr lang="en-US" dirty="0" smtClean="0"/>
              <a:t>   y          </a:t>
            </a:r>
          </a:p>
          <a:p>
            <a:pPr marL="0" indent="0">
              <a:buNone/>
            </a:pPr>
            <a:r>
              <a:rPr lang="en-US" dirty="0" smtClean="0"/>
              <a:t>B(0,80)The most common region to </a:t>
            </a:r>
            <a:r>
              <a:rPr lang="en-US" b="1" dirty="0" smtClean="0"/>
              <a:t>OAB</a:t>
            </a:r>
            <a:r>
              <a:rPr lang="en-US" dirty="0" smtClean="0"/>
              <a:t> and </a:t>
            </a:r>
            <a:r>
              <a:rPr lang="en-US" b="1" dirty="0" smtClean="0"/>
              <a:t>CDO</a:t>
            </a:r>
            <a:r>
              <a:rPr lang="en-US" dirty="0" smtClean="0"/>
              <a:t> is</a:t>
            </a:r>
            <a:r>
              <a:rPr lang="en-US" b="1" dirty="0" smtClean="0"/>
              <a:t> APDO. This is a convex </a:t>
            </a:r>
            <a:endParaRPr lang="en-US" b="1" dirty="0"/>
          </a:p>
          <a:p>
            <a:r>
              <a:rPr lang="en-US" dirty="0" smtClean="0"/>
              <a:t>               polygon and hence solution lies on at least one of the vertex.</a:t>
            </a:r>
          </a:p>
          <a:p>
            <a:r>
              <a:rPr lang="en-US" dirty="0" smtClean="0"/>
              <a:t>D         P                      A(40,0), P (  , ) , D(0,30) and O(0,0), Evaluate objective .                                   Function on vertices. </a:t>
            </a:r>
            <a:endParaRPr lang="en-US" dirty="0"/>
          </a:p>
          <a:p>
            <a:r>
              <a:rPr lang="en-US" dirty="0" smtClean="0"/>
              <a:t>                                                       Points        Value of 10x + 15 y</a:t>
            </a:r>
          </a:p>
          <a:p>
            <a:r>
              <a:rPr lang="en-US" dirty="0" smtClean="0"/>
              <a:t>O            A(40,0)  C(90,0)       x     </a:t>
            </a:r>
            <a:r>
              <a:rPr lang="en-US" sz="2000" dirty="0" smtClean="0"/>
              <a:t>A ( 40,0)        10(40) + 15(0) = 400</a:t>
            </a:r>
          </a:p>
          <a:p>
            <a:r>
              <a:rPr lang="en-US" sz="2000" dirty="0"/>
              <a:t> </a:t>
            </a:r>
            <a:r>
              <a:rPr lang="en-US" sz="2000" dirty="0" smtClean="0"/>
              <a:t>                                                                                P(30,20)        10(30) + 15(20) </a:t>
            </a:r>
            <a:r>
              <a:rPr lang="en-US" sz="2000" b="1" dirty="0" smtClean="0"/>
              <a:t>=600 so x =30, y = 20</a:t>
            </a:r>
          </a:p>
          <a:p>
            <a:r>
              <a:rPr lang="en-US" sz="2000" dirty="0"/>
              <a:t> </a:t>
            </a:r>
            <a:r>
              <a:rPr lang="en-US" sz="2000" dirty="0" smtClean="0"/>
              <a:t>                                                                                D(0,30)           0(10) + 15(30) = 450</a:t>
            </a:r>
            <a:endParaRPr lang="en-US" dirty="0"/>
          </a:p>
        </p:txBody>
      </p:sp>
      <p:cxnSp>
        <p:nvCxnSpPr>
          <p:cNvPr id="5" name="Straight Arrow Connector 4"/>
          <p:cNvCxnSpPr/>
          <p:nvPr/>
        </p:nvCxnSpPr>
        <p:spPr>
          <a:xfrm flipH="1">
            <a:off x="944880" y="2550160"/>
            <a:ext cx="30480" cy="26517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934720" y="5171440"/>
            <a:ext cx="3769360" cy="17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975360" y="2987040"/>
            <a:ext cx="1198880" cy="22148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960120" y="3992880"/>
            <a:ext cx="2778760" cy="142494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285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r>
              <a:rPr lang="en-US" sz="2800" dirty="0" smtClean="0"/>
              <a:t>LALP 5.1</a:t>
            </a:r>
            <a:endParaRPr lang="en-US" sz="2800" dirty="0"/>
          </a:p>
        </p:txBody>
      </p:sp>
      <p:sp>
        <p:nvSpPr>
          <p:cNvPr id="3" name="Content Placeholder 2"/>
          <p:cNvSpPr>
            <a:spLocks noGrp="1"/>
          </p:cNvSpPr>
          <p:nvPr>
            <p:ph idx="1"/>
          </p:nvPr>
        </p:nvSpPr>
        <p:spPr>
          <a:xfrm>
            <a:off x="213360" y="822960"/>
            <a:ext cx="11602720" cy="5699760"/>
          </a:xfrm>
        </p:spPr>
        <p:txBody>
          <a:bodyPr/>
          <a:lstStyle/>
          <a:p>
            <a:r>
              <a:rPr lang="en-US" dirty="0" smtClean="0"/>
              <a:t>Linear Programming: (L.P.)</a:t>
            </a:r>
          </a:p>
          <a:p>
            <a:r>
              <a:rPr lang="en-US" dirty="0" smtClean="0"/>
              <a:t>When the resources like money, manpower, material, and time are to be allocated to different types of activities on certain given constraints </a:t>
            </a:r>
            <a:r>
              <a:rPr lang="en-US" dirty="0" err="1" smtClean="0"/>
              <a:t>wth</a:t>
            </a:r>
            <a:r>
              <a:rPr lang="en-US" dirty="0" smtClean="0"/>
              <a:t> an objective like maximizing the profit or minimizing the loss, we have </a:t>
            </a:r>
            <a:r>
              <a:rPr lang="en-US" b="1" dirty="0" smtClean="0"/>
              <a:t>problems</a:t>
            </a:r>
          </a:p>
          <a:p>
            <a:r>
              <a:rPr lang="en-US" b="1" dirty="0" smtClean="0"/>
              <a:t>. A</a:t>
            </a:r>
            <a:r>
              <a:rPr lang="en-US" dirty="0" smtClean="0"/>
              <a:t>ctivities consume resources which are given to perform activities like production, sale, marketing, and parallel work like these but all these have an</a:t>
            </a:r>
            <a:r>
              <a:rPr lang="en-US" b="1" dirty="0" smtClean="0"/>
              <a:t> objective. Objectives may be like profit / production maximization or may be of cost minimization. </a:t>
            </a:r>
          </a:p>
          <a:p>
            <a:r>
              <a:rPr lang="en-US" dirty="0" smtClean="0"/>
              <a:t>Conditions imposed on execution of activities  on consumption of resources are called </a:t>
            </a:r>
            <a:r>
              <a:rPr lang="en-US" b="1" dirty="0" smtClean="0"/>
              <a:t>constraints. </a:t>
            </a:r>
          </a:p>
          <a:p>
            <a:pPr marL="0" indent="0">
              <a:buNone/>
            </a:pPr>
            <a:r>
              <a:rPr lang="en-US" dirty="0" smtClean="0"/>
              <a:t>In this way, the number of units of the activities of each type will be called </a:t>
            </a:r>
            <a:r>
              <a:rPr lang="en-US" b="1" dirty="0" smtClean="0"/>
              <a:t>Decision variable.</a:t>
            </a:r>
            <a:endParaRPr lang="en-US" b="1" dirty="0"/>
          </a:p>
        </p:txBody>
      </p:sp>
    </p:spTree>
    <p:extLst>
      <p:ext uri="{BB962C8B-B14F-4D97-AF65-F5344CB8AC3E}">
        <p14:creationId xmlns:p14="http://schemas.microsoft.com/office/powerpoint/2010/main" val="418371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6235"/>
          </a:xfrm>
        </p:spPr>
        <p:txBody>
          <a:bodyPr>
            <a:noAutofit/>
          </a:bodyPr>
          <a:lstStyle/>
          <a:p>
            <a:r>
              <a:rPr lang="en-US" sz="2400" dirty="0" smtClean="0"/>
              <a:t>LALP 5.18</a:t>
            </a:r>
            <a:endParaRPr lang="en-US" sz="2400" dirty="0"/>
          </a:p>
        </p:txBody>
      </p:sp>
      <p:sp>
        <p:nvSpPr>
          <p:cNvPr id="3" name="Content Placeholder 2"/>
          <p:cNvSpPr>
            <a:spLocks noGrp="1"/>
          </p:cNvSpPr>
          <p:nvPr>
            <p:ph idx="1"/>
          </p:nvPr>
        </p:nvSpPr>
        <p:spPr>
          <a:xfrm>
            <a:off x="243840" y="650240"/>
            <a:ext cx="11704320" cy="6035040"/>
          </a:xfrm>
        </p:spPr>
        <p:txBody>
          <a:bodyPr/>
          <a:lstStyle/>
          <a:p>
            <a:r>
              <a:rPr lang="en-US" dirty="0"/>
              <a:t>Let x1 and x2 be  amount of type p and type q of the food to be planned to satisfy the requirement and minimize the cost.</a:t>
            </a:r>
          </a:p>
          <a:p>
            <a:r>
              <a:rPr lang="en-US" dirty="0"/>
              <a:t>Construct the model. Find x1 and x2 so as to </a:t>
            </a:r>
            <a:r>
              <a:rPr lang="en-US" b="1" dirty="0"/>
              <a:t>minimize</a:t>
            </a:r>
            <a:r>
              <a:rPr lang="en-US" dirty="0"/>
              <a:t> the total purchase cost:  10 x1 + 20 x2  subject to </a:t>
            </a:r>
            <a:r>
              <a:rPr lang="en-US" b="1" dirty="0"/>
              <a:t>2x1 + </a:t>
            </a:r>
            <a:r>
              <a:rPr lang="en-US" b="1" dirty="0" smtClean="0"/>
              <a:t>5x2 </a:t>
            </a:r>
            <a:r>
              <a:rPr lang="en-US" b="1" dirty="0"/>
              <a:t>≥ 20</a:t>
            </a:r>
            <a:r>
              <a:rPr lang="en-US" dirty="0"/>
              <a:t> fat const</a:t>
            </a:r>
            <a:r>
              <a:rPr lang="en-US" dirty="0" smtClean="0"/>
              <a:t>.(2x + 5y = 20)</a:t>
            </a:r>
            <a:endParaRPr lang="en-US" dirty="0"/>
          </a:p>
          <a:p>
            <a:r>
              <a:rPr lang="en-US" dirty="0"/>
              <a:t> </a:t>
            </a:r>
            <a:r>
              <a:rPr lang="en-US" dirty="0" smtClean="0"/>
              <a:t> Y        </a:t>
            </a:r>
            <a:r>
              <a:rPr lang="en-US" dirty="0"/>
              <a:t>3x1 + 4x2 ≥ </a:t>
            </a:r>
            <a:r>
              <a:rPr lang="en-US" dirty="0" smtClean="0"/>
              <a:t>24</a:t>
            </a:r>
            <a:r>
              <a:rPr lang="en-US" dirty="0"/>
              <a:t> </a:t>
            </a:r>
            <a:r>
              <a:rPr lang="en-US" dirty="0" smtClean="0"/>
              <a:t>[ 3x + 4y =24]     </a:t>
            </a:r>
            <a:r>
              <a:rPr lang="en-US" dirty="0"/>
              <a:t>5x1 + 2x2 ≥ </a:t>
            </a:r>
            <a:r>
              <a:rPr lang="en-US" dirty="0" smtClean="0"/>
              <a:t>16, With </a:t>
            </a:r>
            <a:r>
              <a:rPr lang="en-US" dirty="0"/>
              <a:t>x1, x2 ≥ </a:t>
            </a:r>
            <a:r>
              <a:rPr lang="en-US" dirty="0" smtClean="0"/>
              <a:t>0</a:t>
            </a:r>
          </a:p>
          <a:p>
            <a:endParaRPr lang="en-US" dirty="0" smtClean="0"/>
          </a:p>
          <a:p>
            <a:r>
              <a:rPr lang="en-US" dirty="0" smtClean="0"/>
              <a:t> f(0,8)        The region is an open ended and bounded below. It is</a:t>
            </a:r>
            <a:r>
              <a:rPr lang="en-US" b="1" dirty="0" smtClean="0"/>
              <a:t> XAPQEY            </a:t>
            </a:r>
            <a:endParaRPr lang="en-US" b="1" dirty="0"/>
          </a:p>
          <a:p>
            <a:pPr marL="0" indent="0">
              <a:buNone/>
            </a:pPr>
            <a:r>
              <a:rPr lang="en-US" dirty="0" smtClean="0"/>
              <a:t>   </a:t>
            </a:r>
            <a:r>
              <a:rPr lang="en-US" sz="2000" dirty="0" smtClean="0"/>
              <a:t>D    (0,6)              Coordinates of A (10, 5) , P(40/7, 12/7) And Q(8/7, 36/7) and E(0,8) Now evaluate objective f                        .                   Q</a:t>
            </a:r>
          </a:p>
          <a:p>
            <a:r>
              <a:rPr lang="en-US" sz="2000" dirty="0" smtClean="0"/>
              <a:t>B(0,4)                                                                                              Point   value of obj. fun= 10x1 + 20x2</a:t>
            </a:r>
            <a:endParaRPr lang="en-US" sz="2000" dirty="0"/>
          </a:p>
          <a:p>
            <a:r>
              <a:rPr lang="en-US" dirty="0" smtClean="0"/>
              <a:t>                                                                             </a:t>
            </a:r>
            <a:r>
              <a:rPr lang="en-US" sz="1600" dirty="0" smtClean="0"/>
              <a:t>A(10,5)                        100+100 = 200</a:t>
            </a:r>
            <a:endParaRPr lang="en-US" dirty="0" smtClean="0"/>
          </a:p>
          <a:p>
            <a:r>
              <a:rPr lang="en-US" dirty="0" smtClean="0"/>
              <a:t>                                   P                                        </a:t>
            </a:r>
            <a:r>
              <a:rPr lang="en-US" sz="1600" dirty="0" err="1" smtClean="0"/>
              <a:t>P</a:t>
            </a:r>
            <a:r>
              <a:rPr lang="en-US" sz="1600" dirty="0" smtClean="0"/>
              <a:t> (40/7 , 12/7)           400/7 + 240/7 = 640/7 = </a:t>
            </a:r>
            <a:r>
              <a:rPr lang="en-US" sz="1600" b="1" dirty="0" smtClean="0"/>
              <a:t>91</a:t>
            </a:r>
            <a:endParaRPr lang="en-US" b="1" dirty="0"/>
          </a:p>
          <a:p>
            <a:pPr marL="0" indent="0">
              <a:buNone/>
            </a:pPr>
            <a:r>
              <a:rPr lang="en-US" dirty="0"/>
              <a:t> </a:t>
            </a:r>
            <a:r>
              <a:rPr lang="en-US" dirty="0" smtClean="0"/>
              <a:t>    O          E(3.4,0)        C(8,0)    A(10,0)            X </a:t>
            </a:r>
            <a:r>
              <a:rPr lang="en-US" sz="1600" dirty="0" smtClean="0"/>
              <a:t>Q (8/7, 36/7)            80/7 + 720/7 = 800/7 = 114</a:t>
            </a:r>
            <a:endParaRPr lang="en-US" dirty="0"/>
          </a:p>
        </p:txBody>
      </p:sp>
      <p:cxnSp>
        <p:nvCxnSpPr>
          <p:cNvPr id="7" name="Straight Arrow Connector 6"/>
          <p:cNvCxnSpPr/>
          <p:nvPr/>
        </p:nvCxnSpPr>
        <p:spPr>
          <a:xfrm>
            <a:off x="838200" y="2682240"/>
            <a:ext cx="0" cy="3352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838200" y="6024880"/>
            <a:ext cx="5694680" cy="121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flipV="1">
            <a:off x="838200" y="4165600"/>
            <a:ext cx="3289301" cy="1960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532880" y="37896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38199" y="4947920"/>
            <a:ext cx="4089401" cy="1178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838200" y="3423920"/>
            <a:ext cx="1366520" cy="264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156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898"/>
          </a:xfrm>
        </p:spPr>
        <p:txBody>
          <a:bodyPr>
            <a:normAutofit/>
          </a:bodyPr>
          <a:lstStyle/>
          <a:p>
            <a:r>
              <a:rPr lang="en-US" sz="2800" dirty="0" smtClean="0"/>
              <a:t>LALP 5.19</a:t>
            </a:r>
            <a:endParaRPr lang="en-US" sz="2800" dirty="0"/>
          </a:p>
        </p:txBody>
      </p:sp>
      <p:sp>
        <p:nvSpPr>
          <p:cNvPr id="3" name="Content Placeholder 2"/>
          <p:cNvSpPr>
            <a:spLocks noGrp="1"/>
          </p:cNvSpPr>
          <p:nvPr>
            <p:ph idx="1"/>
          </p:nvPr>
        </p:nvSpPr>
        <p:spPr>
          <a:xfrm>
            <a:off x="433137" y="847023"/>
            <a:ext cx="11309684" cy="5881767"/>
          </a:xfrm>
        </p:spPr>
        <p:txBody>
          <a:bodyPr/>
          <a:lstStyle/>
          <a:p>
            <a:r>
              <a:rPr lang="en-US" dirty="0" smtClean="0"/>
              <a:t>Going to Simplex: In the case of linear programming problems in two variables, possibly we can find graphical solution to a given problem with finite number  of constraints. The case in which the number of decision variables exceed two or many constraints of different types then the graphical method is not applicable and we have Simplex method with us. There are certain conditions before a problem can be solved using Simplex method.</a:t>
            </a:r>
          </a:p>
          <a:p>
            <a:r>
              <a:rPr lang="en-US" dirty="0" smtClean="0"/>
              <a:t>1 Converting inequality constraints in to equality: </a:t>
            </a:r>
          </a:p>
          <a:p>
            <a:r>
              <a:rPr lang="en-US" dirty="0" smtClean="0"/>
              <a:t>(a) Slack variable: If the given constraint is of the ≤ type then we follow this routine.</a:t>
            </a:r>
          </a:p>
          <a:p>
            <a:r>
              <a:rPr lang="en-US" dirty="0"/>
              <a:t> </a:t>
            </a:r>
            <a:r>
              <a:rPr lang="en-US" dirty="0" smtClean="0"/>
              <a:t>Let a11 x1 + a12 x2 + ……….+ a1n </a:t>
            </a:r>
            <a:r>
              <a:rPr lang="en-US" dirty="0" err="1" smtClean="0"/>
              <a:t>xn</a:t>
            </a:r>
            <a:r>
              <a:rPr lang="en-US" dirty="0" smtClean="0"/>
              <a:t> ≤ b1 be a constraint. We know that the quantity on the right side shows resource. The expression on the left shows actual usage of the resource.  </a:t>
            </a:r>
            <a:endParaRPr lang="en-US" dirty="0"/>
          </a:p>
        </p:txBody>
      </p:sp>
    </p:spTree>
    <p:extLst>
      <p:ext uri="{BB962C8B-B14F-4D97-AF65-F5344CB8AC3E}">
        <p14:creationId xmlns:p14="http://schemas.microsoft.com/office/powerpoint/2010/main" val="378530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9397"/>
          </a:xfrm>
        </p:spPr>
        <p:txBody>
          <a:bodyPr>
            <a:normAutofit/>
          </a:bodyPr>
          <a:lstStyle/>
          <a:p>
            <a:r>
              <a:rPr lang="en-US" sz="2800" dirty="0" smtClean="0"/>
              <a:t>LALP 5.20</a:t>
            </a:r>
            <a:endParaRPr lang="en-US" sz="2800" dirty="0"/>
          </a:p>
        </p:txBody>
      </p:sp>
      <p:sp>
        <p:nvSpPr>
          <p:cNvPr id="3" name="Content Placeholder 2"/>
          <p:cNvSpPr>
            <a:spLocks noGrp="1"/>
          </p:cNvSpPr>
          <p:nvPr>
            <p:ph idx="1"/>
          </p:nvPr>
        </p:nvSpPr>
        <p:spPr>
          <a:xfrm>
            <a:off x="337930" y="755373"/>
            <a:ext cx="11459818" cy="5844209"/>
          </a:xfrm>
        </p:spPr>
        <p:txBody>
          <a:bodyPr>
            <a:normAutofit fontScale="92500" lnSpcReduction="20000"/>
          </a:bodyPr>
          <a:lstStyle/>
          <a:p>
            <a:r>
              <a:rPr lang="en-US" dirty="0" smtClean="0"/>
              <a:t>E.g. say 2x + </a:t>
            </a:r>
            <a:r>
              <a:rPr lang="en-US" b="1" dirty="0" smtClean="0"/>
              <a:t>3y ≤ 20  x = number of tables and y = number of chairs to be manufactured. 20 is the amount of wood given. </a:t>
            </a:r>
          </a:p>
          <a:p>
            <a:r>
              <a:rPr lang="en-US" b="1" dirty="0" smtClean="0"/>
              <a:t>2x + 3y = actual use of wood in making x number of tables and y number of chairs. [consumption can be at the most 20 units. If all units used </a:t>
            </a:r>
            <a:r>
              <a:rPr lang="en-US" b="1" dirty="0" err="1" smtClean="0"/>
              <a:t>thn</a:t>
            </a:r>
            <a:r>
              <a:rPr lang="en-US" b="1" dirty="0" smtClean="0"/>
              <a:t> fine if some amount of wood remains unused than it is not going to add in the total profit. The unutilized resource [ leftover resource] is called slack </a:t>
            </a:r>
            <a:r>
              <a:rPr lang="en-US" b="1" dirty="0" err="1" smtClean="0"/>
              <a:t>variable.Let</a:t>
            </a:r>
            <a:r>
              <a:rPr lang="en-US" b="1" dirty="0" smtClean="0"/>
              <a:t> us denote it by s1. [ the first slack variable]</a:t>
            </a:r>
          </a:p>
          <a:p>
            <a:r>
              <a:rPr lang="en-US" b="1" dirty="0" smtClean="0"/>
              <a:t>We have 2x + 3y + s1 = 20.     S1 is a slack variable. </a:t>
            </a:r>
          </a:p>
          <a:p>
            <a:r>
              <a:rPr lang="en-US" b="1" dirty="0" smtClean="0"/>
              <a:t>Contribution of slack variable to the objective function is zero.</a:t>
            </a:r>
          </a:p>
          <a:p>
            <a:r>
              <a:rPr lang="en-US" b="1" dirty="0" smtClean="0"/>
              <a:t>2 SURPLUS VARIBLE: Consider inequality</a:t>
            </a:r>
            <a:r>
              <a:rPr lang="en-US" dirty="0" smtClean="0"/>
              <a:t> of the type ≥.</a:t>
            </a:r>
          </a:p>
          <a:p>
            <a:r>
              <a:rPr lang="en-US" b="1" dirty="0"/>
              <a:t> </a:t>
            </a:r>
            <a:r>
              <a:rPr lang="en-US" b="1" dirty="0" smtClean="0"/>
              <a:t> </a:t>
            </a:r>
            <a:r>
              <a:rPr lang="en-US" dirty="0"/>
              <a:t> </a:t>
            </a:r>
            <a:r>
              <a:rPr lang="en-US" dirty="0" smtClean="0"/>
              <a:t>say 2x + 5y </a:t>
            </a:r>
            <a:r>
              <a:rPr lang="en-US" dirty="0"/>
              <a:t> </a:t>
            </a:r>
            <a:r>
              <a:rPr lang="en-US" dirty="0" smtClean="0"/>
              <a:t>≥ 8. Right </a:t>
            </a:r>
            <a:r>
              <a:rPr lang="en-US" dirty="0" err="1" smtClean="0"/>
              <a:t>sideis</a:t>
            </a:r>
            <a:r>
              <a:rPr lang="en-US" dirty="0" smtClean="0"/>
              <a:t> the resource and the left side is the actual usage. The usage in this case is greater then the resource. To make equality we subtract a variable say s2 from left side. </a:t>
            </a:r>
            <a:r>
              <a:rPr lang="en-US" dirty="0"/>
              <a:t>2x + 5y </a:t>
            </a:r>
            <a:r>
              <a:rPr lang="en-US" dirty="0" smtClean="0"/>
              <a:t> - S2  = 8. This variable S2 is called a surplus variable.</a:t>
            </a:r>
          </a:p>
          <a:p>
            <a:r>
              <a:rPr lang="en-US" dirty="0" smtClean="0"/>
              <a:t>Contribution of surplus variable to the objective function is zero.</a:t>
            </a:r>
          </a:p>
          <a:p>
            <a:endParaRPr lang="en-US" dirty="0" smtClean="0"/>
          </a:p>
          <a:p>
            <a:r>
              <a:rPr lang="en-US" dirty="0" smtClean="0"/>
              <a:t> </a:t>
            </a:r>
            <a:endParaRPr lang="en-US" b="1" dirty="0" smtClean="0"/>
          </a:p>
          <a:p>
            <a:endParaRPr lang="en-US" dirty="0"/>
          </a:p>
        </p:txBody>
      </p:sp>
      <p:sp>
        <p:nvSpPr>
          <p:cNvPr id="4" name="Rectangle 3"/>
          <p:cNvSpPr/>
          <p:nvPr/>
        </p:nvSpPr>
        <p:spPr>
          <a:xfrm>
            <a:off x="5919509" y="3244334"/>
            <a:ext cx="352982"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853895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r>
              <a:rPr lang="en-US" sz="2800" dirty="0" smtClean="0"/>
              <a:t>LALP 5.21</a:t>
            </a:r>
            <a:endParaRPr lang="en-US" sz="2800" dirty="0"/>
          </a:p>
        </p:txBody>
      </p:sp>
      <p:sp>
        <p:nvSpPr>
          <p:cNvPr id="3" name="Content Placeholder 2"/>
          <p:cNvSpPr>
            <a:spLocks noGrp="1"/>
          </p:cNvSpPr>
          <p:nvPr>
            <p:ph idx="1"/>
          </p:nvPr>
        </p:nvSpPr>
        <p:spPr>
          <a:xfrm>
            <a:off x="426720" y="1005840"/>
            <a:ext cx="11470640" cy="5669280"/>
          </a:xfrm>
        </p:spPr>
        <p:txBody>
          <a:bodyPr/>
          <a:lstStyle/>
          <a:p>
            <a:r>
              <a:rPr lang="en-US" dirty="0" smtClean="0"/>
              <a:t>After converting</a:t>
            </a:r>
            <a:r>
              <a:rPr lang="en-US" b="1" dirty="0" smtClean="0"/>
              <a:t> inequality in to equality</a:t>
            </a:r>
            <a:r>
              <a:rPr lang="en-US" dirty="0" smtClean="0"/>
              <a:t> the next step is to have a basic variable in each </a:t>
            </a:r>
            <a:r>
              <a:rPr lang="en-US" b="1" dirty="0" smtClean="0"/>
              <a:t>equality constraint.</a:t>
            </a:r>
            <a:r>
              <a:rPr lang="en-US" dirty="0" smtClean="0"/>
              <a:t> </a:t>
            </a:r>
          </a:p>
          <a:p>
            <a:r>
              <a:rPr lang="en-US" b="1" dirty="0" smtClean="0"/>
              <a:t>A basic variable is that which appears with its coefficient +1 in each equation. [ In remaining equation its </a:t>
            </a:r>
            <a:r>
              <a:rPr lang="en-US" b="1" dirty="0" err="1" smtClean="0"/>
              <a:t>coeff</a:t>
            </a:r>
            <a:r>
              <a:rPr lang="en-US" b="1" dirty="0" smtClean="0"/>
              <a:t>. Is zero.]</a:t>
            </a:r>
          </a:p>
          <a:p>
            <a:r>
              <a:rPr lang="en-US" b="1" dirty="0" smtClean="0"/>
              <a:t>2x + 3y </a:t>
            </a:r>
            <a:r>
              <a:rPr lang="en-US" dirty="0" smtClean="0"/>
              <a:t>≤ 8 constraint with introduction of slack variable becomes </a:t>
            </a:r>
          </a:p>
          <a:p>
            <a:r>
              <a:rPr lang="en-US" b="1" dirty="0" smtClean="0"/>
              <a:t>2x + 3y + 1S1 = 8. In this case </a:t>
            </a:r>
            <a:r>
              <a:rPr lang="en-US" b="1" dirty="0" err="1" smtClean="0"/>
              <a:t>coeff</a:t>
            </a:r>
            <a:r>
              <a:rPr lang="en-US" b="1" dirty="0" smtClean="0"/>
              <a:t>. Of S1  is +1. This slack variable can be called a basic variable.</a:t>
            </a:r>
            <a:endParaRPr lang="en-US" b="1" dirty="0"/>
          </a:p>
          <a:p>
            <a:r>
              <a:rPr lang="en-US" b="1" dirty="0" smtClean="0"/>
              <a:t>2x + 3y </a:t>
            </a:r>
            <a:r>
              <a:rPr lang="en-US" dirty="0" smtClean="0"/>
              <a:t>≥ 8 becomes, on introduction of surplus variable becomes </a:t>
            </a:r>
          </a:p>
          <a:p>
            <a:r>
              <a:rPr lang="en-US" b="1" dirty="0" smtClean="0"/>
              <a:t>2x + 3y – 1s = 8. This surplus variable has </a:t>
            </a:r>
            <a:r>
              <a:rPr lang="en-US" b="1" dirty="0" err="1" smtClean="0"/>
              <a:t>coeff</a:t>
            </a:r>
            <a:r>
              <a:rPr lang="en-US" b="1" dirty="0" smtClean="0"/>
              <a:t>. = -1. It cannot be treated as a basic variable. [Why ?]</a:t>
            </a:r>
          </a:p>
          <a:p>
            <a:r>
              <a:rPr lang="en-US" b="1" dirty="0" smtClean="0"/>
              <a:t>3x + 4y = 9 has no basic variable.</a:t>
            </a:r>
          </a:p>
          <a:p>
            <a:endParaRPr lang="en-US" b="1" dirty="0"/>
          </a:p>
        </p:txBody>
      </p:sp>
    </p:spTree>
    <p:extLst>
      <p:ext uri="{BB962C8B-B14F-4D97-AF65-F5344CB8AC3E}">
        <p14:creationId xmlns:p14="http://schemas.microsoft.com/office/powerpoint/2010/main" val="83823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5435"/>
          </a:xfrm>
        </p:spPr>
        <p:txBody>
          <a:bodyPr>
            <a:noAutofit/>
          </a:bodyPr>
          <a:lstStyle/>
          <a:p>
            <a:r>
              <a:rPr lang="en-US" sz="2800" dirty="0" smtClean="0"/>
              <a:t>LALP 5.23</a:t>
            </a:r>
            <a:endParaRPr lang="en-US" sz="2800" dirty="0"/>
          </a:p>
        </p:txBody>
      </p:sp>
      <p:sp>
        <p:nvSpPr>
          <p:cNvPr id="3" name="Content Placeholder 2"/>
          <p:cNvSpPr>
            <a:spLocks noGrp="1"/>
          </p:cNvSpPr>
          <p:nvPr>
            <p:ph idx="1"/>
          </p:nvPr>
        </p:nvSpPr>
        <p:spPr>
          <a:xfrm>
            <a:off x="497840" y="751840"/>
            <a:ext cx="11348720" cy="5425123"/>
          </a:xfrm>
        </p:spPr>
        <p:txBody>
          <a:bodyPr>
            <a:normAutofit lnSpcReduction="10000"/>
          </a:bodyPr>
          <a:lstStyle/>
          <a:p>
            <a:r>
              <a:rPr lang="en-US" dirty="0" smtClean="0"/>
              <a:t>Find x and y to maximize, </a:t>
            </a:r>
          </a:p>
          <a:p>
            <a:r>
              <a:rPr lang="en-US" dirty="0" smtClean="0"/>
              <a:t>Z = 6x +9y</a:t>
            </a:r>
          </a:p>
          <a:p>
            <a:r>
              <a:rPr lang="en-US" dirty="0" smtClean="0"/>
              <a:t>Subject to 6x + 8y ≤ 20         6x + 8y +1s1 = 20   6x + 8y +1s1                    =20 </a:t>
            </a:r>
          </a:p>
          <a:p>
            <a:r>
              <a:rPr lang="en-US" dirty="0"/>
              <a:t> </a:t>
            </a:r>
            <a:r>
              <a:rPr lang="en-US" dirty="0" smtClean="0"/>
              <a:t>                  4x + 7y ≥ 25         4x + 7y -1s2 = 25   4x </a:t>
            </a:r>
            <a:r>
              <a:rPr lang="en-US" dirty="0"/>
              <a:t>+ 7y -1s2 </a:t>
            </a:r>
            <a:r>
              <a:rPr lang="en-US" dirty="0" smtClean="0"/>
              <a:t>+ 1A1            </a:t>
            </a:r>
            <a:r>
              <a:rPr lang="en-US" dirty="0"/>
              <a:t>=25</a:t>
            </a:r>
            <a:endParaRPr lang="en-US" dirty="0" smtClean="0"/>
          </a:p>
          <a:p>
            <a:r>
              <a:rPr lang="en-US" dirty="0"/>
              <a:t> </a:t>
            </a:r>
            <a:r>
              <a:rPr lang="en-US" dirty="0" smtClean="0"/>
              <a:t>                  9x + 6y = 50          9x + 6y         = 50   9x + 6y                   + 1A2  =50</a:t>
            </a:r>
          </a:p>
          <a:p>
            <a:r>
              <a:rPr lang="en-US" dirty="0"/>
              <a:t> </a:t>
            </a:r>
            <a:r>
              <a:rPr lang="en-US" dirty="0" smtClean="0"/>
              <a:t>  x, y ≥ 0                                                                     x, y , s1, s2, A1, A2  ≥ 0</a:t>
            </a:r>
          </a:p>
          <a:p>
            <a:endParaRPr lang="en-US" dirty="0" smtClean="0"/>
          </a:p>
          <a:p>
            <a:r>
              <a:rPr lang="en-US" dirty="0" err="1" smtClean="0"/>
              <a:t>Maximize,z</a:t>
            </a:r>
            <a:r>
              <a:rPr lang="en-US" dirty="0" smtClean="0"/>
              <a:t> = 6x + 9y +0s1 +0s2 – MA1 –MA2</a:t>
            </a:r>
          </a:p>
          <a:p>
            <a:r>
              <a:rPr lang="en-US" dirty="0"/>
              <a:t>6x + </a:t>
            </a:r>
            <a:r>
              <a:rPr lang="en-US" dirty="0" smtClean="0"/>
              <a:t>8y  </a:t>
            </a:r>
            <a:r>
              <a:rPr lang="en-US" dirty="0"/>
              <a:t>+1s1 </a:t>
            </a:r>
            <a:r>
              <a:rPr lang="en-US" dirty="0" smtClean="0"/>
              <a:t>+0s2 +0A1 +0A2   </a:t>
            </a:r>
            <a:r>
              <a:rPr lang="en-US" dirty="0"/>
              <a:t>=20 </a:t>
            </a:r>
            <a:endParaRPr lang="en-US" dirty="0" smtClean="0"/>
          </a:p>
          <a:p>
            <a:r>
              <a:rPr lang="en-US" dirty="0"/>
              <a:t>4x + </a:t>
            </a:r>
            <a:r>
              <a:rPr lang="en-US" dirty="0" smtClean="0"/>
              <a:t>7y  +0s1 </a:t>
            </a:r>
            <a:r>
              <a:rPr lang="en-US" dirty="0"/>
              <a:t>-1s2 + 1A1 </a:t>
            </a:r>
            <a:r>
              <a:rPr lang="en-US" dirty="0" smtClean="0"/>
              <a:t>+0A2   =25</a:t>
            </a:r>
          </a:p>
          <a:p>
            <a:r>
              <a:rPr lang="en-US" dirty="0"/>
              <a:t> 9x + 6y </a:t>
            </a:r>
            <a:r>
              <a:rPr lang="en-US" dirty="0" smtClean="0"/>
              <a:t>+0s1 +0s2 +0A1+ </a:t>
            </a:r>
            <a:r>
              <a:rPr lang="en-US" dirty="0"/>
              <a:t>1A2  =</a:t>
            </a:r>
            <a:r>
              <a:rPr lang="en-US" dirty="0" smtClean="0"/>
              <a:t>50    , </a:t>
            </a:r>
            <a:r>
              <a:rPr lang="en-US" dirty="0"/>
              <a:t>x, y , s1, s2, A1, A2  ≥ 0</a:t>
            </a:r>
          </a:p>
        </p:txBody>
      </p:sp>
    </p:spTree>
    <p:extLst>
      <p:ext uri="{BB962C8B-B14F-4D97-AF65-F5344CB8AC3E}">
        <p14:creationId xmlns:p14="http://schemas.microsoft.com/office/powerpoint/2010/main" val="394409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7355"/>
          </a:xfrm>
        </p:spPr>
        <p:txBody>
          <a:bodyPr>
            <a:noAutofit/>
          </a:bodyPr>
          <a:lstStyle/>
          <a:p>
            <a:r>
              <a:rPr lang="en-US" sz="2800" dirty="0" smtClean="0"/>
              <a:t>LALP 5.24</a:t>
            </a:r>
            <a:endParaRPr lang="en-US" sz="2800" dirty="0"/>
          </a:p>
        </p:txBody>
      </p:sp>
      <p:sp>
        <p:nvSpPr>
          <p:cNvPr id="3" name="Content Placeholder 2"/>
          <p:cNvSpPr>
            <a:spLocks noGrp="1"/>
          </p:cNvSpPr>
          <p:nvPr>
            <p:ph idx="1"/>
          </p:nvPr>
        </p:nvSpPr>
        <p:spPr>
          <a:xfrm>
            <a:off x="375920" y="721360"/>
            <a:ext cx="11623040" cy="6055360"/>
          </a:xfrm>
        </p:spPr>
        <p:txBody>
          <a:bodyPr>
            <a:normAutofit fontScale="92500" lnSpcReduction="10000"/>
          </a:bodyPr>
          <a:lstStyle/>
          <a:p>
            <a:r>
              <a:rPr lang="en-US" dirty="0" smtClean="0"/>
              <a:t>Problem1:                                                     D(0,6)  </a:t>
            </a:r>
          </a:p>
          <a:p>
            <a:r>
              <a:rPr lang="en-US" dirty="0" smtClean="0"/>
              <a:t>Find  x and y to maximize z =5x + 6y</a:t>
            </a:r>
          </a:p>
          <a:p>
            <a:r>
              <a:rPr lang="en-US" dirty="0" err="1" smtClean="0"/>
              <a:t>S.t.</a:t>
            </a:r>
            <a:r>
              <a:rPr lang="en-US" dirty="0" smtClean="0"/>
              <a:t> x + y ≤ 4, 2x + y ≤ 6, </a:t>
            </a:r>
            <a:r>
              <a:rPr lang="en-US" dirty="0" err="1" smtClean="0"/>
              <a:t>x,y</a:t>
            </a:r>
            <a:r>
              <a:rPr lang="en-US" dirty="0"/>
              <a:t> </a:t>
            </a:r>
            <a:r>
              <a:rPr lang="en-US" dirty="0" smtClean="0"/>
              <a:t>≥ 0            B(0,4)      P(2,2)   </a:t>
            </a:r>
          </a:p>
          <a:p>
            <a:endParaRPr lang="en-US" dirty="0"/>
          </a:p>
          <a:p>
            <a:endParaRPr lang="en-US" dirty="0" smtClean="0"/>
          </a:p>
          <a:p>
            <a:r>
              <a:rPr lang="en-US" dirty="0" smtClean="0"/>
              <a:t>Consider x + y = 4, and 2x + y = 6                  0    C(3,0)  A(4,0)                  </a:t>
            </a:r>
            <a:endParaRPr lang="en-US" dirty="0"/>
          </a:p>
          <a:p>
            <a:r>
              <a:rPr lang="en-US" dirty="0" smtClean="0"/>
              <a:t>Draw lines and regions.                          </a:t>
            </a:r>
          </a:p>
          <a:p>
            <a:r>
              <a:rPr lang="en-US" dirty="0" smtClean="0"/>
              <a:t>Most common region to both constraint is OCPB. Solve the equations of lines. Get the point P (2 ,2 ).</a:t>
            </a:r>
          </a:p>
          <a:p>
            <a:r>
              <a:rPr lang="en-US" dirty="0" smtClean="0"/>
              <a:t>    Point      Value of 5x + 6y</a:t>
            </a:r>
          </a:p>
          <a:p>
            <a:r>
              <a:rPr lang="en-US" dirty="0"/>
              <a:t> </a:t>
            </a:r>
            <a:r>
              <a:rPr lang="en-US" dirty="0" smtClean="0"/>
              <a:t>  O(0 , 0)      5(0)+ 6(0) = 0</a:t>
            </a:r>
          </a:p>
          <a:p>
            <a:r>
              <a:rPr lang="en-US" dirty="0"/>
              <a:t> </a:t>
            </a:r>
            <a:r>
              <a:rPr lang="en-US" dirty="0" smtClean="0"/>
              <a:t>  C( 3,0)       5(3) + 6(0) =15    </a:t>
            </a:r>
          </a:p>
          <a:p>
            <a:r>
              <a:rPr lang="en-US" dirty="0"/>
              <a:t> </a:t>
            </a:r>
            <a:r>
              <a:rPr lang="en-US" dirty="0" smtClean="0"/>
              <a:t>  P(2 , </a:t>
            </a:r>
            <a:r>
              <a:rPr lang="en-US" dirty="0"/>
              <a:t>2</a:t>
            </a:r>
            <a:r>
              <a:rPr lang="en-US" dirty="0" smtClean="0"/>
              <a:t> )      5(2) + 6(2) =22            Max. occurs at x = 0, y =  </a:t>
            </a:r>
            <a:r>
              <a:rPr lang="en-US" dirty="0"/>
              <a:t>4</a:t>
            </a:r>
            <a:r>
              <a:rPr lang="en-US" dirty="0" smtClean="0"/>
              <a:t>, Max. Profit =   24</a:t>
            </a:r>
          </a:p>
          <a:p>
            <a:r>
              <a:rPr lang="en-US" dirty="0"/>
              <a:t> </a:t>
            </a:r>
            <a:r>
              <a:rPr lang="en-US" dirty="0" smtClean="0"/>
              <a:t>  B (0 ,4 )      5(0) +6(4) =24             </a:t>
            </a:r>
            <a:endParaRPr lang="en-US" dirty="0"/>
          </a:p>
        </p:txBody>
      </p:sp>
      <p:cxnSp>
        <p:nvCxnSpPr>
          <p:cNvPr id="5" name="Straight Arrow Connector 4"/>
          <p:cNvCxnSpPr/>
          <p:nvPr/>
        </p:nvCxnSpPr>
        <p:spPr>
          <a:xfrm flipV="1">
            <a:off x="6410960" y="721360"/>
            <a:ext cx="81280" cy="2428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360160" y="2844800"/>
            <a:ext cx="31800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6451600" y="1818640"/>
            <a:ext cx="1498600" cy="10261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6492240" y="1036320"/>
            <a:ext cx="708660" cy="18084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p:nvPr/>
        </p:nvCxnSpPr>
        <p:spPr>
          <a:xfrm flipH="1">
            <a:off x="6492240" y="2021840"/>
            <a:ext cx="172720" cy="5689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a:off x="7200900" y="2407920"/>
            <a:ext cx="104140" cy="4368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7528560" y="2590800"/>
            <a:ext cx="60960" cy="2540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flipH="1">
            <a:off x="6846570" y="2306320"/>
            <a:ext cx="223520" cy="5384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6578600" y="2021840"/>
            <a:ext cx="267970" cy="8229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a:off x="6410960" y="1341120"/>
            <a:ext cx="167640" cy="1524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p:nvPr/>
        </p:nvCxnSpPr>
        <p:spPr>
          <a:xfrm flipH="1">
            <a:off x="6492240" y="1686560"/>
            <a:ext cx="220345" cy="1320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p:nvPr/>
        </p:nvCxnSpPr>
        <p:spPr>
          <a:xfrm flipH="1">
            <a:off x="6451600" y="1935480"/>
            <a:ext cx="394970" cy="2184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Straight Arrow Connector 43"/>
          <p:cNvCxnSpPr/>
          <p:nvPr/>
        </p:nvCxnSpPr>
        <p:spPr>
          <a:xfrm flipH="1">
            <a:off x="6451600" y="2306320"/>
            <a:ext cx="506730" cy="1270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p:nvPr/>
        </p:nvCxnSpPr>
        <p:spPr>
          <a:xfrm flipH="1">
            <a:off x="6431280" y="2575560"/>
            <a:ext cx="638810" cy="2692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p:nvPr/>
        </p:nvCxnSpPr>
        <p:spPr>
          <a:xfrm flipH="1">
            <a:off x="6958330" y="2626360"/>
            <a:ext cx="233045" cy="2184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 name="Straight Arrow Connector 5"/>
          <p:cNvCxnSpPr/>
          <p:nvPr/>
        </p:nvCxnSpPr>
        <p:spPr>
          <a:xfrm>
            <a:off x="6421120" y="2575560"/>
            <a:ext cx="16662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89880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5755"/>
          </a:xfrm>
        </p:spPr>
        <p:txBody>
          <a:bodyPr>
            <a:noAutofit/>
          </a:bodyPr>
          <a:lstStyle/>
          <a:p>
            <a:r>
              <a:rPr lang="en-US" sz="2400" dirty="0" smtClean="0"/>
              <a:t>LALP 5.25</a:t>
            </a:r>
            <a:endParaRPr lang="en-US" sz="2400" dirty="0"/>
          </a:p>
        </p:txBody>
      </p:sp>
      <p:sp>
        <p:nvSpPr>
          <p:cNvPr id="3" name="Content Placeholder 2"/>
          <p:cNvSpPr>
            <a:spLocks noGrp="1"/>
          </p:cNvSpPr>
          <p:nvPr>
            <p:ph idx="1"/>
          </p:nvPr>
        </p:nvSpPr>
        <p:spPr>
          <a:xfrm>
            <a:off x="386080" y="690880"/>
            <a:ext cx="11409680" cy="5913120"/>
          </a:xfrm>
        </p:spPr>
        <p:txBody>
          <a:bodyPr/>
          <a:lstStyle/>
          <a:p>
            <a:r>
              <a:rPr lang="en-US" dirty="0" smtClean="0"/>
              <a:t>Solving with Simplex.</a:t>
            </a:r>
          </a:p>
          <a:p>
            <a:r>
              <a:rPr lang="en-US" dirty="0"/>
              <a:t>Find  x and y to maximize z =5x + 6y</a:t>
            </a:r>
          </a:p>
          <a:p>
            <a:r>
              <a:rPr lang="en-US" dirty="0" err="1"/>
              <a:t>S.t.</a:t>
            </a:r>
            <a:r>
              <a:rPr lang="en-US" dirty="0"/>
              <a:t> x + y ≤ 4, 2x + y ≤ 6, </a:t>
            </a:r>
            <a:r>
              <a:rPr lang="en-US" dirty="0" smtClean="0"/>
              <a:t> </a:t>
            </a:r>
            <a:r>
              <a:rPr lang="en-US" dirty="0"/>
              <a:t>y ≤ 3 </a:t>
            </a:r>
            <a:r>
              <a:rPr lang="en-US" dirty="0" smtClean="0"/>
              <a:t> </a:t>
            </a:r>
            <a:r>
              <a:rPr lang="en-US" dirty="0" err="1" smtClean="0"/>
              <a:t>x,y</a:t>
            </a:r>
            <a:r>
              <a:rPr lang="en-US" dirty="0" smtClean="0"/>
              <a:t> </a:t>
            </a:r>
            <a:r>
              <a:rPr lang="en-US" dirty="0"/>
              <a:t>≥ 0              </a:t>
            </a:r>
            <a:r>
              <a:rPr lang="en-US" dirty="0" smtClean="0"/>
              <a:t> </a:t>
            </a:r>
          </a:p>
          <a:p>
            <a:r>
              <a:rPr lang="en-US" dirty="0"/>
              <a:t>1</a:t>
            </a:r>
            <a:r>
              <a:rPr lang="en-US" dirty="0" smtClean="0"/>
              <a:t> Make equality.  2 A basic variable in each             3 </a:t>
            </a:r>
            <a:r>
              <a:rPr lang="en-US" dirty="0" err="1" smtClean="0"/>
              <a:t>Rhs</a:t>
            </a:r>
            <a:r>
              <a:rPr lang="en-US" dirty="0" smtClean="0"/>
              <a:t> &gt; 0</a:t>
            </a:r>
          </a:p>
          <a:p>
            <a:r>
              <a:rPr lang="en-US" dirty="0" smtClean="0"/>
              <a:t>Restructure the problem.</a:t>
            </a:r>
          </a:p>
          <a:p>
            <a:r>
              <a:rPr lang="en-US" dirty="0"/>
              <a:t> </a:t>
            </a:r>
            <a:r>
              <a:rPr lang="en-US" dirty="0" smtClean="0"/>
              <a:t>problem 2 </a:t>
            </a:r>
            <a:r>
              <a:rPr lang="en-US" dirty="0"/>
              <a:t>Find  x and y to maximize z =5x + 6y</a:t>
            </a:r>
          </a:p>
          <a:p>
            <a:r>
              <a:rPr lang="en-US" dirty="0" err="1"/>
              <a:t>S.t.</a:t>
            </a:r>
            <a:r>
              <a:rPr lang="en-US" dirty="0"/>
              <a:t> x + y ≤ 4, 2x + y ≤ 6, </a:t>
            </a:r>
            <a:r>
              <a:rPr lang="en-US" dirty="0" smtClean="0"/>
              <a:t> y ≤ 3,   x, y </a:t>
            </a:r>
            <a:r>
              <a:rPr lang="en-US" dirty="0"/>
              <a:t>≥ 0 </a:t>
            </a:r>
            <a:endParaRPr lang="en-US" dirty="0" smtClean="0"/>
          </a:p>
          <a:p>
            <a:r>
              <a:rPr lang="en-US" dirty="0" smtClean="0"/>
              <a:t>D</a:t>
            </a:r>
          </a:p>
          <a:p>
            <a:r>
              <a:rPr lang="en-US" dirty="0" smtClean="0"/>
              <a:t>B</a:t>
            </a:r>
          </a:p>
          <a:p>
            <a:endParaRPr lang="en-US" dirty="0"/>
          </a:p>
          <a:p>
            <a:pPr marL="0" indent="0">
              <a:buNone/>
            </a:pPr>
            <a:r>
              <a:rPr lang="en-US" dirty="0" smtClean="0"/>
              <a:t>  o      c      A</a:t>
            </a:r>
            <a:endParaRPr lang="en-US" dirty="0"/>
          </a:p>
        </p:txBody>
      </p:sp>
      <p:cxnSp>
        <p:nvCxnSpPr>
          <p:cNvPr id="5" name="Straight Arrow Connector 4"/>
          <p:cNvCxnSpPr/>
          <p:nvPr/>
        </p:nvCxnSpPr>
        <p:spPr>
          <a:xfrm>
            <a:off x="955040" y="42976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24560" y="4419600"/>
            <a:ext cx="0" cy="1767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833120" y="1513840"/>
            <a:ext cx="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4560" y="5984240"/>
            <a:ext cx="2885440" cy="711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H="1" flipV="1">
            <a:off x="924560" y="4978400"/>
            <a:ext cx="1097280" cy="1209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a:xfrm flipH="1" flipV="1">
            <a:off x="924560" y="4287520"/>
            <a:ext cx="680720" cy="18999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878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a:bodyPr>
          <a:lstStyle/>
          <a:p>
            <a:r>
              <a:rPr lang="en-US" sz="2400" dirty="0" smtClean="0"/>
              <a:t>LALP 5.26</a:t>
            </a:r>
            <a:endParaRPr lang="en-US" sz="2400" dirty="0"/>
          </a:p>
        </p:txBody>
      </p:sp>
      <p:sp>
        <p:nvSpPr>
          <p:cNvPr id="3" name="Content Placeholder 2"/>
          <p:cNvSpPr>
            <a:spLocks noGrp="1"/>
          </p:cNvSpPr>
          <p:nvPr>
            <p:ph idx="1"/>
          </p:nvPr>
        </p:nvSpPr>
        <p:spPr>
          <a:xfrm>
            <a:off x="396240" y="822960"/>
            <a:ext cx="11409680" cy="5811520"/>
          </a:xfrm>
        </p:spPr>
        <p:txBody>
          <a:bodyPr/>
          <a:lstStyle/>
          <a:p>
            <a:r>
              <a:rPr lang="en-US" dirty="0" smtClean="0"/>
              <a:t>Find x and y to maximize z = 5x +8y is an objective fun.</a:t>
            </a:r>
          </a:p>
          <a:p>
            <a:r>
              <a:rPr lang="en-US" dirty="0" smtClean="0"/>
              <a:t>Subject to 1x + 5y ≤ 11, 2x + 8y ≤ 12   x, y </a:t>
            </a:r>
            <a:r>
              <a:rPr lang="en-US" dirty="0"/>
              <a:t>≥ </a:t>
            </a:r>
            <a:r>
              <a:rPr lang="en-US" dirty="0" smtClean="0"/>
              <a:t>0</a:t>
            </a:r>
          </a:p>
          <a:p>
            <a:r>
              <a:rPr lang="en-US" dirty="0" smtClean="0"/>
              <a:t>-------------------------------------------------------------</a:t>
            </a:r>
          </a:p>
          <a:p>
            <a:r>
              <a:rPr lang="en-US" dirty="0" smtClean="0"/>
              <a:t>Max. 5x + 8y + 0s1 +0s2</a:t>
            </a:r>
            <a:endParaRPr lang="en-US" dirty="0"/>
          </a:p>
          <a:p>
            <a:r>
              <a:rPr lang="en-US" dirty="0" smtClean="0"/>
              <a:t>1x + 5y + 1s1 + 0s2 = 11</a:t>
            </a:r>
          </a:p>
          <a:p>
            <a:r>
              <a:rPr lang="en-US" dirty="0" smtClean="0"/>
              <a:t>2x + 8y + 0s1 + 1s2 = 12,    x, y ,s1, s2 </a:t>
            </a:r>
            <a:r>
              <a:rPr lang="en-US" dirty="0"/>
              <a:t>≥ </a:t>
            </a:r>
            <a:r>
              <a:rPr lang="en-US" dirty="0" smtClean="0"/>
              <a:t>0      s1 and s2 are slack.</a:t>
            </a:r>
          </a:p>
          <a:p>
            <a:endParaRPr lang="en-US" dirty="0" smtClean="0"/>
          </a:p>
          <a:p>
            <a:endParaRPr lang="en-US" dirty="0" smtClean="0"/>
          </a:p>
          <a:p>
            <a:endParaRPr lang="en-US" dirty="0"/>
          </a:p>
        </p:txBody>
      </p:sp>
    </p:spTree>
    <p:extLst>
      <p:ext uri="{BB962C8B-B14F-4D97-AF65-F5344CB8AC3E}">
        <p14:creationId xmlns:p14="http://schemas.microsoft.com/office/powerpoint/2010/main" val="2786534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995"/>
          </a:xfrm>
        </p:spPr>
        <p:txBody>
          <a:bodyPr>
            <a:normAutofit fontScale="90000"/>
          </a:bodyPr>
          <a:lstStyle/>
          <a:p>
            <a:endParaRPr lang="en-US" dirty="0"/>
          </a:p>
        </p:txBody>
      </p:sp>
      <p:sp>
        <p:nvSpPr>
          <p:cNvPr id="3" name="Content Placeholder 2"/>
          <p:cNvSpPr>
            <a:spLocks noGrp="1"/>
          </p:cNvSpPr>
          <p:nvPr>
            <p:ph idx="1"/>
          </p:nvPr>
        </p:nvSpPr>
        <p:spPr>
          <a:xfrm>
            <a:off x="375920" y="924560"/>
            <a:ext cx="10977880" cy="5252403"/>
          </a:xfrm>
        </p:spPr>
        <p:txBody>
          <a:bodyPr/>
          <a:lstStyle/>
          <a:p>
            <a:pPr marL="0" indent="0">
              <a:buNone/>
            </a:pPr>
            <a:r>
              <a:rPr lang="en-US" dirty="0"/>
              <a:t> </a:t>
            </a:r>
            <a:r>
              <a:rPr lang="en-US" dirty="0" smtClean="0"/>
              <a:t>  </a:t>
            </a:r>
            <a:r>
              <a:rPr lang="en-US" dirty="0" err="1" smtClean="0"/>
              <a:t>Cj</a:t>
            </a:r>
            <a:r>
              <a:rPr lang="en-US" dirty="0" smtClean="0"/>
              <a:t>               5        8        0        0 </a:t>
            </a:r>
          </a:p>
          <a:p>
            <a:r>
              <a:rPr lang="en-US" dirty="0" smtClean="0"/>
              <a:t>      VAR     x         y       s1       s2      </a:t>
            </a:r>
            <a:r>
              <a:rPr lang="en-US" dirty="0" err="1" smtClean="0"/>
              <a:t>Rhs</a:t>
            </a:r>
            <a:r>
              <a:rPr lang="en-US" dirty="0" smtClean="0"/>
              <a:t>      R.R.</a:t>
            </a:r>
          </a:p>
          <a:p>
            <a:r>
              <a:rPr lang="en-US" dirty="0" smtClean="0"/>
              <a:t>      Basis</a:t>
            </a:r>
          </a:p>
          <a:p>
            <a:r>
              <a:rPr lang="en-US" dirty="0" smtClean="0"/>
              <a:t>0      s1      1         5        1        0       11</a:t>
            </a:r>
          </a:p>
          <a:p>
            <a:r>
              <a:rPr lang="en-US" dirty="0" smtClean="0"/>
              <a:t>0      s2      2        8         0        1       12</a:t>
            </a:r>
          </a:p>
          <a:p>
            <a:r>
              <a:rPr lang="en-US" dirty="0"/>
              <a:t> </a:t>
            </a:r>
            <a:r>
              <a:rPr lang="en-US" dirty="0" smtClean="0"/>
              <a:t>      </a:t>
            </a:r>
            <a:r>
              <a:rPr lang="en-US" dirty="0" err="1" smtClean="0"/>
              <a:t>cj-zj</a:t>
            </a:r>
            <a:r>
              <a:rPr lang="en-US" dirty="0" smtClean="0"/>
              <a:t>                                                             Find x and y to minimize</a:t>
            </a:r>
          </a:p>
          <a:p>
            <a:r>
              <a:rPr lang="en-US" dirty="0"/>
              <a:t> </a:t>
            </a:r>
            <a:r>
              <a:rPr lang="en-US" dirty="0" smtClean="0"/>
              <a:t>                                                                         z = 4x -1y</a:t>
            </a:r>
          </a:p>
          <a:p>
            <a:r>
              <a:rPr lang="en-US" dirty="0"/>
              <a:t> </a:t>
            </a:r>
            <a:r>
              <a:rPr lang="en-US" dirty="0" smtClean="0"/>
              <a:t>                                                                     </a:t>
            </a:r>
            <a:r>
              <a:rPr lang="en-US" dirty="0" err="1" smtClean="0"/>
              <a:t>s.t.</a:t>
            </a:r>
            <a:r>
              <a:rPr lang="en-US" dirty="0" smtClean="0"/>
              <a:t> 3x + 5y </a:t>
            </a:r>
            <a:r>
              <a:rPr lang="en-US" dirty="0"/>
              <a:t>≤ </a:t>
            </a:r>
            <a:r>
              <a:rPr lang="en-US" dirty="0" smtClean="0"/>
              <a:t> 20</a:t>
            </a:r>
          </a:p>
          <a:p>
            <a:r>
              <a:rPr lang="en-US" dirty="0"/>
              <a:t> </a:t>
            </a:r>
            <a:r>
              <a:rPr lang="en-US" dirty="0" smtClean="0"/>
              <a:t>                                                                           x + 4y </a:t>
            </a:r>
            <a:r>
              <a:rPr lang="en-US" dirty="0"/>
              <a:t>≤ </a:t>
            </a:r>
            <a:r>
              <a:rPr lang="en-US" dirty="0" smtClean="0"/>
              <a:t> 5</a:t>
            </a:r>
          </a:p>
          <a:p>
            <a:r>
              <a:rPr lang="en-US" dirty="0"/>
              <a:t> </a:t>
            </a:r>
            <a:r>
              <a:rPr lang="en-US" dirty="0" smtClean="0"/>
              <a:t>                                                                           2x </a:t>
            </a:r>
            <a:r>
              <a:rPr lang="en-US" dirty="0"/>
              <a:t>≤ </a:t>
            </a:r>
            <a:r>
              <a:rPr lang="en-US" dirty="0" smtClean="0"/>
              <a:t> 8, x, y</a:t>
            </a:r>
            <a:r>
              <a:rPr lang="en-US" dirty="0"/>
              <a:t> ≥ 0</a:t>
            </a:r>
            <a:r>
              <a:rPr lang="en-US" dirty="0" smtClean="0"/>
              <a:t> </a:t>
            </a:r>
            <a:endParaRPr lang="en-US" dirty="0"/>
          </a:p>
        </p:txBody>
      </p:sp>
      <p:cxnSp>
        <p:nvCxnSpPr>
          <p:cNvPr id="9" name="Straight Connector 8"/>
          <p:cNvCxnSpPr/>
          <p:nvPr/>
        </p:nvCxnSpPr>
        <p:spPr>
          <a:xfrm flipV="1">
            <a:off x="1920240" y="1280160"/>
            <a:ext cx="0" cy="5222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70560" y="1544321"/>
            <a:ext cx="1270000" cy="78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143000" y="1544321"/>
            <a:ext cx="5080" cy="435863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222240" y="1808480"/>
            <a:ext cx="81280" cy="338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6238240" y="1757680"/>
            <a:ext cx="71120" cy="3464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021840" y="2330326"/>
            <a:ext cx="498856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70560" y="3495040"/>
            <a:ext cx="570992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838200" y="3931920"/>
            <a:ext cx="5542280"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38200" y="1544321"/>
            <a:ext cx="0" cy="78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1143000" y="1280160"/>
            <a:ext cx="949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31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7355"/>
          </a:xfrm>
        </p:spPr>
        <p:txBody>
          <a:bodyPr>
            <a:normAutofit fontScale="90000"/>
          </a:bodyPr>
          <a:lstStyle/>
          <a:p>
            <a:endParaRPr lang="en-US" dirty="0"/>
          </a:p>
        </p:txBody>
      </p:sp>
      <p:sp>
        <p:nvSpPr>
          <p:cNvPr id="3" name="Content Placeholder 2"/>
          <p:cNvSpPr>
            <a:spLocks noGrp="1"/>
          </p:cNvSpPr>
          <p:nvPr>
            <p:ph idx="1"/>
          </p:nvPr>
        </p:nvSpPr>
        <p:spPr>
          <a:xfrm>
            <a:off x="447040" y="1016000"/>
            <a:ext cx="11348720" cy="5699760"/>
          </a:xfrm>
        </p:spPr>
        <p:txBody>
          <a:bodyPr/>
          <a:lstStyle/>
          <a:p>
            <a:r>
              <a:rPr lang="en-US" dirty="0" smtClean="0"/>
              <a:t>Min.</a:t>
            </a:r>
          </a:p>
          <a:p>
            <a:endParaRPr lang="en-US" dirty="0"/>
          </a:p>
        </p:txBody>
      </p:sp>
    </p:spTree>
    <p:extLst>
      <p:ext uri="{BB962C8B-B14F-4D97-AF65-F5344CB8AC3E}">
        <p14:creationId xmlns:p14="http://schemas.microsoft.com/office/powerpoint/2010/main" val="295659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a:bodyPr>
          <a:lstStyle/>
          <a:p>
            <a:r>
              <a:rPr lang="en-US" sz="2800" dirty="0"/>
              <a:t>LALP </a:t>
            </a:r>
            <a:r>
              <a:rPr lang="en-US" sz="2800" dirty="0" smtClean="0"/>
              <a:t>5.2</a:t>
            </a:r>
            <a:endParaRPr lang="en-US" sz="2800" dirty="0"/>
          </a:p>
        </p:txBody>
      </p:sp>
      <p:sp>
        <p:nvSpPr>
          <p:cNvPr id="3" name="Content Placeholder 2"/>
          <p:cNvSpPr>
            <a:spLocks noGrp="1"/>
          </p:cNvSpPr>
          <p:nvPr>
            <p:ph idx="1"/>
          </p:nvPr>
        </p:nvSpPr>
        <p:spPr>
          <a:xfrm>
            <a:off x="375920" y="812800"/>
            <a:ext cx="11470640" cy="5953760"/>
          </a:xfrm>
        </p:spPr>
        <p:txBody>
          <a:bodyPr/>
          <a:lstStyle/>
          <a:p>
            <a:r>
              <a:rPr lang="en-US" dirty="0" smtClean="0"/>
              <a:t>In most of the cases the decision variables are required to be non-negative. </a:t>
            </a:r>
          </a:p>
          <a:p>
            <a:endParaRPr lang="en-US" dirty="0"/>
          </a:p>
          <a:p>
            <a:r>
              <a:rPr lang="en-US" dirty="0" smtClean="0"/>
              <a:t>All the decision variables, wherever they appear ( in objective function or in the constraints) are always </a:t>
            </a:r>
            <a:r>
              <a:rPr lang="en-US" b="1" dirty="0" smtClean="0"/>
              <a:t>linear. </a:t>
            </a:r>
          </a:p>
          <a:p>
            <a:r>
              <a:rPr lang="en-US" b="1" dirty="0" smtClean="0"/>
              <a:t>Programming does not mean computer programming but it means ‘planning ‘. </a:t>
            </a:r>
            <a:r>
              <a:rPr lang="en-US" dirty="0" smtClean="0"/>
              <a:t> Planning of allocation of resources in to the different activities with specific objective.</a:t>
            </a:r>
          </a:p>
          <a:p>
            <a:endParaRPr lang="en-US" b="1" dirty="0"/>
          </a:p>
        </p:txBody>
      </p:sp>
    </p:spTree>
    <p:extLst>
      <p:ext uri="{BB962C8B-B14F-4D97-AF65-F5344CB8AC3E}">
        <p14:creationId xmlns:p14="http://schemas.microsoft.com/office/powerpoint/2010/main" val="67158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995"/>
          </a:xfrm>
        </p:spPr>
        <p:txBody>
          <a:bodyPr>
            <a:normAutofit fontScale="90000"/>
          </a:bodyPr>
          <a:lstStyle/>
          <a:p>
            <a:endParaRPr lang="en-US" dirty="0"/>
          </a:p>
        </p:txBody>
      </p:sp>
      <p:sp>
        <p:nvSpPr>
          <p:cNvPr id="3" name="Content Placeholder 2"/>
          <p:cNvSpPr>
            <a:spLocks noGrp="1"/>
          </p:cNvSpPr>
          <p:nvPr>
            <p:ph idx="1"/>
          </p:nvPr>
        </p:nvSpPr>
        <p:spPr>
          <a:xfrm>
            <a:off x="375920" y="924560"/>
            <a:ext cx="10977880" cy="5252403"/>
          </a:xfrm>
        </p:spPr>
        <p:txBody>
          <a:bodyPr>
            <a:normAutofit/>
          </a:bodyPr>
          <a:lstStyle/>
          <a:p>
            <a:pPr marL="0" indent="0">
              <a:buNone/>
            </a:pPr>
            <a:r>
              <a:rPr lang="en-US" dirty="0"/>
              <a:t> </a:t>
            </a:r>
            <a:r>
              <a:rPr lang="en-US" dirty="0" smtClean="0"/>
              <a:t>  </a:t>
            </a:r>
            <a:r>
              <a:rPr lang="en-US" dirty="0" err="1" smtClean="0"/>
              <a:t>Cj</a:t>
            </a:r>
            <a:r>
              <a:rPr lang="en-US" dirty="0" smtClean="0"/>
              <a:t>               4        -1       0        0      0</a:t>
            </a:r>
          </a:p>
          <a:p>
            <a:r>
              <a:rPr lang="en-US" dirty="0" smtClean="0"/>
              <a:t>      VAR     x         y       s1       s2    s3       </a:t>
            </a:r>
            <a:r>
              <a:rPr lang="en-US" dirty="0" err="1" smtClean="0"/>
              <a:t>Rhs</a:t>
            </a:r>
            <a:r>
              <a:rPr lang="en-US" dirty="0" smtClean="0"/>
              <a:t>      R.R.</a:t>
            </a:r>
          </a:p>
          <a:p>
            <a:r>
              <a:rPr lang="en-US" dirty="0" smtClean="0"/>
              <a:t>      Basis</a:t>
            </a:r>
          </a:p>
          <a:p>
            <a:r>
              <a:rPr lang="en-US" dirty="0" smtClean="0"/>
              <a:t>0      s1      3         5        1        0       0      20</a:t>
            </a:r>
          </a:p>
          <a:p>
            <a:r>
              <a:rPr lang="en-US" dirty="0" smtClean="0"/>
              <a:t>0      s2      1        4         0        1       0       5</a:t>
            </a:r>
          </a:p>
          <a:p>
            <a:r>
              <a:rPr lang="en-US" dirty="0" smtClean="0"/>
              <a:t>0      s3      2         0        0        0       1       8                                                             </a:t>
            </a:r>
          </a:p>
          <a:p>
            <a:r>
              <a:rPr lang="en-US" dirty="0"/>
              <a:t> </a:t>
            </a:r>
            <a:r>
              <a:rPr lang="en-US" dirty="0" smtClean="0"/>
              <a:t>                                                                                  z = 4x -1y</a:t>
            </a:r>
          </a:p>
          <a:p>
            <a:r>
              <a:rPr lang="en-US" dirty="0"/>
              <a:t> </a:t>
            </a:r>
            <a:r>
              <a:rPr lang="en-US" dirty="0" smtClean="0"/>
              <a:t>                                                                              </a:t>
            </a:r>
            <a:r>
              <a:rPr lang="en-US" dirty="0" err="1" smtClean="0"/>
              <a:t>s.t.</a:t>
            </a:r>
            <a:r>
              <a:rPr lang="en-US" dirty="0" smtClean="0"/>
              <a:t> 3x + 5y </a:t>
            </a:r>
            <a:r>
              <a:rPr lang="en-US" dirty="0"/>
              <a:t>≤ </a:t>
            </a:r>
            <a:r>
              <a:rPr lang="en-US" dirty="0" smtClean="0"/>
              <a:t> 20</a:t>
            </a:r>
          </a:p>
          <a:p>
            <a:r>
              <a:rPr lang="en-US" dirty="0"/>
              <a:t> </a:t>
            </a:r>
            <a:r>
              <a:rPr lang="en-US" dirty="0" smtClean="0"/>
              <a:t>                                                                                   x + 4y </a:t>
            </a:r>
            <a:r>
              <a:rPr lang="en-US" dirty="0"/>
              <a:t>≤ </a:t>
            </a:r>
            <a:r>
              <a:rPr lang="en-US" dirty="0" smtClean="0"/>
              <a:t> 5</a:t>
            </a:r>
          </a:p>
          <a:p>
            <a:r>
              <a:rPr lang="en-US" dirty="0"/>
              <a:t> </a:t>
            </a:r>
            <a:r>
              <a:rPr lang="en-US" dirty="0" smtClean="0"/>
              <a:t>                                                                                   2x </a:t>
            </a:r>
            <a:r>
              <a:rPr lang="en-US" dirty="0"/>
              <a:t>≤ </a:t>
            </a:r>
            <a:r>
              <a:rPr lang="en-US" dirty="0" smtClean="0"/>
              <a:t> 8,          x, y</a:t>
            </a:r>
            <a:r>
              <a:rPr lang="en-US" dirty="0"/>
              <a:t> ≥ 0</a:t>
            </a:r>
            <a:r>
              <a:rPr lang="en-US" dirty="0" smtClean="0"/>
              <a:t> </a:t>
            </a:r>
            <a:endParaRPr lang="en-US" dirty="0"/>
          </a:p>
        </p:txBody>
      </p:sp>
      <p:cxnSp>
        <p:nvCxnSpPr>
          <p:cNvPr id="9" name="Straight Connector 8"/>
          <p:cNvCxnSpPr/>
          <p:nvPr/>
        </p:nvCxnSpPr>
        <p:spPr>
          <a:xfrm flipV="1">
            <a:off x="1920240" y="1280160"/>
            <a:ext cx="0" cy="5222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70560" y="1544321"/>
            <a:ext cx="1270000" cy="78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143000" y="1544321"/>
            <a:ext cx="5080" cy="4358639"/>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766560" y="1808480"/>
            <a:ext cx="81280" cy="338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13120" y="1757680"/>
            <a:ext cx="71120" cy="3464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021840" y="2330326"/>
            <a:ext cx="498856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70560" y="4439920"/>
            <a:ext cx="570992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838200" y="3931920"/>
            <a:ext cx="5542280"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38200" y="1544321"/>
            <a:ext cx="0" cy="78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1143000" y="1280160"/>
            <a:ext cx="9499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770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p:spPr>
        <p:txBody>
          <a:bodyPr>
            <a:normAutofit/>
          </a:bodyPr>
          <a:lstStyle/>
          <a:p>
            <a:r>
              <a:rPr lang="en-US" sz="2800" dirty="0"/>
              <a:t>LALP </a:t>
            </a:r>
            <a:r>
              <a:rPr lang="en-US" sz="2800" dirty="0" smtClean="0"/>
              <a:t>5.3</a:t>
            </a:r>
            <a:endParaRPr lang="en-US" sz="2800" dirty="0"/>
          </a:p>
        </p:txBody>
      </p:sp>
      <p:sp>
        <p:nvSpPr>
          <p:cNvPr id="3" name="Content Placeholder 2"/>
          <p:cNvSpPr>
            <a:spLocks noGrp="1"/>
          </p:cNvSpPr>
          <p:nvPr>
            <p:ph idx="1"/>
          </p:nvPr>
        </p:nvSpPr>
        <p:spPr>
          <a:xfrm>
            <a:off x="365760" y="853440"/>
            <a:ext cx="11450320" cy="5913120"/>
          </a:xfrm>
        </p:spPr>
        <p:txBody>
          <a:bodyPr/>
          <a:lstStyle/>
          <a:p>
            <a:r>
              <a:rPr lang="en-US" dirty="0" smtClean="0"/>
              <a:t>A designer plans to share two  departments A and B available for 160  and 180 hours respectively. He thinks of manufacturing </a:t>
            </a:r>
            <a:r>
              <a:rPr lang="en-US" b="1" dirty="0" smtClean="0"/>
              <a:t>tables</a:t>
            </a:r>
            <a:r>
              <a:rPr lang="en-US" dirty="0" smtClean="0"/>
              <a:t> and </a:t>
            </a:r>
            <a:r>
              <a:rPr lang="en-US" b="1" dirty="0" smtClean="0"/>
              <a:t>chairs</a:t>
            </a:r>
            <a:r>
              <a:rPr lang="en-US" dirty="0" smtClean="0"/>
              <a:t> which will be sold in the market with a profit of 10 </a:t>
            </a:r>
            <a:r>
              <a:rPr lang="en-US" dirty="0" err="1" smtClean="0"/>
              <a:t>rs</a:t>
            </a:r>
            <a:r>
              <a:rPr lang="en-US" dirty="0" smtClean="0"/>
              <a:t>. and 15 </a:t>
            </a:r>
            <a:r>
              <a:rPr lang="en-US" dirty="0" err="1" smtClean="0"/>
              <a:t>rs</a:t>
            </a:r>
            <a:r>
              <a:rPr lang="en-US" dirty="0" smtClean="0"/>
              <a:t>. Respectively. One table takes 4 hours in dept. A and the chair takes 2 hours in dept. B. A chair takes 3 hours in dept. A and 6 hours in dept. B.  </a:t>
            </a:r>
            <a:r>
              <a:rPr lang="en-US" dirty="0" err="1" smtClean="0"/>
              <a:t>Deprtment</a:t>
            </a:r>
            <a:r>
              <a:rPr lang="en-US" dirty="0" smtClean="0"/>
              <a:t> A and B are available for 160  and 180 hours respectively. Design allocations so </a:t>
            </a:r>
            <a:r>
              <a:rPr lang="en-US" dirty="0" err="1" smtClean="0"/>
              <a:t>tht</a:t>
            </a:r>
            <a:r>
              <a:rPr lang="en-US" dirty="0" smtClean="0"/>
              <a:t> he gets maximum profit.</a:t>
            </a:r>
          </a:p>
          <a:p>
            <a:r>
              <a:rPr lang="en-US" dirty="0"/>
              <a:t> </a:t>
            </a:r>
            <a:r>
              <a:rPr lang="en-US" dirty="0" smtClean="0"/>
              <a:t> </a:t>
            </a:r>
          </a:p>
          <a:p>
            <a:r>
              <a:rPr lang="en-US" dirty="0" smtClean="0"/>
              <a:t>Resources:  </a:t>
            </a:r>
            <a:r>
              <a:rPr lang="en-US" dirty="0" err="1" smtClean="0"/>
              <a:t>Dept</a:t>
            </a:r>
            <a:r>
              <a:rPr lang="en-US" dirty="0" smtClean="0"/>
              <a:t> A: 160 hours and dept. B : 180 hours.</a:t>
            </a:r>
          </a:p>
          <a:p>
            <a:r>
              <a:rPr lang="en-US" dirty="0" smtClean="0"/>
              <a:t>Activities : Tables    Chairs</a:t>
            </a:r>
          </a:p>
          <a:p>
            <a:r>
              <a:rPr lang="en-US" dirty="0" smtClean="0"/>
              <a:t>                   </a:t>
            </a:r>
            <a:r>
              <a:rPr lang="en-US" dirty="0" err="1" smtClean="0"/>
              <a:t>Dept</a:t>
            </a:r>
            <a:r>
              <a:rPr lang="en-US" dirty="0" smtClean="0"/>
              <a:t> A     Dept. B  profit per unit</a:t>
            </a:r>
          </a:p>
          <a:p>
            <a:r>
              <a:rPr lang="en-US" dirty="0" smtClean="0"/>
              <a:t>Table:         4                2            </a:t>
            </a:r>
            <a:r>
              <a:rPr lang="en-US" dirty="0" err="1" smtClean="0"/>
              <a:t>rs</a:t>
            </a:r>
            <a:r>
              <a:rPr lang="en-US" dirty="0" smtClean="0"/>
              <a:t>. 10</a:t>
            </a:r>
          </a:p>
          <a:p>
            <a:r>
              <a:rPr lang="en-US" dirty="0" smtClean="0"/>
              <a:t>Chair          2                 6           </a:t>
            </a:r>
            <a:r>
              <a:rPr lang="en-US" dirty="0" err="1" smtClean="0"/>
              <a:t>rs</a:t>
            </a:r>
            <a:r>
              <a:rPr lang="en-US" dirty="0" smtClean="0"/>
              <a:t>. 15</a:t>
            </a:r>
            <a:endParaRPr lang="en-US" dirty="0"/>
          </a:p>
        </p:txBody>
      </p:sp>
    </p:spTree>
    <p:extLst>
      <p:ext uri="{BB962C8B-B14F-4D97-AF65-F5344CB8AC3E}">
        <p14:creationId xmlns:p14="http://schemas.microsoft.com/office/powerpoint/2010/main" val="190611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a:bodyPr>
          <a:lstStyle/>
          <a:p>
            <a:r>
              <a:rPr lang="en-US" sz="2400" dirty="0"/>
              <a:t>LALP </a:t>
            </a:r>
            <a:r>
              <a:rPr lang="en-US" sz="2400" dirty="0" smtClean="0"/>
              <a:t>5.4</a:t>
            </a:r>
            <a:endParaRPr lang="en-US" sz="2400" dirty="0"/>
          </a:p>
        </p:txBody>
      </p:sp>
      <p:sp>
        <p:nvSpPr>
          <p:cNvPr id="3" name="Content Placeholder 2"/>
          <p:cNvSpPr>
            <a:spLocks noGrp="1"/>
          </p:cNvSpPr>
          <p:nvPr>
            <p:ph idx="1"/>
          </p:nvPr>
        </p:nvSpPr>
        <p:spPr>
          <a:xfrm>
            <a:off x="294640" y="863600"/>
            <a:ext cx="11582400" cy="5821680"/>
          </a:xfrm>
        </p:spPr>
        <p:txBody>
          <a:bodyPr/>
          <a:lstStyle/>
          <a:p>
            <a:r>
              <a:rPr lang="en-US" dirty="0"/>
              <a:t>Resources:  </a:t>
            </a:r>
            <a:r>
              <a:rPr lang="en-US" dirty="0" err="1"/>
              <a:t>Dept</a:t>
            </a:r>
            <a:r>
              <a:rPr lang="en-US" dirty="0"/>
              <a:t> A: 160 hours and dept. B : 180 hours.</a:t>
            </a:r>
          </a:p>
          <a:p>
            <a:r>
              <a:rPr lang="en-US" dirty="0"/>
              <a:t>Activities : Tables    Chairs</a:t>
            </a:r>
          </a:p>
          <a:p>
            <a:r>
              <a:rPr lang="en-US" dirty="0"/>
              <a:t>                   </a:t>
            </a:r>
            <a:r>
              <a:rPr lang="en-US" dirty="0" err="1"/>
              <a:t>Dept</a:t>
            </a:r>
            <a:r>
              <a:rPr lang="en-US" dirty="0"/>
              <a:t> A     Dept. B  profit per </a:t>
            </a:r>
            <a:r>
              <a:rPr lang="en-US" dirty="0" smtClean="0"/>
              <a:t>unit     Plan</a:t>
            </a:r>
            <a:endParaRPr lang="en-US" dirty="0"/>
          </a:p>
          <a:p>
            <a:r>
              <a:rPr lang="en-US" dirty="0"/>
              <a:t>Table:         4                2            </a:t>
            </a:r>
            <a:r>
              <a:rPr lang="en-US" dirty="0" err="1"/>
              <a:t>rs</a:t>
            </a:r>
            <a:r>
              <a:rPr lang="en-US" dirty="0"/>
              <a:t>. </a:t>
            </a:r>
            <a:r>
              <a:rPr lang="en-US" dirty="0" smtClean="0"/>
              <a:t>10                      x units  </a:t>
            </a:r>
            <a:endParaRPr lang="en-US" dirty="0"/>
          </a:p>
          <a:p>
            <a:r>
              <a:rPr lang="en-US" dirty="0"/>
              <a:t>Chair          2                 6           </a:t>
            </a:r>
            <a:r>
              <a:rPr lang="en-US" dirty="0" err="1"/>
              <a:t>rs</a:t>
            </a:r>
            <a:r>
              <a:rPr lang="en-US" dirty="0"/>
              <a:t>. </a:t>
            </a:r>
            <a:r>
              <a:rPr lang="en-US" dirty="0" smtClean="0"/>
              <a:t>15                      y units</a:t>
            </a:r>
          </a:p>
          <a:p>
            <a:endParaRPr lang="en-US" dirty="0"/>
          </a:p>
          <a:p>
            <a:r>
              <a:rPr lang="en-US" dirty="0" smtClean="0"/>
              <a:t>Find x and y so that F(</a:t>
            </a:r>
            <a:r>
              <a:rPr lang="en-US" dirty="0" err="1" smtClean="0"/>
              <a:t>x,y</a:t>
            </a:r>
            <a:r>
              <a:rPr lang="en-US" dirty="0" smtClean="0"/>
              <a:t>) = 10 x + 15 y is maximized</a:t>
            </a:r>
          </a:p>
          <a:p>
            <a:r>
              <a:rPr lang="en-US" dirty="0" smtClean="0"/>
              <a:t>With constraint on resources (1) 4x + 2y ≤ 160 , (2) 2x + 6y  ≤ 180</a:t>
            </a:r>
          </a:p>
          <a:p>
            <a:r>
              <a:rPr lang="en-US" dirty="0"/>
              <a:t> </a:t>
            </a:r>
            <a:r>
              <a:rPr lang="en-US" dirty="0" smtClean="0"/>
              <a:t>    Non negativity constraints (2) x , y ≥ 0       </a:t>
            </a:r>
          </a:p>
          <a:p>
            <a:endParaRPr lang="en-US" dirty="0"/>
          </a:p>
        </p:txBody>
      </p:sp>
    </p:spTree>
    <p:extLst>
      <p:ext uri="{BB962C8B-B14F-4D97-AF65-F5344CB8AC3E}">
        <p14:creationId xmlns:p14="http://schemas.microsoft.com/office/powerpoint/2010/main" val="380220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8155"/>
          </a:xfrm>
        </p:spPr>
        <p:txBody>
          <a:bodyPr>
            <a:normAutofit/>
          </a:bodyPr>
          <a:lstStyle/>
          <a:p>
            <a:r>
              <a:rPr lang="en-US" sz="2400" dirty="0" smtClean="0"/>
              <a:t>LALP 5.5</a:t>
            </a:r>
            <a:endParaRPr lang="en-US" sz="2400" dirty="0"/>
          </a:p>
        </p:txBody>
      </p:sp>
      <p:sp>
        <p:nvSpPr>
          <p:cNvPr id="3" name="Content Placeholder 2"/>
          <p:cNvSpPr>
            <a:spLocks noGrp="1"/>
          </p:cNvSpPr>
          <p:nvPr>
            <p:ph idx="1"/>
          </p:nvPr>
        </p:nvSpPr>
        <p:spPr>
          <a:xfrm>
            <a:off x="426720" y="843280"/>
            <a:ext cx="11348720" cy="5882640"/>
          </a:xfrm>
        </p:spPr>
        <p:txBody>
          <a:bodyPr/>
          <a:lstStyle/>
          <a:p>
            <a:r>
              <a:rPr lang="en-US" dirty="0" smtClean="0"/>
              <a:t>General  (LPP)Model: </a:t>
            </a:r>
          </a:p>
          <a:p>
            <a:r>
              <a:rPr lang="en-US" dirty="0" smtClean="0"/>
              <a:t>Find x</a:t>
            </a:r>
            <a:r>
              <a:rPr lang="en-US" baseline="-25000" dirty="0" smtClean="0"/>
              <a:t>1 </a:t>
            </a:r>
            <a:r>
              <a:rPr lang="en-US" dirty="0" smtClean="0"/>
              <a:t>,  x2,……,</a:t>
            </a:r>
            <a:r>
              <a:rPr lang="en-US" dirty="0" err="1" smtClean="0"/>
              <a:t>xn</a:t>
            </a:r>
            <a:r>
              <a:rPr lang="en-US" dirty="0" smtClean="0"/>
              <a:t>  ( Decision variables)</a:t>
            </a:r>
          </a:p>
          <a:p>
            <a:r>
              <a:rPr lang="en-US" dirty="0" smtClean="0"/>
              <a:t>In order to </a:t>
            </a:r>
            <a:r>
              <a:rPr lang="en-US" b="1" dirty="0" smtClean="0"/>
              <a:t>optimize</a:t>
            </a:r>
            <a:r>
              <a:rPr lang="en-US" dirty="0" smtClean="0"/>
              <a:t> z = c1x1 + c2x2 + c3x3 + …………………+ </a:t>
            </a:r>
            <a:r>
              <a:rPr lang="en-US" dirty="0" err="1" smtClean="0"/>
              <a:t>cnxn</a:t>
            </a:r>
            <a:r>
              <a:rPr lang="en-US" dirty="0" smtClean="0"/>
              <a:t>       (1)</a:t>
            </a:r>
          </a:p>
          <a:p>
            <a:r>
              <a:rPr lang="en-US" dirty="0" smtClean="0"/>
              <a:t>Subject to a11 x1 + a12 x2 + ………………………..+ a1n </a:t>
            </a:r>
            <a:r>
              <a:rPr lang="en-US" dirty="0" err="1" smtClean="0"/>
              <a:t>xn</a:t>
            </a:r>
            <a:r>
              <a:rPr lang="en-US" dirty="0" smtClean="0"/>
              <a:t> ≤, =, ≥ b1</a:t>
            </a:r>
          </a:p>
          <a:p>
            <a:r>
              <a:rPr lang="en-US" dirty="0" smtClean="0"/>
              <a:t>                   a21 </a:t>
            </a:r>
            <a:r>
              <a:rPr lang="en-US" dirty="0"/>
              <a:t>x1 + </a:t>
            </a:r>
            <a:r>
              <a:rPr lang="en-US" dirty="0" smtClean="0"/>
              <a:t>a22 </a:t>
            </a:r>
            <a:r>
              <a:rPr lang="en-US" dirty="0"/>
              <a:t>x2 + ………………………..+ </a:t>
            </a:r>
            <a:r>
              <a:rPr lang="en-US" dirty="0" smtClean="0"/>
              <a:t>a2n </a:t>
            </a:r>
            <a:r>
              <a:rPr lang="en-US" dirty="0" err="1"/>
              <a:t>xn</a:t>
            </a:r>
            <a:r>
              <a:rPr lang="en-US" dirty="0"/>
              <a:t> ≤ </a:t>
            </a:r>
            <a:r>
              <a:rPr lang="en-US" dirty="0" smtClean="0"/>
              <a:t>,= , ≥ b2</a:t>
            </a:r>
          </a:p>
          <a:p>
            <a:endParaRPr lang="en-US" dirty="0"/>
          </a:p>
          <a:p>
            <a:r>
              <a:rPr lang="en-US" dirty="0" smtClean="0"/>
              <a:t>                  am1 </a:t>
            </a:r>
            <a:r>
              <a:rPr lang="en-US" dirty="0"/>
              <a:t>x1 + </a:t>
            </a:r>
            <a:r>
              <a:rPr lang="en-US" dirty="0" smtClean="0"/>
              <a:t>am2 </a:t>
            </a:r>
            <a:r>
              <a:rPr lang="en-US" dirty="0"/>
              <a:t>x2 + ………………………..+ </a:t>
            </a:r>
            <a:r>
              <a:rPr lang="en-US" dirty="0" err="1" smtClean="0"/>
              <a:t>amn</a:t>
            </a:r>
            <a:r>
              <a:rPr lang="en-US" dirty="0" smtClean="0"/>
              <a:t> </a:t>
            </a:r>
            <a:r>
              <a:rPr lang="en-US" dirty="0" err="1"/>
              <a:t>xn</a:t>
            </a:r>
            <a:r>
              <a:rPr lang="en-US" dirty="0"/>
              <a:t> ≤ = ≥ </a:t>
            </a:r>
            <a:r>
              <a:rPr lang="en-US" dirty="0" err="1" smtClean="0"/>
              <a:t>b</a:t>
            </a:r>
            <a:r>
              <a:rPr lang="en-US" baseline="-25000" dirty="0" err="1" smtClean="0"/>
              <a:t>m</a:t>
            </a:r>
            <a:endParaRPr lang="en-US" dirty="0" smtClean="0"/>
          </a:p>
          <a:p>
            <a:r>
              <a:rPr lang="en-US" dirty="0" smtClean="0"/>
              <a:t>( Where in each </a:t>
            </a:r>
            <a:r>
              <a:rPr lang="en-US" dirty="0" err="1" smtClean="0"/>
              <a:t>each</a:t>
            </a:r>
            <a:r>
              <a:rPr lang="en-US" dirty="0" smtClean="0"/>
              <a:t> constraint one and only one sign holds true)</a:t>
            </a:r>
          </a:p>
          <a:p>
            <a:r>
              <a:rPr lang="en-US" dirty="0" smtClean="0"/>
              <a:t>                  With all xi ≥ </a:t>
            </a:r>
            <a:r>
              <a:rPr lang="en-US" b="1" dirty="0" smtClean="0"/>
              <a:t>0  [ There are n D.V. and m constraints, m </a:t>
            </a:r>
            <a:r>
              <a:rPr lang="en-US" dirty="0" smtClean="0"/>
              <a:t>≤ n]</a:t>
            </a:r>
            <a:endParaRPr lang="en-US" b="1" dirty="0" smtClean="0"/>
          </a:p>
          <a:p>
            <a:r>
              <a:rPr lang="en-US" b="1" dirty="0" smtClean="0"/>
              <a:t>All ci </a:t>
            </a:r>
            <a:r>
              <a:rPr lang="en-US" dirty="0"/>
              <a:t> ≥ </a:t>
            </a:r>
            <a:r>
              <a:rPr lang="en-US" b="1" dirty="0"/>
              <a:t>0</a:t>
            </a:r>
            <a:r>
              <a:rPr lang="en-US" b="1" dirty="0" smtClean="0"/>
              <a:t>  are cost / profit  factors.    All bi </a:t>
            </a:r>
            <a:r>
              <a:rPr lang="en-US" dirty="0"/>
              <a:t> ≥ </a:t>
            </a:r>
            <a:r>
              <a:rPr lang="en-US" b="1" dirty="0" smtClean="0"/>
              <a:t>0 are the resources </a:t>
            </a:r>
          </a:p>
          <a:p>
            <a:r>
              <a:rPr lang="en-US" b="1" dirty="0" smtClean="0"/>
              <a:t>A = (</a:t>
            </a:r>
            <a:r>
              <a:rPr lang="en-US" b="1" dirty="0" err="1" smtClean="0"/>
              <a:t>a</a:t>
            </a:r>
            <a:r>
              <a:rPr lang="en-US" b="1" baseline="-25000" dirty="0" err="1" smtClean="0"/>
              <a:t>ij</a:t>
            </a:r>
            <a:r>
              <a:rPr lang="en-US" b="1" dirty="0" smtClean="0"/>
              <a:t>) is a </a:t>
            </a:r>
            <a:r>
              <a:rPr lang="en-US" b="1" dirty="0" err="1" smtClean="0"/>
              <a:t>mxn</a:t>
            </a:r>
            <a:r>
              <a:rPr lang="en-US" b="1" dirty="0" smtClean="0"/>
              <a:t> matrix. </a:t>
            </a:r>
            <a:endParaRPr lang="en-US" dirty="0"/>
          </a:p>
        </p:txBody>
      </p:sp>
    </p:spTree>
    <p:extLst>
      <p:ext uri="{BB962C8B-B14F-4D97-AF65-F5344CB8AC3E}">
        <p14:creationId xmlns:p14="http://schemas.microsoft.com/office/powerpoint/2010/main" val="300800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a:bodyPr>
          <a:lstStyle/>
          <a:p>
            <a:r>
              <a:rPr lang="en-US" sz="2400" dirty="0" smtClean="0"/>
              <a:t>LALP 5.6</a:t>
            </a:r>
            <a:endParaRPr lang="en-US" sz="2400" dirty="0"/>
          </a:p>
        </p:txBody>
      </p:sp>
      <p:sp>
        <p:nvSpPr>
          <p:cNvPr id="3" name="Content Placeholder 2"/>
          <p:cNvSpPr>
            <a:spLocks noGrp="1"/>
          </p:cNvSpPr>
          <p:nvPr>
            <p:ph idx="1"/>
          </p:nvPr>
        </p:nvSpPr>
        <p:spPr>
          <a:xfrm>
            <a:off x="457200" y="822960"/>
            <a:ext cx="11369040" cy="5852160"/>
          </a:xfrm>
        </p:spPr>
        <p:txBody>
          <a:bodyPr>
            <a:normAutofit lnSpcReduction="10000"/>
          </a:bodyPr>
          <a:lstStyle/>
          <a:p>
            <a:r>
              <a:rPr lang="en-US" dirty="0" smtClean="0"/>
              <a:t>Ex. 2 Planning a menu. Type P and Type Q. </a:t>
            </a:r>
          </a:p>
          <a:p>
            <a:r>
              <a:rPr lang="en-US" dirty="0" smtClean="0"/>
              <a:t>                        fat   Carbohydrate   Protein ( content in 10 gram) cost/10gram</a:t>
            </a:r>
          </a:p>
          <a:p>
            <a:r>
              <a:rPr lang="en-US" dirty="0" smtClean="0"/>
              <a:t>Type P.            2           3                        5                                                    10</a:t>
            </a:r>
          </a:p>
          <a:p>
            <a:r>
              <a:rPr lang="en-US" dirty="0" smtClean="0"/>
              <a:t>Type Q            3           4                        2                                                    20</a:t>
            </a:r>
          </a:p>
          <a:p>
            <a:pPr marL="0" indent="0">
              <a:buNone/>
            </a:pPr>
            <a:r>
              <a:rPr lang="en-US" dirty="0" smtClean="0"/>
              <a:t>Requirement   20         24                     16</a:t>
            </a:r>
            <a:endParaRPr lang="en-US" dirty="0"/>
          </a:p>
          <a:p>
            <a:r>
              <a:rPr lang="en-US" dirty="0" smtClean="0"/>
              <a:t>(minimum)</a:t>
            </a:r>
          </a:p>
          <a:p>
            <a:r>
              <a:rPr lang="en-US" dirty="0" smtClean="0"/>
              <a:t>Let x1 and x2 be  amount of type p and type q of the food to be planned to satisfy the requirement and minimize the cost.</a:t>
            </a:r>
          </a:p>
          <a:p>
            <a:r>
              <a:rPr lang="en-US" dirty="0" smtClean="0"/>
              <a:t>Construct the model. Find x1 and x2 so as to </a:t>
            </a:r>
            <a:r>
              <a:rPr lang="en-US" b="1" dirty="0" smtClean="0"/>
              <a:t>minimize</a:t>
            </a:r>
            <a:r>
              <a:rPr lang="en-US" dirty="0" smtClean="0"/>
              <a:t> the total purchase cost:  10 x1 + 20 x2  subject to 2x1 + 3x2 ≥ 20 fat const.</a:t>
            </a:r>
          </a:p>
          <a:p>
            <a:r>
              <a:rPr lang="en-US" dirty="0"/>
              <a:t> </a:t>
            </a:r>
            <a:r>
              <a:rPr lang="en-US" dirty="0" smtClean="0"/>
              <a:t>                                                     3x1 + 4x2 ≥ 24, 5x1 + 2x2 ≥ 16,</a:t>
            </a:r>
          </a:p>
          <a:p>
            <a:r>
              <a:rPr lang="en-US" dirty="0"/>
              <a:t>With x1, x2 </a:t>
            </a:r>
            <a:r>
              <a:rPr lang="en-US" dirty="0" smtClean="0"/>
              <a:t>≥ 0</a:t>
            </a:r>
          </a:p>
          <a:p>
            <a:r>
              <a:rPr lang="en-US" dirty="0"/>
              <a:t> </a:t>
            </a:r>
            <a:endParaRPr lang="en-US" dirty="0" smtClean="0"/>
          </a:p>
          <a:p>
            <a:endParaRPr lang="en-US" dirty="0" smtClean="0"/>
          </a:p>
          <a:p>
            <a:endParaRPr lang="en-US" dirty="0"/>
          </a:p>
        </p:txBody>
      </p:sp>
    </p:spTree>
    <p:extLst>
      <p:ext uri="{BB962C8B-B14F-4D97-AF65-F5344CB8AC3E}">
        <p14:creationId xmlns:p14="http://schemas.microsoft.com/office/powerpoint/2010/main" val="300883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995"/>
          </a:xfrm>
        </p:spPr>
        <p:txBody>
          <a:bodyPr>
            <a:normAutofit/>
          </a:bodyPr>
          <a:lstStyle/>
          <a:p>
            <a:r>
              <a:rPr lang="en-US" sz="2400" dirty="0"/>
              <a:t>LALP </a:t>
            </a:r>
            <a:r>
              <a:rPr lang="en-US" sz="2400" dirty="0" smtClean="0"/>
              <a:t>5.7</a:t>
            </a:r>
            <a:endParaRPr lang="en-US" sz="2400" dirty="0"/>
          </a:p>
        </p:txBody>
      </p:sp>
      <p:sp>
        <p:nvSpPr>
          <p:cNvPr id="3" name="Content Placeholder 2"/>
          <p:cNvSpPr>
            <a:spLocks noGrp="1"/>
          </p:cNvSpPr>
          <p:nvPr>
            <p:ph idx="1"/>
          </p:nvPr>
        </p:nvSpPr>
        <p:spPr>
          <a:xfrm>
            <a:off x="254000" y="833120"/>
            <a:ext cx="11572240" cy="5821680"/>
          </a:xfrm>
        </p:spPr>
        <p:txBody>
          <a:bodyPr/>
          <a:lstStyle/>
          <a:p>
            <a:r>
              <a:rPr lang="en-US" dirty="0" smtClean="0"/>
              <a:t>Ex-3 investment of 200,000 in two types of bonds aa and bb.</a:t>
            </a:r>
          </a:p>
          <a:p>
            <a:r>
              <a:rPr lang="en-US" dirty="0"/>
              <a:t>a</a:t>
            </a:r>
            <a:r>
              <a:rPr lang="en-US" dirty="0" smtClean="0"/>
              <a:t>a pays  7% and bb pays 9 % interest. Not more than 60.000 to be invested in bb. The amount invested in aa must be at least twice of the one invested in bb. Find the solution .</a:t>
            </a:r>
          </a:p>
          <a:p>
            <a:r>
              <a:rPr lang="en-US" dirty="0" smtClean="0"/>
              <a:t>Say x </a:t>
            </a:r>
            <a:r>
              <a:rPr lang="en-US" dirty="0" err="1" smtClean="0"/>
              <a:t>rs</a:t>
            </a:r>
            <a:r>
              <a:rPr lang="en-US" dirty="0" smtClean="0"/>
              <a:t>. In aa type and y </a:t>
            </a:r>
            <a:r>
              <a:rPr lang="en-US" dirty="0" err="1" smtClean="0"/>
              <a:t>rs</a:t>
            </a:r>
            <a:r>
              <a:rPr lang="en-US" dirty="0" smtClean="0"/>
              <a:t>. In bb type.</a:t>
            </a:r>
          </a:p>
          <a:p>
            <a:r>
              <a:rPr lang="en-US" dirty="0" smtClean="0"/>
              <a:t>To maximize : 0.07 x + 0.09 y interest from both aa and bb</a:t>
            </a:r>
            <a:endParaRPr lang="en-US" dirty="0"/>
          </a:p>
          <a:p>
            <a:r>
              <a:rPr lang="en-US" dirty="0" smtClean="0"/>
              <a:t>                        x + y = 200000</a:t>
            </a:r>
          </a:p>
          <a:p>
            <a:r>
              <a:rPr lang="en-US" dirty="0"/>
              <a:t> </a:t>
            </a:r>
            <a:r>
              <a:rPr lang="en-US" dirty="0" smtClean="0"/>
              <a:t>                             y ≤ 60000</a:t>
            </a:r>
          </a:p>
          <a:p>
            <a:r>
              <a:rPr lang="en-US" dirty="0" smtClean="0"/>
              <a:t>                              x ≥ 2y</a:t>
            </a:r>
          </a:p>
          <a:p>
            <a:r>
              <a:rPr lang="en-US" dirty="0"/>
              <a:t> </a:t>
            </a:r>
            <a:r>
              <a:rPr lang="en-US" dirty="0" smtClean="0"/>
              <a:t>with x, y </a:t>
            </a:r>
            <a:r>
              <a:rPr lang="en-US" dirty="0"/>
              <a:t>≥ </a:t>
            </a:r>
            <a:r>
              <a:rPr lang="en-US" dirty="0" smtClean="0"/>
              <a:t>0</a:t>
            </a:r>
            <a:endParaRPr lang="en-US" dirty="0"/>
          </a:p>
        </p:txBody>
      </p:sp>
    </p:spTree>
    <p:extLst>
      <p:ext uri="{BB962C8B-B14F-4D97-AF65-F5344CB8AC3E}">
        <p14:creationId xmlns:p14="http://schemas.microsoft.com/office/powerpoint/2010/main" val="197808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8155"/>
          </a:xfrm>
        </p:spPr>
        <p:txBody>
          <a:bodyPr>
            <a:normAutofit/>
          </a:bodyPr>
          <a:lstStyle/>
          <a:p>
            <a:r>
              <a:rPr lang="en-US" sz="2400" dirty="0" smtClean="0"/>
              <a:t>LALP 5.5</a:t>
            </a:r>
            <a:endParaRPr lang="en-US" sz="2400" dirty="0"/>
          </a:p>
        </p:txBody>
      </p:sp>
      <p:sp>
        <p:nvSpPr>
          <p:cNvPr id="3" name="Content Placeholder 2"/>
          <p:cNvSpPr>
            <a:spLocks noGrp="1"/>
          </p:cNvSpPr>
          <p:nvPr>
            <p:ph idx="1"/>
          </p:nvPr>
        </p:nvSpPr>
        <p:spPr>
          <a:xfrm>
            <a:off x="426720" y="843280"/>
            <a:ext cx="11348720" cy="5882640"/>
          </a:xfrm>
        </p:spPr>
        <p:txBody>
          <a:bodyPr/>
          <a:lstStyle/>
          <a:p>
            <a:r>
              <a:rPr lang="en-US" dirty="0" smtClean="0"/>
              <a:t>General  (LPP)Model: </a:t>
            </a:r>
          </a:p>
          <a:p>
            <a:r>
              <a:rPr lang="en-US" dirty="0" smtClean="0"/>
              <a:t>Find x</a:t>
            </a:r>
            <a:r>
              <a:rPr lang="en-US" baseline="-25000" dirty="0" smtClean="0"/>
              <a:t>1 </a:t>
            </a:r>
            <a:r>
              <a:rPr lang="en-US" dirty="0" smtClean="0"/>
              <a:t>,  x2,……,</a:t>
            </a:r>
            <a:r>
              <a:rPr lang="en-US" dirty="0" err="1" smtClean="0"/>
              <a:t>xn</a:t>
            </a:r>
            <a:r>
              <a:rPr lang="en-US" dirty="0" smtClean="0"/>
              <a:t>  ( Decision variables)</a:t>
            </a:r>
          </a:p>
          <a:p>
            <a:r>
              <a:rPr lang="en-US" dirty="0" smtClean="0"/>
              <a:t>In order to </a:t>
            </a:r>
            <a:r>
              <a:rPr lang="en-US" b="1" dirty="0" smtClean="0"/>
              <a:t>optimize</a:t>
            </a:r>
            <a:r>
              <a:rPr lang="en-US" dirty="0" smtClean="0"/>
              <a:t> z = c1x1 + c2x2 + c3x3 + …………………+ </a:t>
            </a:r>
            <a:r>
              <a:rPr lang="en-US" dirty="0" err="1" smtClean="0"/>
              <a:t>cnxn</a:t>
            </a:r>
            <a:r>
              <a:rPr lang="en-US" dirty="0" smtClean="0"/>
              <a:t>       (1)</a:t>
            </a:r>
          </a:p>
          <a:p>
            <a:r>
              <a:rPr lang="en-US" dirty="0" smtClean="0"/>
              <a:t>Subject to a11 x1 + a12 x2 + ………………………..+ a1n </a:t>
            </a:r>
            <a:r>
              <a:rPr lang="en-US" dirty="0" err="1" smtClean="0"/>
              <a:t>xn</a:t>
            </a:r>
            <a:r>
              <a:rPr lang="en-US" dirty="0" smtClean="0"/>
              <a:t> ≤, =, ≥ b1</a:t>
            </a:r>
          </a:p>
          <a:p>
            <a:r>
              <a:rPr lang="en-US" dirty="0" smtClean="0"/>
              <a:t>                   a21 </a:t>
            </a:r>
            <a:r>
              <a:rPr lang="en-US" dirty="0"/>
              <a:t>x1 + </a:t>
            </a:r>
            <a:r>
              <a:rPr lang="en-US" dirty="0" smtClean="0"/>
              <a:t>a22 </a:t>
            </a:r>
            <a:r>
              <a:rPr lang="en-US" dirty="0"/>
              <a:t>x2 + ………………………..+ </a:t>
            </a:r>
            <a:r>
              <a:rPr lang="en-US" dirty="0" smtClean="0"/>
              <a:t>a2n </a:t>
            </a:r>
            <a:r>
              <a:rPr lang="en-US" dirty="0" err="1"/>
              <a:t>xn</a:t>
            </a:r>
            <a:r>
              <a:rPr lang="en-US" dirty="0"/>
              <a:t> ≤ </a:t>
            </a:r>
            <a:r>
              <a:rPr lang="en-US" dirty="0" smtClean="0"/>
              <a:t>,= , ≥ b2</a:t>
            </a:r>
          </a:p>
          <a:p>
            <a:endParaRPr lang="en-US" dirty="0"/>
          </a:p>
          <a:p>
            <a:r>
              <a:rPr lang="en-US" dirty="0" smtClean="0"/>
              <a:t>                  am1 </a:t>
            </a:r>
            <a:r>
              <a:rPr lang="en-US" dirty="0"/>
              <a:t>x1 + </a:t>
            </a:r>
            <a:r>
              <a:rPr lang="en-US" dirty="0" smtClean="0"/>
              <a:t>am2 </a:t>
            </a:r>
            <a:r>
              <a:rPr lang="en-US" dirty="0"/>
              <a:t>x2 + ………………………..+ </a:t>
            </a:r>
            <a:r>
              <a:rPr lang="en-US" dirty="0" err="1" smtClean="0"/>
              <a:t>amn</a:t>
            </a:r>
            <a:r>
              <a:rPr lang="en-US" dirty="0" smtClean="0"/>
              <a:t> </a:t>
            </a:r>
            <a:r>
              <a:rPr lang="en-US" dirty="0" err="1"/>
              <a:t>xn</a:t>
            </a:r>
            <a:r>
              <a:rPr lang="en-US" dirty="0"/>
              <a:t> ≤ = ≥ </a:t>
            </a:r>
            <a:r>
              <a:rPr lang="en-US" dirty="0" err="1" smtClean="0"/>
              <a:t>b</a:t>
            </a:r>
            <a:r>
              <a:rPr lang="en-US" baseline="-25000" dirty="0" err="1" smtClean="0"/>
              <a:t>m</a:t>
            </a:r>
            <a:endParaRPr lang="en-US" dirty="0" smtClean="0"/>
          </a:p>
          <a:p>
            <a:r>
              <a:rPr lang="en-US" dirty="0" smtClean="0"/>
              <a:t>( Where in each </a:t>
            </a:r>
            <a:r>
              <a:rPr lang="en-US" dirty="0" err="1" smtClean="0"/>
              <a:t>each</a:t>
            </a:r>
            <a:r>
              <a:rPr lang="en-US" dirty="0" smtClean="0"/>
              <a:t> constraint one and only one sign holds true)</a:t>
            </a:r>
          </a:p>
          <a:p>
            <a:r>
              <a:rPr lang="en-US" dirty="0" smtClean="0"/>
              <a:t>                  With all xi ≥ </a:t>
            </a:r>
            <a:r>
              <a:rPr lang="en-US" b="1" dirty="0" smtClean="0"/>
              <a:t>0  [ There are n D.V. and m constraints, m </a:t>
            </a:r>
            <a:r>
              <a:rPr lang="en-US" dirty="0" smtClean="0"/>
              <a:t>≤ n]</a:t>
            </a:r>
            <a:endParaRPr lang="en-US" b="1" dirty="0" smtClean="0"/>
          </a:p>
          <a:p>
            <a:r>
              <a:rPr lang="en-US" b="1" dirty="0" smtClean="0"/>
              <a:t>All ci </a:t>
            </a:r>
            <a:r>
              <a:rPr lang="en-US" dirty="0"/>
              <a:t> ≥ </a:t>
            </a:r>
            <a:r>
              <a:rPr lang="en-US" b="1" dirty="0"/>
              <a:t>0</a:t>
            </a:r>
            <a:r>
              <a:rPr lang="en-US" b="1" dirty="0" smtClean="0"/>
              <a:t>  are cost / profit  factors.    All bi </a:t>
            </a:r>
            <a:r>
              <a:rPr lang="en-US" dirty="0"/>
              <a:t> ≥ </a:t>
            </a:r>
            <a:r>
              <a:rPr lang="en-US" b="1" dirty="0" smtClean="0"/>
              <a:t>0 are the resources </a:t>
            </a:r>
          </a:p>
          <a:p>
            <a:r>
              <a:rPr lang="en-US" b="1" dirty="0" smtClean="0"/>
              <a:t>A = (</a:t>
            </a:r>
            <a:r>
              <a:rPr lang="en-US" b="1" dirty="0" err="1" smtClean="0"/>
              <a:t>a</a:t>
            </a:r>
            <a:r>
              <a:rPr lang="en-US" b="1" baseline="-25000" dirty="0" err="1" smtClean="0"/>
              <a:t>ij</a:t>
            </a:r>
            <a:r>
              <a:rPr lang="en-US" b="1" dirty="0" smtClean="0"/>
              <a:t>) is a </a:t>
            </a:r>
            <a:r>
              <a:rPr lang="en-US" b="1" dirty="0" err="1" smtClean="0"/>
              <a:t>mxn</a:t>
            </a:r>
            <a:r>
              <a:rPr lang="en-US" b="1" dirty="0" smtClean="0"/>
              <a:t> matrix. </a:t>
            </a:r>
            <a:endParaRPr lang="en-US" dirty="0"/>
          </a:p>
        </p:txBody>
      </p:sp>
    </p:spTree>
    <p:extLst>
      <p:ext uri="{BB962C8B-B14F-4D97-AF65-F5344CB8AC3E}">
        <p14:creationId xmlns:p14="http://schemas.microsoft.com/office/powerpoint/2010/main" val="169564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3304</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LALP SET 5</vt:lpstr>
      <vt:lpstr>LALP 5.1</vt:lpstr>
      <vt:lpstr>LALP 5.2</vt:lpstr>
      <vt:lpstr>LALP 5.3</vt:lpstr>
      <vt:lpstr>LALP 5.4</vt:lpstr>
      <vt:lpstr>LALP 5.5</vt:lpstr>
      <vt:lpstr>LALP 5.6</vt:lpstr>
      <vt:lpstr>LALP 5.7</vt:lpstr>
      <vt:lpstr>LALP 5.5</vt:lpstr>
      <vt:lpstr>LALP 5.8</vt:lpstr>
      <vt:lpstr>LALP 5.9</vt:lpstr>
      <vt:lpstr>LALP 5.10</vt:lpstr>
      <vt:lpstr>LALP 5.11</vt:lpstr>
      <vt:lpstr>LALP 5.13</vt:lpstr>
      <vt:lpstr>LALP 5.14</vt:lpstr>
      <vt:lpstr>LALP 5.15</vt:lpstr>
      <vt:lpstr>PowerPoint Presentation</vt:lpstr>
      <vt:lpstr>LALP 5.16</vt:lpstr>
      <vt:lpstr>LALP 5.17</vt:lpstr>
      <vt:lpstr>LALP 5.18</vt:lpstr>
      <vt:lpstr>LALP 5.19</vt:lpstr>
      <vt:lpstr>LALP 5.20</vt:lpstr>
      <vt:lpstr>LALP 5.21</vt:lpstr>
      <vt:lpstr>LALP 5.23</vt:lpstr>
      <vt:lpstr>LALP 5.24</vt:lpstr>
      <vt:lpstr>LALP 5.25</vt:lpstr>
      <vt:lpstr>LALP 5.26</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LALP SET 5</dc:title>
  <dc:creator>Admin</dc:creator>
  <cp:lastModifiedBy>Admin</cp:lastModifiedBy>
  <cp:revision>112</cp:revision>
  <dcterms:created xsi:type="dcterms:W3CDTF">2021-01-22T08:02:43Z</dcterms:created>
  <dcterms:modified xsi:type="dcterms:W3CDTF">2021-02-07T08:39:46Z</dcterms:modified>
</cp:coreProperties>
</file>