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9A2515-FE5C-4CA2-88E0-3B5D4E33E81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218E0-6164-4280-8A6C-2F25D172A66B}" type="slidenum">
              <a:rPr lang="en-US" smtClean="0"/>
              <a:t>‹#›</a:t>
            </a:fld>
            <a:endParaRPr lang="en-US"/>
          </a:p>
        </p:txBody>
      </p:sp>
    </p:spTree>
    <p:extLst>
      <p:ext uri="{BB962C8B-B14F-4D97-AF65-F5344CB8AC3E}">
        <p14:creationId xmlns:p14="http://schemas.microsoft.com/office/powerpoint/2010/main" val="46391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9A2515-FE5C-4CA2-88E0-3B5D4E33E81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218E0-6164-4280-8A6C-2F25D172A66B}" type="slidenum">
              <a:rPr lang="en-US" smtClean="0"/>
              <a:t>‹#›</a:t>
            </a:fld>
            <a:endParaRPr lang="en-US"/>
          </a:p>
        </p:txBody>
      </p:sp>
    </p:spTree>
    <p:extLst>
      <p:ext uri="{BB962C8B-B14F-4D97-AF65-F5344CB8AC3E}">
        <p14:creationId xmlns:p14="http://schemas.microsoft.com/office/powerpoint/2010/main" val="223562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9A2515-FE5C-4CA2-88E0-3B5D4E33E81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218E0-6164-4280-8A6C-2F25D172A66B}" type="slidenum">
              <a:rPr lang="en-US" smtClean="0"/>
              <a:t>‹#›</a:t>
            </a:fld>
            <a:endParaRPr lang="en-US"/>
          </a:p>
        </p:txBody>
      </p:sp>
    </p:spTree>
    <p:extLst>
      <p:ext uri="{BB962C8B-B14F-4D97-AF65-F5344CB8AC3E}">
        <p14:creationId xmlns:p14="http://schemas.microsoft.com/office/powerpoint/2010/main" val="185527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9A2515-FE5C-4CA2-88E0-3B5D4E33E81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218E0-6164-4280-8A6C-2F25D172A66B}" type="slidenum">
              <a:rPr lang="en-US" smtClean="0"/>
              <a:t>‹#›</a:t>
            </a:fld>
            <a:endParaRPr lang="en-US"/>
          </a:p>
        </p:txBody>
      </p:sp>
    </p:spTree>
    <p:extLst>
      <p:ext uri="{BB962C8B-B14F-4D97-AF65-F5344CB8AC3E}">
        <p14:creationId xmlns:p14="http://schemas.microsoft.com/office/powerpoint/2010/main" val="426816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9A2515-FE5C-4CA2-88E0-3B5D4E33E81E}"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218E0-6164-4280-8A6C-2F25D172A66B}" type="slidenum">
              <a:rPr lang="en-US" smtClean="0"/>
              <a:t>‹#›</a:t>
            </a:fld>
            <a:endParaRPr lang="en-US"/>
          </a:p>
        </p:txBody>
      </p:sp>
    </p:spTree>
    <p:extLst>
      <p:ext uri="{BB962C8B-B14F-4D97-AF65-F5344CB8AC3E}">
        <p14:creationId xmlns:p14="http://schemas.microsoft.com/office/powerpoint/2010/main" val="2375857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9A2515-FE5C-4CA2-88E0-3B5D4E33E81E}"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218E0-6164-4280-8A6C-2F25D172A66B}" type="slidenum">
              <a:rPr lang="en-US" smtClean="0"/>
              <a:t>‹#›</a:t>
            </a:fld>
            <a:endParaRPr lang="en-US"/>
          </a:p>
        </p:txBody>
      </p:sp>
    </p:spTree>
    <p:extLst>
      <p:ext uri="{BB962C8B-B14F-4D97-AF65-F5344CB8AC3E}">
        <p14:creationId xmlns:p14="http://schemas.microsoft.com/office/powerpoint/2010/main" val="408703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9A2515-FE5C-4CA2-88E0-3B5D4E33E81E}"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218E0-6164-4280-8A6C-2F25D172A66B}" type="slidenum">
              <a:rPr lang="en-US" smtClean="0"/>
              <a:t>‹#›</a:t>
            </a:fld>
            <a:endParaRPr lang="en-US"/>
          </a:p>
        </p:txBody>
      </p:sp>
    </p:spTree>
    <p:extLst>
      <p:ext uri="{BB962C8B-B14F-4D97-AF65-F5344CB8AC3E}">
        <p14:creationId xmlns:p14="http://schemas.microsoft.com/office/powerpoint/2010/main" val="260626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9A2515-FE5C-4CA2-88E0-3B5D4E33E81E}"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218E0-6164-4280-8A6C-2F25D172A66B}" type="slidenum">
              <a:rPr lang="en-US" smtClean="0"/>
              <a:t>‹#›</a:t>
            </a:fld>
            <a:endParaRPr lang="en-US"/>
          </a:p>
        </p:txBody>
      </p:sp>
    </p:spTree>
    <p:extLst>
      <p:ext uri="{BB962C8B-B14F-4D97-AF65-F5344CB8AC3E}">
        <p14:creationId xmlns:p14="http://schemas.microsoft.com/office/powerpoint/2010/main" val="43141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A2515-FE5C-4CA2-88E0-3B5D4E33E81E}"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218E0-6164-4280-8A6C-2F25D172A66B}" type="slidenum">
              <a:rPr lang="en-US" smtClean="0"/>
              <a:t>‹#›</a:t>
            </a:fld>
            <a:endParaRPr lang="en-US"/>
          </a:p>
        </p:txBody>
      </p:sp>
    </p:spTree>
    <p:extLst>
      <p:ext uri="{BB962C8B-B14F-4D97-AF65-F5344CB8AC3E}">
        <p14:creationId xmlns:p14="http://schemas.microsoft.com/office/powerpoint/2010/main" val="66443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9A2515-FE5C-4CA2-88E0-3B5D4E33E81E}"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218E0-6164-4280-8A6C-2F25D172A66B}" type="slidenum">
              <a:rPr lang="en-US" smtClean="0"/>
              <a:t>‹#›</a:t>
            </a:fld>
            <a:endParaRPr lang="en-US"/>
          </a:p>
        </p:txBody>
      </p:sp>
    </p:spTree>
    <p:extLst>
      <p:ext uri="{BB962C8B-B14F-4D97-AF65-F5344CB8AC3E}">
        <p14:creationId xmlns:p14="http://schemas.microsoft.com/office/powerpoint/2010/main" val="4077124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9A2515-FE5C-4CA2-88E0-3B5D4E33E81E}"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218E0-6164-4280-8A6C-2F25D172A66B}" type="slidenum">
              <a:rPr lang="en-US" smtClean="0"/>
              <a:t>‹#›</a:t>
            </a:fld>
            <a:endParaRPr lang="en-US"/>
          </a:p>
        </p:txBody>
      </p:sp>
    </p:spTree>
    <p:extLst>
      <p:ext uri="{BB962C8B-B14F-4D97-AF65-F5344CB8AC3E}">
        <p14:creationId xmlns:p14="http://schemas.microsoft.com/office/powerpoint/2010/main" val="3642598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A2515-FE5C-4CA2-88E0-3B5D4E33E81E}" type="datetimeFigureOut">
              <a:rPr lang="en-US" smtClean="0"/>
              <a:t>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218E0-6164-4280-8A6C-2F25D172A66B}" type="slidenum">
              <a:rPr lang="en-US" smtClean="0"/>
              <a:t>‹#›</a:t>
            </a:fld>
            <a:endParaRPr lang="en-US"/>
          </a:p>
        </p:txBody>
      </p:sp>
    </p:spTree>
    <p:extLst>
      <p:ext uri="{BB962C8B-B14F-4D97-AF65-F5344CB8AC3E}">
        <p14:creationId xmlns:p14="http://schemas.microsoft.com/office/powerpoint/2010/main" val="33250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LALP unit 4</a:t>
            </a:r>
            <a:endParaRPr lang="en-US" dirty="0"/>
          </a:p>
        </p:txBody>
      </p:sp>
      <p:sp>
        <p:nvSpPr>
          <p:cNvPr id="3" name="Subtitle 2"/>
          <p:cNvSpPr>
            <a:spLocks noGrp="1"/>
          </p:cNvSpPr>
          <p:nvPr>
            <p:ph type="subTitle" idx="1"/>
          </p:nvPr>
        </p:nvSpPr>
        <p:spPr/>
        <p:txBody>
          <a:bodyPr/>
          <a:lstStyle/>
          <a:p>
            <a:r>
              <a:rPr lang="en-US" dirty="0" smtClean="0"/>
              <a:t>DR. Pradeep . J. .Jha</a:t>
            </a:r>
            <a:endParaRPr lang="en-US" dirty="0"/>
          </a:p>
        </p:txBody>
      </p:sp>
    </p:spTree>
    <p:extLst>
      <p:ext uri="{BB962C8B-B14F-4D97-AF65-F5344CB8AC3E}">
        <p14:creationId xmlns:p14="http://schemas.microsoft.com/office/powerpoint/2010/main" val="255604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8955"/>
          </a:xfrm>
        </p:spPr>
        <p:txBody>
          <a:bodyPr>
            <a:normAutofit/>
          </a:bodyPr>
          <a:lstStyle/>
          <a:p>
            <a:r>
              <a:rPr lang="en-US" sz="2800" dirty="0" smtClean="0"/>
              <a:t>LALP 4.9</a:t>
            </a:r>
            <a:endParaRPr lang="en-US"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81659" y="1026160"/>
                <a:ext cx="11480800" cy="5171440"/>
              </a:xfrm>
            </p:spPr>
            <p:txBody>
              <a:bodyPr>
                <a:normAutofit fontScale="70000" lnSpcReduction="20000"/>
              </a:bodyPr>
              <a:lstStyle/>
              <a:p>
                <a:r>
                  <a:rPr lang="en-US" dirty="0" smtClean="0"/>
                  <a:t>Solve by matrix inversion and also by Gauss Jordan method.</a:t>
                </a:r>
              </a:p>
              <a:p>
                <a:r>
                  <a:rPr lang="en-US" dirty="0" smtClean="0"/>
                  <a:t>Ex 1 Solve 2x + 3y = 14 and 4x + y = 8      </a:t>
                </a:r>
                <a14:m>
                  <m:oMath xmlns:m="http://schemas.openxmlformats.org/officeDocument/2006/math">
                    <m:d>
                      <m:dPr>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4</m:t>
                              </m:r>
                            </m:e>
                            <m:e>
                              <m:r>
                                <a:rPr lang="en-US" b="0" i="1" smtClean="0">
                                  <a:latin typeface="Cambria Math" panose="02040503050406030204" pitchFamily="18" charset="0"/>
                                </a:rPr>
                                <m:t>1</m:t>
                              </m: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0</m:t>
                              </m: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
                        <m:r>
                          <a:rPr lang="en-US" b="0" i="1" smtClean="0">
                            <a:latin typeface="Cambria Math" panose="02040503050406030204" pitchFamily="18" charset="0"/>
                          </a:rPr>
                          <m:t> </m:t>
                        </m:r>
                      </m:e>
                    </m:d>
                  </m:oMath>
                </a14:m>
                <a:r>
                  <a:rPr lang="en-US" dirty="0" smtClean="0"/>
                  <a:t>  </a:t>
                </a:r>
                <a14:m>
                  <m:oMath xmlns:m="http://schemas.openxmlformats.org/officeDocument/2006/math">
                    <m:d>
                      <m:dPr>
                        <m:ctrlPr>
                          <a:rPr lang="en-US" i="1" dirty="0" smtClean="0">
                            <a:latin typeface="Cambria Math" panose="02040503050406030204" pitchFamily="18" charset="0"/>
                          </a:rPr>
                        </m:ctrlPr>
                      </m:dPr>
                      <m:e>
                        <m:m>
                          <m:mPr>
                            <m:mcs>
                              <m:mc>
                                <m:mcPr>
                                  <m:count m:val="1"/>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r>
                                <a:rPr lang="en-US" b="0" i="1" dirty="0" smtClean="0">
                                  <a:latin typeface="Cambria Math" panose="02040503050406030204" pitchFamily="18" charset="0"/>
                                </a:rPr>
                                <m:t>4</m:t>
                              </m:r>
                            </m:e>
                          </m:mr>
                          <m:mr>
                            <m:e>
                              <m:r>
                                <a:rPr lang="en-US" b="0" i="1" dirty="0" smtClean="0">
                                  <a:latin typeface="Cambria Math" panose="02040503050406030204" pitchFamily="18" charset="0"/>
                                </a:rPr>
                                <m:t>8</m:t>
                              </m:r>
                            </m:e>
                          </m:mr>
                        </m:m>
                      </m:e>
                    </m:d>
                  </m:oMath>
                </a14:m>
                <a:r>
                  <a:rPr lang="en-US" dirty="0" smtClean="0"/>
                  <a:t>      r1- (3/2) r2</a:t>
                </a:r>
              </a:p>
              <a:p>
                <a:endParaRPr lang="en-US" dirty="0" smtClean="0"/>
              </a:p>
              <a:p>
                <a:r>
                  <a:rPr lang="en-US" dirty="0" smtClean="0"/>
                  <a:t>Ex-2 Solve 4x -3y = 11, and 2x + y = 3     </a:t>
                </a:r>
                <a:r>
                  <a:rPr lang="en-US" dirty="0"/>
                  <a:t> </a:t>
                </a:r>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4</m:t>
                              </m:r>
                            </m:e>
                            <m:e>
                              <m:r>
                                <a:rPr lang="en-US" b="0" i="1" smtClean="0">
                                  <a:latin typeface="Cambria Math" panose="02040503050406030204" pitchFamily="18" charset="0"/>
                                </a:rPr>
                                <m:t>−</m:t>
                              </m:r>
                              <m:r>
                                <a:rPr lang="en-US" i="1">
                                  <a:latin typeface="Cambria Math" panose="02040503050406030204" pitchFamily="18" charset="0"/>
                                </a:rPr>
                                <m:t>3</m:t>
                              </m:r>
                              <m:r>
                                <a:rPr lang="en-US" b="0" i="1" smtClean="0">
                                  <a:latin typeface="Cambria Math" panose="02040503050406030204" pitchFamily="18" charset="0"/>
                                </a:rPr>
                                <m:t>   </m:t>
                              </m:r>
                            </m:e>
                          </m:mr>
                          <m:mr>
                            <m:e>
                              <m:r>
                                <a:rPr lang="en-US" b="0" i="1" smtClean="0">
                                  <a:latin typeface="Cambria Math" panose="02040503050406030204" pitchFamily="18" charset="0"/>
                                </a:rPr>
                                <m:t>2</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mr>
                          <m:mr>
                            <m:e>
                              <m:r>
                                <a:rPr lang="en-US" i="1">
                                  <a:latin typeface="Cambria Math" panose="02040503050406030204" pitchFamily="18" charset="0"/>
                                </a:rPr>
                                <m:t>0</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mr>
                          <m:mr>
                            <m:e>
                              <m:r>
                                <a:rPr lang="en-US" i="1">
                                  <a:latin typeface="Cambria Math" panose="02040503050406030204" pitchFamily="18" charset="0"/>
                                </a:rPr>
                                <m:t>1</m:t>
                              </m:r>
                            </m:e>
                          </m:mr>
                        </m:m>
                        <m:r>
                          <a:rPr lang="en-US" i="1">
                            <a:latin typeface="Cambria Math" panose="02040503050406030204" pitchFamily="18" charset="0"/>
                          </a:rPr>
                          <m:t> </m:t>
                        </m:r>
                      </m:e>
                    </m:d>
                  </m:oMath>
                </a14:m>
                <a:r>
                  <a:rPr lang="en-US" dirty="0"/>
                  <a:t>  </a:t>
                </a:r>
                <a14:m>
                  <m:oMath xmlns:m="http://schemas.openxmlformats.org/officeDocument/2006/math">
                    <m:d>
                      <m:dPr>
                        <m:ctrlPr>
                          <a:rPr lang="en-US" i="1" dirty="0">
                            <a:latin typeface="Cambria Math" panose="02040503050406030204" pitchFamily="18" charset="0"/>
                          </a:rPr>
                        </m:ctrlPr>
                      </m:dPr>
                      <m:e>
                        <m:m>
                          <m:mPr>
                            <m:mcs>
                              <m:mc>
                                <m:mcPr>
                                  <m:count m:val="1"/>
                                  <m:mcJc m:val="center"/>
                                </m:mcPr>
                              </m:mc>
                            </m:mcs>
                            <m:ctrlPr>
                              <a:rPr lang="en-US" i="1" dirty="0">
                                <a:latin typeface="Cambria Math" panose="02040503050406030204" pitchFamily="18" charset="0"/>
                              </a:rPr>
                            </m:ctrlPr>
                          </m:mPr>
                          <m:mr>
                            <m:e>
                              <m:r>
                                <m:rPr>
                                  <m:brk m:alnAt="7"/>
                                </m:rPr>
                                <a:rPr lang="en-US" i="1" dirty="0">
                                  <a:latin typeface="Cambria Math" panose="02040503050406030204" pitchFamily="18" charset="0"/>
                                </a:rPr>
                                <m:t>1</m:t>
                              </m:r>
                              <m:r>
                                <a:rPr lang="en-US" b="0" i="1" dirty="0" smtClean="0">
                                  <a:latin typeface="Cambria Math" panose="02040503050406030204" pitchFamily="18" charset="0"/>
                                </a:rPr>
                                <m:t>1</m:t>
                              </m:r>
                            </m:e>
                          </m:mr>
                          <m:mr>
                            <m:e>
                              <m:r>
                                <a:rPr lang="en-US" b="0" i="1" dirty="0" smtClean="0">
                                  <a:latin typeface="Cambria Math" panose="02040503050406030204" pitchFamily="18" charset="0"/>
                                </a:rPr>
                                <m:t>3</m:t>
                              </m:r>
                            </m:e>
                          </m:mr>
                        </m:m>
                      </m:e>
                    </m:d>
                  </m:oMath>
                </a14:m>
                <a:endParaRPr lang="en-US" dirty="0" smtClean="0"/>
              </a:p>
              <a:p>
                <a:endParaRPr lang="en-US" dirty="0"/>
              </a:p>
              <a:p>
                <a:r>
                  <a:rPr lang="en-US" dirty="0" smtClean="0"/>
                  <a:t>Ex-3         x + 2y –z = 6, 2x + y + z = 3, 3x –y +z =</a:t>
                </a:r>
                <a:r>
                  <a:rPr lang="en-US" dirty="0" smtClean="0"/>
                  <a:t>3</a:t>
                </a:r>
              </a:p>
              <a:p>
                <a:endParaRPr lang="en-US" dirty="0" smtClean="0"/>
              </a:p>
              <a:p>
                <a:r>
                  <a:rPr lang="en-US" dirty="0" smtClean="0"/>
                  <a:t>Ex – 4     2x + y + z =3, 4x + 3y +z = 9, x + 2y + 2z = 3</a:t>
                </a:r>
              </a:p>
              <a:p>
                <a:r>
                  <a:rPr lang="en-US" dirty="0"/>
                  <a:t> </a:t>
                </a:r>
                <a:r>
                  <a:rPr lang="en-US" dirty="0" smtClean="0"/>
                  <a:t> </a:t>
                </a:r>
                <a:endParaRPr lang="en-US" dirty="0" smtClean="0"/>
              </a:p>
              <a:p>
                <a:r>
                  <a:rPr lang="en-US" dirty="0"/>
                  <a:t> </a:t>
                </a:r>
                <a:r>
                  <a:rPr lang="en-US" dirty="0" smtClean="0"/>
                  <a:t>       </a:t>
                </a:r>
                <a:r>
                  <a:rPr lang="en-US" dirty="0" smtClean="0"/>
                  <a:t>   </a:t>
                </a:r>
                <a14:m>
                  <m:oMath xmlns:m="http://schemas.openxmlformats.org/officeDocument/2006/math">
                    <m:d>
                      <m:dPr>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4</m:t>
                              </m:r>
                            </m:e>
                            <m:e>
                              <m:r>
                                <a:rPr lang="en-US" b="0" i="1" smtClean="0">
                                  <a:latin typeface="Cambria Math" panose="02040503050406030204" pitchFamily="18" charset="0"/>
                                </a:rPr>
                                <m:t>3</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2</m:t>
                              </m:r>
                            </m:e>
                          </m:mr>
                        </m:m>
                        <m:r>
                          <a:rPr lang="en-US" b="0" i="1" smtClean="0">
                            <a:latin typeface="Cambria Math" panose="02040503050406030204" pitchFamily="18" charset="0"/>
                          </a:rPr>
                          <m:t>        </m:t>
                        </m:r>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r>
                          <a:rPr lang="en-US" b="0" i="1" smtClean="0">
                            <a:latin typeface="Cambria Math" panose="02040503050406030204" pitchFamily="18" charset="0"/>
                          </a:rPr>
                          <m:t>     </m:t>
                        </m:r>
                      </m:e>
                    </m:d>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3</m:t>
                              </m:r>
                            </m:e>
                          </m:mr>
                          <m:mr>
                            <m:e>
                              <m:r>
                                <a:rPr lang="en-US" b="0" i="1" smtClean="0">
                                  <a:latin typeface="Cambria Math" panose="02040503050406030204" pitchFamily="18" charset="0"/>
                                </a:rPr>
                                <m:t>9</m:t>
                              </m:r>
                            </m:e>
                          </m:mr>
                          <m:mr>
                            <m:e>
                              <m:r>
                                <a:rPr lang="en-US" b="0" i="1" smtClean="0">
                                  <a:latin typeface="Cambria Math" panose="02040503050406030204" pitchFamily="18" charset="0"/>
                                </a:rPr>
                                <m:t>3</m:t>
                              </m:r>
                            </m:e>
                          </m:mr>
                        </m:m>
                      </m:e>
                    </m:d>
                  </m:oMath>
                </a14:m>
                <a:r>
                  <a:rPr lang="en-US" dirty="0" smtClean="0"/>
                  <a:t>     ½ r1, r2 -4r1, r3- r1, ………, r3. (1/4), </a:t>
                </a:r>
              </a:p>
              <a:p>
                <a:r>
                  <a:rPr lang="en-US" dirty="0"/>
                  <a:t> </a:t>
                </a:r>
                <a:r>
                  <a:rPr lang="en-US" dirty="0" smtClean="0"/>
                  <a:t>                                                                    </a:t>
                </a:r>
                <a:r>
                  <a:rPr lang="en-US" dirty="0" smtClean="0"/>
                  <a:t>r3 (3) +r2, </a:t>
                </a:r>
                <a:r>
                  <a:rPr lang="en-US" b="1" dirty="0" smtClean="0"/>
                  <a:t> r1- (1/2) r2,     r1- (1/2) r3</a:t>
                </a:r>
                <a:endParaRPr lang="en-US" b="1" dirty="0" smtClean="0"/>
              </a:p>
              <a:p>
                <a:endParaRPr lang="en-US" dirty="0" smtClean="0"/>
              </a:p>
              <a:p>
                <a:r>
                  <a:rPr lang="en-US" dirty="0" smtClean="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81659" y="1026160"/>
                <a:ext cx="11480800" cy="5171440"/>
              </a:xfrm>
              <a:blipFill>
                <a:blip r:embed="rId2"/>
                <a:stretch>
                  <a:fillRect l="-478" t="-2120"/>
                </a:stretch>
              </a:blipFill>
            </p:spPr>
            <p:txBody>
              <a:bodyPr/>
              <a:lstStyle/>
              <a:p>
                <a:r>
                  <a:rPr lang="en-US">
                    <a:noFill/>
                  </a:rPr>
                  <a:t> </a:t>
                </a:r>
              </a:p>
            </p:txBody>
          </p:sp>
        </mc:Fallback>
      </mc:AlternateContent>
      <p:sp>
        <p:nvSpPr>
          <p:cNvPr id="6" name="Right Brace 5"/>
          <p:cNvSpPr/>
          <p:nvPr/>
        </p:nvSpPr>
        <p:spPr>
          <a:xfrm>
            <a:off x="4754880" y="1635760"/>
            <a:ext cx="45719" cy="70104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40759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9435"/>
          </a:xfrm>
        </p:spPr>
        <p:txBody>
          <a:bodyPr>
            <a:normAutofit/>
          </a:bodyPr>
          <a:lstStyle/>
          <a:p>
            <a:r>
              <a:rPr lang="en-US" sz="2800" dirty="0" smtClean="0"/>
              <a:t>LALP 4.1</a:t>
            </a:r>
            <a:endParaRPr lang="en-US" sz="2800" dirty="0"/>
          </a:p>
        </p:txBody>
      </p:sp>
      <p:sp>
        <p:nvSpPr>
          <p:cNvPr id="3" name="Content Placeholder 2"/>
          <p:cNvSpPr>
            <a:spLocks noGrp="1"/>
          </p:cNvSpPr>
          <p:nvPr>
            <p:ph idx="1"/>
          </p:nvPr>
        </p:nvSpPr>
        <p:spPr>
          <a:xfrm>
            <a:off x="294640" y="924560"/>
            <a:ext cx="11531600" cy="5740400"/>
          </a:xfrm>
        </p:spPr>
        <p:txBody>
          <a:bodyPr/>
          <a:lstStyle/>
          <a:p>
            <a:r>
              <a:rPr lang="en-US" dirty="0" smtClean="0"/>
              <a:t>System of linear Equations:</a:t>
            </a:r>
          </a:p>
          <a:p>
            <a:r>
              <a:rPr lang="en-US" dirty="0" smtClean="0"/>
              <a:t>We have a system of two linear equations  in R</a:t>
            </a:r>
            <a:r>
              <a:rPr lang="en-US" baseline="30000" dirty="0" smtClean="0"/>
              <a:t>2</a:t>
            </a:r>
            <a:r>
              <a:rPr lang="en-US" dirty="0" smtClean="0"/>
              <a:t> which shows two lines. Either they are parallel or they intersect at one point only. This is the point of intersection of two lines. It means that the coordinate of that point will </a:t>
            </a:r>
            <a:r>
              <a:rPr lang="en-US" dirty="0" err="1" smtClean="0"/>
              <a:t>satify</a:t>
            </a:r>
            <a:r>
              <a:rPr lang="en-US" dirty="0" smtClean="0"/>
              <a:t> equation of both lines.</a:t>
            </a:r>
          </a:p>
          <a:p>
            <a:r>
              <a:rPr lang="en-US" dirty="0" smtClean="0"/>
              <a:t>We would like to identify such situations using the notion of ‘ inverse of a matrix’. </a:t>
            </a:r>
          </a:p>
          <a:p>
            <a:r>
              <a:rPr lang="en-US" dirty="0" smtClean="0"/>
              <a:t>We consider two examples in order to verify existence of point of intersection. </a:t>
            </a:r>
          </a:p>
          <a:p>
            <a:r>
              <a:rPr lang="en-US" dirty="0" smtClean="0"/>
              <a:t>General approach:</a:t>
            </a:r>
          </a:p>
          <a:p>
            <a:r>
              <a:rPr lang="en-US" dirty="0" smtClean="0"/>
              <a:t>Consider a1x + b1y = c1   …(1)</a:t>
            </a:r>
          </a:p>
          <a:p>
            <a:r>
              <a:rPr lang="en-US" dirty="0"/>
              <a:t> </a:t>
            </a:r>
            <a:r>
              <a:rPr lang="en-US" dirty="0" smtClean="0"/>
              <a:t>     and    a2x + b2y = c2 . .. (2)</a:t>
            </a:r>
          </a:p>
          <a:p>
            <a:endParaRPr lang="en-US" dirty="0"/>
          </a:p>
        </p:txBody>
      </p:sp>
    </p:spTree>
    <p:extLst>
      <p:ext uri="{BB962C8B-B14F-4D97-AF65-F5344CB8AC3E}">
        <p14:creationId xmlns:p14="http://schemas.microsoft.com/office/powerpoint/2010/main" val="310599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9435"/>
          </a:xfrm>
        </p:spPr>
        <p:txBody>
          <a:bodyPr>
            <a:normAutofit/>
          </a:bodyPr>
          <a:lstStyle/>
          <a:p>
            <a:r>
              <a:rPr lang="en-US" sz="2800" dirty="0" smtClean="0"/>
              <a:t>LALP 4.2 </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3360" y="924560"/>
                <a:ext cx="11551920" cy="5720080"/>
              </a:xfrm>
            </p:spPr>
            <p:txBody>
              <a:bodyPr/>
              <a:lstStyle/>
              <a:p>
                <a:r>
                  <a:rPr lang="en-US" dirty="0" smtClean="0"/>
                  <a:t>The system in matrix equation form can be written as </a:t>
                </a:r>
              </a:p>
              <a:p>
                <a14:m>
                  <m:oMath xmlns:m="http://schemas.openxmlformats.org/officeDocument/2006/math">
                    <m:d>
                      <m:dPr>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𝑎</m:t>
                              </m:r>
                              <m:r>
                                <a:rPr lang="en-US" b="0" i="1" smtClean="0">
                                  <a:latin typeface="Cambria Math" panose="02040503050406030204" pitchFamily="18" charset="0"/>
                                </a:rPr>
                                <m:t>1</m:t>
                              </m:r>
                            </m:e>
                            <m:e>
                              <m:r>
                                <a:rPr lang="en-US" b="0" i="1" smtClean="0">
                                  <a:latin typeface="Cambria Math" panose="02040503050406030204" pitchFamily="18" charset="0"/>
                                </a:rPr>
                                <m:t>𝑏</m:t>
                              </m:r>
                              <m:r>
                                <a:rPr lang="en-US" b="0" i="1" smtClean="0">
                                  <a:latin typeface="Cambria Math" panose="02040503050406030204" pitchFamily="18" charset="0"/>
                                </a:rPr>
                                <m:t>1</m:t>
                              </m:r>
                            </m:e>
                          </m:mr>
                          <m:mr>
                            <m:e>
                              <m:r>
                                <a:rPr lang="en-US" b="0" i="1" smtClean="0">
                                  <a:latin typeface="Cambria Math" panose="02040503050406030204" pitchFamily="18" charset="0"/>
                                </a:rPr>
                                <m:t>𝑎</m:t>
                              </m:r>
                              <m:r>
                                <a:rPr lang="en-US" b="0" i="1" smtClean="0">
                                  <a:latin typeface="Cambria Math" panose="02040503050406030204" pitchFamily="18" charset="0"/>
                                </a:rPr>
                                <m:t>2</m:t>
                              </m:r>
                            </m:e>
                            <m:e>
                              <m:r>
                                <a:rPr lang="en-US" b="0" i="1" smtClean="0">
                                  <a:latin typeface="Cambria Math" panose="02040503050406030204" pitchFamily="18" charset="0"/>
                                </a:rPr>
                                <m:t>𝑏</m:t>
                              </m:r>
                              <m:r>
                                <a:rPr lang="en-US" b="0" i="1" smtClean="0">
                                  <a:latin typeface="Cambria Math" panose="02040503050406030204" pitchFamily="18" charset="0"/>
                                </a:rPr>
                                <m:t>2</m:t>
                              </m:r>
                            </m:e>
                          </m:mr>
                        </m:m>
                      </m:e>
                    </m:d>
                    <m:r>
                      <a:rPr lang="en-US" b="0" i="1" smtClean="0">
                        <a:latin typeface="Cambria Math" panose="02040503050406030204" pitchFamily="18" charset="0"/>
                      </a:rPr>
                      <m:t> </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
                      </m:e>
                    </m:d>
                    <m:r>
                      <a:rPr lang="en-US" b="0" i="1" smtClean="0">
                        <a:latin typeface="Cambria Math" panose="02040503050406030204" pitchFamily="18" charset="0"/>
                      </a:rPr>
                      <m:t>= </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𝑐</m:t>
                              </m:r>
                              <m:r>
                                <a:rPr lang="en-US" b="0" i="1" smtClean="0">
                                  <a:latin typeface="Cambria Math" panose="02040503050406030204" pitchFamily="18" charset="0"/>
                                </a:rPr>
                                <m:t>1</m:t>
                              </m:r>
                            </m:e>
                          </m:mr>
                          <m:mr>
                            <m:e>
                              <m:r>
                                <a:rPr lang="en-US" b="0" i="1" smtClean="0">
                                  <a:latin typeface="Cambria Math" panose="02040503050406030204" pitchFamily="18" charset="0"/>
                                </a:rPr>
                                <m:t>𝑐</m:t>
                              </m:r>
                              <m:r>
                                <a:rPr lang="en-US" b="0" i="1" smtClean="0">
                                  <a:latin typeface="Cambria Math" panose="02040503050406030204" pitchFamily="18" charset="0"/>
                                </a:rPr>
                                <m:t>2</m:t>
                              </m:r>
                            </m:e>
                          </m:mr>
                        </m:m>
                      </m:e>
                    </m:d>
                  </m:oMath>
                </a14:m>
                <a:r>
                  <a:rPr lang="en-US" dirty="0" smtClean="0"/>
                  <a:t>  check this; say </a:t>
                </a:r>
                <a:r>
                  <a:rPr lang="en-US" b="1" dirty="0" smtClean="0"/>
                  <a:t>AX  = B</a:t>
                </a:r>
              </a:p>
              <a:p>
                <a:r>
                  <a:rPr lang="en-US" b="1" dirty="0"/>
                  <a:t> </a:t>
                </a:r>
                <a:r>
                  <a:rPr lang="en-US" b="1" dirty="0" smtClean="0"/>
                  <a:t>      A            X            B</a:t>
                </a:r>
              </a:p>
              <a:p>
                <a:r>
                  <a:rPr lang="en-US" b="1" dirty="0" smtClean="0"/>
                  <a:t>If </a:t>
                </a:r>
                <a:r>
                  <a:rPr lang="en-US" dirty="0" smtClean="0"/>
                  <a:t>the solution of the system; i.e. values of x, and y which can satisfy the equation.</a:t>
                </a:r>
              </a:p>
              <a:p>
                <a:r>
                  <a:rPr lang="en-US" b="1" dirty="0" smtClean="0"/>
                  <a:t>So X = </a:t>
                </a:r>
                <a14:m>
                  <m:oMath xmlns:m="http://schemas.openxmlformats.org/officeDocument/2006/math">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
                      </m:e>
                    </m:d>
                  </m:oMath>
                </a14:m>
                <a:r>
                  <a:rPr lang="en-US" b="1" dirty="0" smtClean="0"/>
                  <a:t> = A</a:t>
                </a:r>
                <a:r>
                  <a:rPr lang="en-US" b="1" baseline="30000" dirty="0" smtClean="0"/>
                  <a:t>-1</a:t>
                </a:r>
                <a:r>
                  <a:rPr lang="en-US" b="1" dirty="0" smtClean="0"/>
                  <a:t> B  where A</a:t>
                </a:r>
                <a:r>
                  <a:rPr lang="en-US" b="1" baseline="30000" dirty="0" smtClean="0"/>
                  <a:t>-1 </a:t>
                </a:r>
                <a:r>
                  <a:rPr lang="en-US" b="1" dirty="0" smtClean="0"/>
                  <a:t>= </a:t>
                </a:r>
                <a:r>
                  <a:rPr lang="en-US" b="1" dirty="0" err="1" smtClean="0"/>
                  <a:t>adj</a:t>
                </a:r>
                <a:r>
                  <a:rPr lang="en-US" b="1" dirty="0" smtClean="0"/>
                  <a:t> A/ |A| if |A| ≠0, </a:t>
                </a:r>
                <a:r>
                  <a:rPr lang="en-US" dirty="0" smtClean="0"/>
                  <a:t> </a:t>
                </a:r>
                <a:r>
                  <a:rPr lang="en-US" dirty="0" err="1" smtClean="0"/>
                  <a:t>I,e</a:t>
                </a:r>
                <a:r>
                  <a:rPr lang="en-US" dirty="0" smtClean="0"/>
                  <a:t>. A is a non- singular matrix.</a:t>
                </a:r>
              </a:p>
              <a:p>
                <a:r>
                  <a:rPr lang="en-US" dirty="0" smtClean="0"/>
                  <a:t>Example 1: Solve the system x +2y =5, 3x + 4y = 11,</a:t>
                </a:r>
              </a:p>
              <a:p>
                <a:r>
                  <a:rPr lang="en-US" dirty="0" smtClean="0"/>
                  <a:t>In the matrix notation the system is </a:t>
                </a:r>
                <a14:m>
                  <m:oMath xmlns:m="http://schemas.openxmlformats.org/officeDocument/2006/math">
                    <m:d>
                      <m:dPr>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3</m:t>
                              </m:r>
                            </m:e>
                            <m:e>
                              <m:r>
                                <a:rPr lang="en-US" b="0" i="1" smtClean="0">
                                  <a:latin typeface="Cambria Math" panose="02040503050406030204" pitchFamily="18" charset="0"/>
                                </a:rPr>
                                <m:t>4</m:t>
                              </m:r>
                            </m:e>
                          </m:mr>
                        </m:m>
                      </m:e>
                    </m:d>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5</m:t>
                              </m:r>
                            </m:e>
                          </m:mr>
                          <m:mr>
                            <m:e>
                              <m:r>
                                <a:rPr lang="en-US" b="0" i="1" smtClean="0">
                                  <a:latin typeface="Cambria Math" panose="02040503050406030204" pitchFamily="18" charset="0"/>
                                </a:rPr>
                                <m:t>11</m:t>
                              </m:r>
                            </m:e>
                          </m:mr>
                        </m:m>
                      </m:e>
                    </m:d>
                  </m:oMath>
                </a14:m>
                <a:endParaRPr lang="en-US" dirty="0" smtClean="0"/>
              </a:p>
              <a:p>
                <a:r>
                  <a:rPr lang="en-US" dirty="0"/>
                  <a:t> </a:t>
                </a:r>
                <a:r>
                  <a:rPr lang="en-US" dirty="0" smtClean="0"/>
                  <a:t>                                                                    A        X      =  B</a:t>
                </a:r>
              </a:p>
              <a:p>
                <a:endParaRPr lang="en-US" dirty="0" smtClean="0"/>
              </a:p>
              <a:p>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3360" y="924560"/>
                <a:ext cx="11551920" cy="5720080"/>
              </a:xfrm>
              <a:blipFill>
                <a:blip r:embed="rId2"/>
                <a:stretch>
                  <a:fillRect l="-950" t="-1812" b="-2878"/>
                </a:stretch>
              </a:blipFill>
            </p:spPr>
            <p:txBody>
              <a:bodyPr/>
              <a:lstStyle/>
              <a:p>
                <a:r>
                  <a:rPr lang="en-US">
                    <a:noFill/>
                  </a:rPr>
                  <a:t> </a:t>
                </a:r>
              </a:p>
            </p:txBody>
          </p:sp>
        </mc:Fallback>
      </mc:AlternateContent>
      <p:sp>
        <p:nvSpPr>
          <p:cNvPr id="4" name="TextBox 3"/>
          <p:cNvSpPr txBox="1"/>
          <p:nvPr/>
        </p:nvSpPr>
        <p:spPr>
          <a:xfrm>
            <a:off x="5638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3936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r>
              <a:rPr lang="en-US" sz="2800" dirty="0" smtClean="0"/>
              <a:t>LALP 4.3</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5280" y="812800"/>
                <a:ext cx="11018520" cy="5842000"/>
              </a:xfrm>
            </p:spPr>
            <p:txBody>
              <a:bodyPr/>
              <a:lstStyle/>
              <a:p>
                <a:r>
                  <a:rPr lang="en-US" dirty="0" smtClean="0"/>
                  <a:t>A</a:t>
                </a:r>
                <a:r>
                  <a:rPr lang="en-US" dirty="0"/>
                  <a:t> </a:t>
                </a:r>
                <a:r>
                  <a:rPr lang="en-US" dirty="0" smtClean="0"/>
                  <a:t>=</a:t>
                </a:r>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2</m:t>
                              </m:r>
                            </m:e>
                          </m:mr>
                          <m:mr>
                            <m:e>
                              <m:r>
                                <a:rPr lang="en-US" i="1">
                                  <a:latin typeface="Cambria Math" panose="02040503050406030204" pitchFamily="18" charset="0"/>
                                </a:rPr>
                                <m:t>3</m:t>
                              </m:r>
                            </m:e>
                            <m:e>
                              <m:r>
                                <a:rPr lang="en-US" i="1">
                                  <a:latin typeface="Cambria Math" panose="02040503050406030204" pitchFamily="18" charset="0"/>
                                </a:rPr>
                                <m:t>4</m:t>
                              </m:r>
                            </m:e>
                          </m:mr>
                        </m:m>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d>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5</m:t>
                              </m:r>
                            </m:e>
                          </m:mr>
                          <m:mr>
                            <m:e>
                              <m:r>
                                <a:rPr lang="en-US" i="1">
                                  <a:latin typeface="Cambria Math" panose="02040503050406030204" pitchFamily="18" charset="0"/>
                                </a:rPr>
                                <m:t>11</m:t>
                              </m:r>
                            </m:e>
                          </m:mr>
                        </m:m>
                      </m:e>
                    </m:d>
                  </m:oMath>
                </a14:m>
                <a:r>
                  <a:rPr lang="en-US" dirty="0" smtClean="0"/>
                  <a:t>,   |A| = 4 -6 = -2 ≠ 0 , A is non –singular matrix. Therefore A</a:t>
                </a:r>
                <a:r>
                  <a:rPr lang="en-US" baseline="30000" dirty="0" smtClean="0"/>
                  <a:t>-1 </a:t>
                </a:r>
                <a:r>
                  <a:rPr lang="en-US" dirty="0" smtClean="0"/>
                  <a:t> exists. So the system AX = B has a solution</a:t>
                </a:r>
              </a:p>
              <a:p>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X = A</a:t>
                </a:r>
                <a:r>
                  <a:rPr lang="en-US" baseline="30000" dirty="0" smtClean="0"/>
                  <a:t>-1</a:t>
                </a:r>
                <a:r>
                  <a:rPr lang="en-US" dirty="0" smtClean="0"/>
                  <a:t>B, ….(1)</a:t>
                </a:r>
              </a:p>
              <a:p>
                <a:r>
                  <a:rPr lang="en-US" dirty="0" smtClean="0"/>
                  <a:t>Matrix of cofactors = </a:t>
                </a:r>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(4)</m:t>
                              </m:r>
                            </m:e>
                            <m:e>
                              <m:r>
                                <a:rPr lang="en-US" b="0" i="1" smtClean="0">
                                  <a:latin typeface="Cambria Math" panose="02040503050406030204" pitchFamily="18" charset="0"/>
                                </a:rPr>
                                <m:t>−(3)</m:t>
                              </m:r>
                            </m:e>
                          </m:mr>
                          <m:mr>
                            <m:e>
                              <m:r>
                                <a:rPr lang="en-US" b="0" i="1" smtClean="0">
                                  <a:latin typeface="Cambria Math" panose="02040503050406030204" pitchFamily="18" charset="0"/>
                                </a:rPr>
                                <m:t>−(2)</m:t>
                              </m:r>
                            </m:e>
                            <m:e>
                              <m:r>
                                <a:rPr lang="en-US" b="0" i="1" smtClean="0">
                                  <a:latin typeface="Cambria Math" panose="02040503050406030204" pitchFamily="18" charset="0"/>
                                </a:rPr>
                                <m:t>+ (1)</m:t>
                              </m:r>
                            </m:e>
                          </m:mr>
                        </m:m>
                      </m:e>
                    </m:d>
                  </m:oMath>
                </a14:m>
                <a:r>
                  <a:rPr lang="en-US" dirty="0" smtClean="0"/>
                  <a:t> Transpose this; </a:t>
                </a:r>
                <a:r>
                  <a:rPr lang="en-US" dirty="0" err="1" smtClean="0"/>
                  <a:t>adj</a:t>
                </a:r>
                <a:r>
                  <a:rPr lang="en-US" dirty="0" smtClean="0"/>
                  <a:t> A = </a:t>
                </a:r>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4</m:t>
                              </m:r>
                            </m:e>
                            <m:e>
                              <m:r>
                                <a:rPr lang="en-US" b="0" i="1" smtClean="0">
                                  <a:latin typeface="Cambria Math" panose="02040503050406030204" pitchFamily="18" charset="0"/>
                                </a:rPr>
                                <m:t>−</m:t>
                              </m:r>
                              <m:r>
                                <a:rPr lang="en-US" i="1">
                                  <a:latin typeface="Cambria Math" panose="02040503050406030204" pitchFamily="18" charset="0"/>
                                </a:rPr>
                                <m:t>2</m:t>
                              </m:r>
                            </m:e>
                          </m:mr>
                          <m:mr>
                            <m:e>
                              <m:r>
                                <a:rPr lang="en-US" b="0" i="1" smtClean="0">
                                  <a:latin typeface="Cambria Math" panose="02040503050406030204" pitchFamily="18" charset="0"/>
                                </a:rPr>
                                <m:t>−3</m:t>
                              </m:r>
                            </m:e>
                            <m:e>
                              <m:r>
                                <a:rPr lang="en-US" b="0" i="1" smtClean="0">
                                  <a:latin typeface="Cambria Math" panose="02040503050406030204" pitchFamily="18" charset="0"/>
                                </a:rPr>
                                <m:t>1</m:t>
                              </m:r>
                            </m:e>
                          </m:mr>
                        </m:m>
                      </m:e>
                    </m:d>
                  </m:oMath>
                </a14:m>
                <a:endParaRPr lang="en-US" dirty="0" smtClean="0"/>
              </a:p>
              <a:p>
                <a:r>
                  <a:rPr lang="en-US" dirty="0" smtClean="0"/>
                  <a:t>Using (1) X =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d>
                  </m:oMath>
                </a14:m>
                <a:r>
                  <a:rPr lang="en-US" dirty="0" smtClean="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smtClean="0"/>
                  <a:t> </a:t>
                </a:r>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4</m:t>
                              </m:r>
                            </m:e>
                            <m:e>
                              <m:r>
                                <a:rPr lang="en-US" i="1">
                                  <a:latin typeface="Cambria Math" panose="02040503050406030204" pitchFamily="18" charset="0"/>
                                </a:rPr>
                                <m:t>−2</m:t>
                              </m:r>
                            </m:e>
                          </m:mr>
                          <m:mr>
                            <m:e>
                              <m:r>
                                <a:rPr lang="en-US" i="1">
                                  <a:latin typeface="Cambria Math" panose="02040503050406030204" pitchFamily="18" charset="0"/>
                                </a:rPr>
                                <m:t>−3</m:t>
                              </m:r>
                            </m:e>
                            <m:e>
                              <m:r>
                                <a:rPr lang="en-US" i="1">
                                  <a:latin typeface="Cambria Math" panose="02040503050406030204" pitchFamily="18" charset="0"/>
                                </a:rPr>
                                <m:t>1</m:t>
                              </m:r>
                            </m:e>
                          </m:mr>
                        </m:m>
                      </m:e>
                    </m:d>
                  </m:oMath>
                </a14:m>
                <a:r>
                  <a:rPr lang="en-US" dirty="0" smtClean="0"/>
                  <a:t>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5</m:t>
                              </m:r>
                            </m:e>
                          </m:mr>
                          <m:mr>
                            <m:e>
                              <m:r>
                                <a:rPr lang="en-US" i="1">
                                  <a:latin typeface="Cambria Math" panose="02040503050406030204" pitchFamily="18" charset="0"/>
                                </a:rPr>
                                <m:t>11</m:t>
                              </m:r>
                            </m:e>
                          </m:mr>
                        </m:m>
                      </m:e>
                    </m:d>
                  </m:oMath>
                </a14:m>
                <a:r>
                  <a:rPr lang="en-US" dirty="0" smtClean="0"/>
                  <a:t> =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 </m:t>
                              </m:r>
                              <m:r>
                                <a:rPr lang="en-US" b="0" i="1" smtClean="0">
                                  <a:latin typeface="Cambria Math" panose="02040503050406030204" pitchFamily="18" charset="0"/>
                                </a:rPr>
                                <m:t>−2 </m:t>
                              </m:r>
                              <m:r>
                                <a:rPr lang="en-US" i="1">
                                  <a:latin typeface="Cambria Math" panose="02040503050406030204" pitchFamily="18" charset="0"/>
                                </a:rPr>
                                <m:t>5</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m:rPr>
                                  <m:brk m:alnAt="7"/>
                                </m:rPr>
                                <a:rPr lang="en-US" b="0" i="1" smtClean="0">
                                  <a:latin typeface="Cambria Math" panose="02040503050406030204" pitchFamily="18" charset="0"/>
                                </a:rPr>
                                <m:t>(</m:t>
                              </m:r>
                              <m:r>
                                <a:rPr lang="en-US" b="0" i="1" smtClean="0">
                                  <a:latin typeface="Cambria Math" panose="02040503050406030204" pitchFamily="18" charset="0"/>
                                </a:rPr>
                                <m:t>11)</m:t>
                              </m:r>
                            </m:e>
                          </m:mr>
                          <m:m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e>
                              </m:d>
                              <m:r>
                                <a:rPr lang="en-US" b="0" i="1" smtClean="0">
                                  <a:latin typeface="Cambria Math" panose="02040503050406030204" pitchFamily="18" charset="0"/>
                                </a:rPr>
                                <m:t>. 5−</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d>
                              <m:r>
                                <a:rPr lang="en-US" b="0" i="1" smtClean="0">
                                  <a:latin typeface="Cambria Math" panose="02040503050406030204" pitchFamily="18" charset="0"/>
                                </a:rPr>
                                <m:t>. 11</m:t>
                              </m:r>
                            </m:e>
                          </m:mr>
                        </m:m>
                      </m:e>
                    </m:d>
                  </m:oMath>
                </a14:m>
                <a:r>
                  <a:rPr lang="en-US" dirty="0" smtClean="0"/>
                  <a:t>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2</m:t>
                              </m:r>
                            </m:e>
                          </m:mr>
                        </m:m>
                      </m:e>
                    </m:d>
                  </m:oMath>
                </a14:m>
                <a:endParaRPr lang="en-US" dirty="0" smtClean="0"/>
              </a:p>
              <a:p>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x =1 and y = 2          = (1/-2)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2</m:t>
                              </m:r>
                            </m:e>
                          </m:mr>
                          <m:mr>
                            <m:e>
                              <m:r>
                                <a:rPr lang="en-US" b="0" i="1" smtClean="0">
                                  <a:latin typeface="Cambria Math" panose="02040503050406030204" pitchFamily="18" charset="0"/>
                                </a:rPr>
                                <m:t>−4</m:t>
                              </m:r>
                            </m:e>
                          </m:mr>
                        </m:m>
                      </m:e>
                    </m:d>
                  </m:oMath>
                </a14:m>
                <a:r>
                  <a:rPr lang="en-US" dirty="0" smtClean="0"/>
                  <a:t> =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mr>
                          <m:mr>
                            <m:e>
                              <m:r>
                                <a:rPr lang="en-US" i="1">
                                  <a:latin typeface="Cambria Math" panose="02040503050406030204" pitchFamily="18" charset="0"/>
                                </a:rPr>
                                <m:t>2</m:t>
                              </m:r>
                            </m:e>
                          </m:mr>
                        </m:m>
                      </m:e>
                    </m:d>
                  </m:oMath>
                </a14:m>
                <a:r>
                  <a:rPr lang="en-US" dirty="0" smtClean="0"/>
                  <a:t>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d>
                    <m:r>
                      <a:rPr lang="en-US" i="1">
                        <a:latin typeface="Cambria Math" panose="02040503050406030204" pitchFamily="18" charset="0"/>
                      </a:rPr>
                      <m:t> </m:t>
                    </m:r>
                  </m:oMath>
                </a14:m>
                <a:r>
                  <a:rPr lang="en-US" dirty="0" smtClean="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5280" y="812800"/>
                <a:ext cx="11018520" cy="5842000"/>
              </a:xfrm>
              <a:blipFill>
                <a:blip r:embed="rId2"/>
                <a:stretch>
                  <a:fillRect l="-996"/>
                </a:stretch>
              </a:blipFill>
            </p:spPr>
            <p:txBody>
              <a:bodyPr/>
              <a:lstStyle/>
              <a:p>
                <a:r>
                  <a:rPr lang="en-US">
                    <a:noFill/>
                  </a:rPr>
                  <a:t> </a:t>
                </a:r>
              </a:p>
            </p:txBody>
          </p:sp>
        </mc:Fallback>
      </mc:AlternateContent>
    </p:spTree>
    <p:extLst>
      <p:ext uri="{BB962C8B-B14F-4D97-AF65-F5344CB8AC3E}">
        <p14:creationId xmlns:p14="http://schemas.microsoft.com/office/powerpoint/2010/main" val="215039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7515"/>
          </a:xfrm>
        </p:spPr>
        <p:txBody>
          <a:bodyPr>
            <a:normAutofit/>
          </a:bodyPr>
          <a:lstStyle/>
          <a:p>
            <a:r>
              <a:rPr lang="en-US" sz="2400" dirty="0" smtClean="0"/>
              <a:t>LALP 4.4</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4960" y="934720"/>
                <a:ext cx="11521440" cy="5699760"/>
              </a:xfrm>
            </p:spPr>
            <p:txBody>
              <a:bodyPr>
                <a:normAutofit lnSpcReduction="10000"/>
              </a:bodyPr>
              <a:lstStyle/>
              <a:p>
                <a:r>
                  <a:rPr lang="en-US" dirty="0" smtClean="0"/>
                  <a:t>Row operations : There are three types of row operations on the rows of given matrix.</a:t>
                </a:r>
              </a:p>
              <a:p>
                <a:r>
                  <a:rPr lang="en-US" dirty="0" smtClean="0"/>
                  <a:t>1 Interchange of any two rows. R1     R2</a:t>
                </a:r>
              </a:p>
              <a:p>
                <a:r>
                  <a:rPr lang="en-US" dirty="0" smtClean="0"/>
                  <a:t>2 Multiplying </a:t>
                </a:r>
                <a:r>
                  <a:rPr lang="en-US" dirty="0" err="1" smtClean="0"/>
                  <a:t>i</a:t>
                </a:r>
                <a:r>
                  <a:rPr lang="en-US" dirty="0" smtClean="0"/>
                  <a:t> </a:t>
                </a:r>
                <a:r>
                  <a:rPr lang="en-US" dirty="0" err="1" smtClean="0"/>
                  <a:t>th</a:t>
                </a:r>
                <a:r>
                  <a:rPr lang="en-US" dirty="0" smtClean="0"/>
                  <a:t> row by a constant k and adding the result to the corresponding members of j </a:t>
                </a:r>
                <a:r>
                  <a:rPr lang="en-US" dirty="0" err="1" smtClean="0"/>
                  <a:t>th</a:t>
                </a:r>
                <a:r>
                  <a:rPr lang="en-US" dirty="0" smtClean="0"/>
                  <a:t> row. </a:t>
                </a:r>
                <a:r>
                  <a:rPr lang="en-US" dirty="0" err="1" smtClean="0"/>
                  <a:t>R</a:t>
                </a:r>
                <a:r>
                  <a:rPr lang="en-US" baseline="-25000" dirty="0" err="1" smtClean="0"/>
                  <a:t>ij</a:t>
                </a:r>
                <a:r>
                  <a:rPr lang="en-US" dirty="0" smtClean="0"/>
                  <a:t> (k)</a:t>
                </a:r>
              </a:p>
              <a:p>
                <a:r>
                  <a:rPr lang="en-US" dirty="0" smtClean="0"/>
                  <a:t>3 Multiplying all the members of a row by a constant c.  Denoted as </a:t>
                </a:r>
                <a:r>
                  <a:rPr lang="en-US" dirty="0" err="1" smtClean="0"/>
                  <a:t>cR</a:t>
                </a:r>
                <a:endParaRPr lang="en-US" dirty="0" smtClean="0"/>
              </a:p>
              <a:p>
                <a:r>
                  <a:rPr lang="en-US" dirty="0"/>
                  <a:t> </a:t>
                </a:r>
                <a:r>
                  <a:rPr lang="en-US" dirty="0" smtClean="0"/>
                  <a:t>Let A = </a:t>
                </a:r>
                <a14:m>
                  <m:oMath xmlns:m="http://schemas.openxmlformats.org/officeDocument/2006/math">
                    <m:d>
                      <m:dPr>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0</m:t>
                              </m:r>
                            </m:e>
                            <m:e>
                              <m:r>
                                <a:rPr lang="en-US" b="0" i="1" smtClean="0">
                                  <a:latin typeface="Cambria Math" panose="02040503050406030204" pitchFamily="18" charset="0"/>
                                </a:rPr>
                                <m:t>12</m:t>
                              </m:r>
                            </m:e>
                            <m:e>
                              <m:r>
                                <a:rPr lang="en-US" b="0" i="1" smtClean="0">
                                  <a:latin typeface="Cambria Math" panose="02040503050406030204" pitchFamily="18" charset="0"/>
                                </a:rPr>
                                <m:t>2</m:t>
                              </m:r>
                            </m:e>
                          </m:mr>
                          <m:mr>
                            <m:e>
                              <m:r>
                                <a:rPr lang="en-US" b="0" i="1" smtClean="0">
                                  <a:latin typeface="Cambria Math" panose="02040503050406030204" pitchFamily="18" charset="0"/>
                                </a:rPr>
                                <m:t>6</m:t>
                              </m:r>
                            </m:e>
                            <m:e>
                              <m:r>
                                <a:rPr lang="en-US" b="0" i="1" smtClean="0">
                                  <a:latin typeface="Cambria Math" panose="02040503050406030204" pitchFamily="18" charset="0"/>
                                </a:rPr>
                                <m:t>7</m:t>
                              </m:r>
                            </m:e>
                            <m:e>
                              <m:r>
                                <a:rPr lang="en-US" b="0" i="1" smtClean="0">
                                  <a:latin typeface="Cambria Math" panose="02040503050406030204" pitchFamily="18" charset="0"/>
                                </a:rPr>
                                <m:t>5</m:t>
                              </m:r>
                            </m:e>
                          </m:mr>
                        </m:m>
                      </m:e>
                    </m:d>
                  </m:oMath>
                </a14:m>
                <a:r>
                  <a:rPr lang="en-US" dirty="0" smtClean="0"/>
                  <a:t>  perform r2 to r3, </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oMath>
                </a14:m>
                <a:r>
                  <a:rPr lang="en-US" dirty="0" smtClean="0"/>
                  <a:t> A’ = </a:t>
                </a:r>
                <a14:m>
                  <m:oMath xmlns:m="http://schemas.openxmlformats.org/officeDocument/2006/math">
                    <m:d>
                      <m:dPr>
                        <m:ctrlPr>
                          <a:rPr lang="en-US" i="1">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2</m:t>
                              </m:r>
                            </m:e>
                            <m:e>
                              <m:r>
                                <a:rPr lang="en-US" i="1">
                                  <a:latin typeface="Cambria Math" panose="02040503050406030204" pitchFamily="18" charset="0"/>
                                </a:rPr>
                                <m:t>−3</m:t>
                              </m:r>
                            </m:e>
                          </m:mr>
                          <m:mr>
                            <m:e>
                              <m:r>
                                <a:rPr lang="en-US" b="0" i="1" smtClean="0">
                                  <a:latin typeface="Cambria Math" panose="02040503050406030204" pitchFamily="18" charset="0"/>
                                </a:rPr>
                                <m:t>6</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12</m:t>
                              </m:r>
                            </m:e>
                            <m:e>
                              <m:r>
                                <a:rPr lang="en-US" b="0" i="1" smtClean="0">
                                  <a:latin typeface="Cambria Math" panose="02040503050406030204" pitchFamily="18" charset="0"/>
                                </a:rPr>
                                <m:t>2</m:t>
                              </m:r>
                            </m:e>
                          </m:mr>
                        </m:m>
                      </m:e>
                    </m:d>
                  </m:oMath>
                </a14:m>
                <a:r>
                  <a:rPr lang="en-US" dirty="0"/>
                  <a:t> </a:t>
                </a:r>
                <a:endParaRPr lang="en-US" dirty="0" smtClean="0"/>
              </a:p>
              <a:p>
                <a:r>
                  <a:rPr lang="en-US" dirty="0" smtClean="0"/>
                  <a:t>Multiply r1 by -6 and add to corresponding members of the second row r2.</a:t>
                </a:r>
              </a:p>
              <a:p>
                <a:r>
                  <a:rPr lang="en-US" dirty="0" smtClean="0"/>
                  <a:t>A’’ = </a:t>
                </a:r>
                <a14:m>
                  <m:oMath xmlns:m="http://schemas.openxmlformats.org/officeDocument/2006/math">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2</m:t>
                              </m:r>
                            </m:e>
                            <m:e>
                              <m:r>
                                <a:rPr lang="en-US" i="1">
                                  <a:latin typeface="Cambria Math" panose="02040503050406030204" pitchFamily="18" charset="0"/>
                                </a:rPr>
                                <m:t>−3</m:t>
                              </m:r>
                            </m:e>
                          </m:mr>
                          <m:mr>
                            <m:e>
                              <m:r>
                                <a:rPr lang="en-US" b="0" i="1" smtClean="0">
                                  <a:latin typeface="Cambria Math" panose="02040503050406030204" pitchFamily="18" charset="0"/>
                                </a:rPr>
                                <m:t>−6</m:t>
                              </m:r>
                            </m:e>
                            <m:e>
                              <m:r>
                                <a:rPr lang="en-US" b="0" i="1" smtClean="0">
                                  <a:latin typeface="Cambria Math" panose="02040503050406030204" pitchFamily="18" charset="0"/>
                                </a:rPr>
                                <m:t>0</m:t>
                              </m:r>
                            </m:e>
                            <m:e>
                              <m:r>
                                <a:rPr lang="en-US" i="1">
                                  <a:latin typeface="Cambria Math" panose="02040503050406030204" pitchFamily="18" charset="0"/>
                                </a:rPr>
                                <m:t>2</m:t>
                              </m:r>
                              <m:r>
                                <a:rPr lang="en-US" b="0" i="1" smtClean="0">
                                  <a:latin typeface="Cambria Math" panose="02040503050406030204" pitchFamily="18" charset="0"/>
                                </a:rPr>
                                <m:t>0</m:t>
                              </m:r>
                            </m:e>
                          </m:mr>
                          <m:mr>
                            <m:e>
                              <m:r>
                                <a:rPr lang="en-US" i="1">
                                  <a:latin typeface="Cambria Math" panose="02040503050406030204" pitchFamily="18" charset="0"/>
                                </a:rPr>
                                <m:t>6</m:t>
                              </m:r>
                            </m:e>
                            <m:e>
                              <m:r>
                                <a:rPr lang="en-US" i="1">
                                  <a:latin typeface="Cambria Math" panose="02040503050406030204" pitchFamily="18" charset="0"/>
                                </a:rPr>
                                <m:t>7</m:t>
                              </m:r>
                            </m:e>
                            <m:e>
                              <m:r>
                                <a:rPr lang="en-US" i="1">
                                  <a:latin typeface="Cambria Math" panose="02040503050406030204" pitchFamily="18" charset="0"/>
                                </a:rPr>
                                <m:t>5</m:t>
                              </m:r>
                            </m:e>
                          </m:mr>
                        </m:m>
                      </m:e>
                    </m:d>
                  </m:oMath>
                </a14:m>
                <a:r>
                  <a:rPr lang="en-US" dirty="0"/>
                  <a:t> </a:t>
                </a:r>
                <a:r>
                  <a:rPr lang="en-US" dirty="0" smtClean="0"/>
                  <a:t>Multiply r3 by ½  . A’’’ = </a:t>
                </a:r>
                <a14:m>
                  <m:oMath xmlns:m="http://schemas.openxmlformats.org/officeDocument/2006/math">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2</m:t>
                              </m:r>
                            </m:e>
                            <m:e>
                              <m:r>
                                <a:rPr lang="en-US" i="1">
                                  <a:latin typeface="Cambria Math" panose="02040503050406030204" pitchFamily="18" charset="0"/>
                                </a:rPr>
                                <m:t>−3</m:t>
                              </m:r>
                            </m:e>
                          </m:mr>
                          <m:mr>
                            <m:e>
                              <m:r>
                                <a:rPr lang="en-US" i="1">
                                  <a:latin typeface="Cambria Math" panose="02040503050406030204" pitchFamily="18" charset="0"/>
                                </a:rPr>
                                <m:t>−6</m:t>
                              </m:r>
                            </m:e>
                            <m:e>
                              <m:r>
                                <a:rPr lang="en-US" i="1">
                                  <a:latin typeface="Cambria Math" panose="02040503050406030204" pitchFamily="18" charset="0"/>
                                </a:rPr>
                                <m:t>0</m:t>
                              </m:r>
                            </m:e>
                            <m:e>
                              <m:r>
                                <a:rPr lang="en-US" i="1">
                                  <a:latin typeface="Cambria Math" panose="02040503050406030204" pitchFamily="18" charset="0"/>
                                </a:rPr>
                                <m:t>20</m:t>
                              </m:r>
                            </m:e>
                          </m:mr>
                          <m:mr>
                            <m:e>
                              <m:r>
                                <a:rPr lang="en-US" b="0" i="1" smtClean="0">
                                  <a:latin typeface="Cambria Math" panose="02040503050406030204" pitchFamily="18" charset="0"/>
                                </a:rPr>
                                <m:t>3</m:t>
                              </m:r>
                            </m:e>
                            <m:e>
                              <m:r>
                                <a:rPr lang="en-US" i="1">
                                  <a:latin typeface="Cambria Math" panose="02040503050406030204" pitchFamily="18" charset="0"/>
                                </a:rPr>
                                <m:t>7</m:t>
                              </m:r>
                              <m:r>
                                <a:rPr lang="en-US" b="0" i="1" smtClean="0">
                                  <a:latin typeface="Cambria Math" panose="02040503050406030204" pitchFamily="18" charset="0"/>
                                </a:rPr>
                                <m:t>/2</m:t>
                              </m:r>
                            </m:e>
                            <m:e>
                              <m:r>
                                <a:rPr lang="en-US" i="1">
                                  <a:latin typeface="Cambria Math" panose="02040503050406030204" pitchFamily="18" charset="0"/>
                                </a:rPr>
                                <m:t>5</m:t>
                              </m:r>
                              <m:r>
                                <a:rPr lang="en-US" b="0" i="1" smtClean="0">
                                  <a:latin typeface="Cambria Math" panose="02040503050406030204" pitchFamily="18" charset="0"/>
                                </a:rPr>
                                <m:t>/2</m:t>
                              </m:r>
                            </m:e>
                          </m:mr>
                        </m:m>
                      </m:e>
                    </m:d>
                  </m:oMath>
                </a14:m>
                <a:r>
                  <a:rPr lang="en-US" dirty="0" smtClean="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4960" y="934720"/>
                <a:ext cx="11521440" cy="5699760"/>
              </a:xfrm>
              <a:blipFill>
                <a:blip r:embed="rId2"/>
                <a:stretch>
                  <a:fillRect l="-952" t="-2353"/>
                </a:stretch>
              </a:blipFill>
            </p:spPr>
            <p:txBody>
              <a:bodyPr/>
              <a:lstStyle/>
              <a:p>
                <a:r>
                  <a:rPr lang="en-US">
                    <a:noFill/>
                  </a:rPr>
                  <a:t> </a:t>
                </a:r>
              </a:p>
            </p:txBody>
          </p:sp>
        </mc:Fallback>
      </mc:AlternateContent>
      <p:cxnSp>
        <p:nvCxnSpPr>
          <p:cNvPr id="5" name="Straight Arrow Connector 4"/>
          <p:cNvCxnSpPr/>
          <p:nvPr/>
        </p:nvCxnSpPr>
        <p:spPr>
          <a:xfrm flipH="1" flipV="1">
            <a:off x="5547360" y="1960880"/>
            <a:ext cx="314960" cy="203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42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r>
              <a:rPr lang="en-US" sz="2800" dirty="0" smtClean="0"/>
              <a:t>LALP 4.5</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5280" y="904240"/>
                <a:ext cx="11714480" cy="5953760"/>
              </a:xfrm>
            </p:spPr>
            <p:txBody>
              <a:bodyPr>
                <a:normAutofit/>
              </a:bodyPr>
              <a:lstStyle/>
              <a:p>
                <a:r>
                  <a:rPr lang="en-US" dirty="0" smtClean="0"/>
                  <a:t>x +2y =5, 3x + 4y = 11, The system is </a:t>
                </a:r>
                <a:r>
                  <a:rPr lang="en-US" dirty="0"/>
                  <a:t>A =</a:t>
                </a:r>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2</m:t>
                              </m:r>
                            </m:e>
                          </m:mr>
                          <m:mr>
                            <m:e>
                              <m:r>
                                <a:rPr lang="en-US" i="1">
                                  <a:latin typeface="Cambria Math" panose="02040503050406030204" pitchFamily="18" charset="0"/>
                                </a:rPr>
                                <m:t>3</m:t>
                              </m:r>
                            </m:e>
                            <m:e>
                              <m:r>
                                <a:rPr lang="en-US" i="1">
                                  <a:latin typeface="Cambria Math" panose="02040503050406030204" pitchFamily="18" charset="0"/>
                                </a:rPr>
                                <m:t>4</m:t>
                              </m:r>
                            </m:e>
                          </m:mr>
                        </m:m>
                      </m:e>
                    </m:d>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𝐵</m:t>
                    </m:r>
                    <m:r>
                      <a:rPr lang="en-US" i="1">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5</m:t>
                              </m:r>
                            </m:e>
                          </m:mr>
                          <m:mr>
                            <m:e>
                              <m:r>
                                <a:rPr lang="en-US" i="1">
                                  <a:latin typeface="Cambria Math" panose="02040503050406030204" pitchFamily="18" charset="0"/>
                                </a:rPr>
                                <m:t>11</m:t>
                              </m:r>
                            </m:e>
                          </m:mr>
                        </m:m>
                      </m:e>
                    </m:d>
                  </m:oMath>
                </a14:m>
                <a:r>
                  <a:rPr lang="en-US" dirty="0" smtClean="0"/>
                  <a:t> The system is</a:t>
                </a:r>
              </a:p>
              <a:p>
                <a14:m>
                  <m:oMath xmlns:m="http://schemas.openxmlformats.org/officeDocument/2006/math">
                    <m:d>
                      <m:dPr>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3</m:t>
                              </m:r>
                            </m:e>
                            <m:e>
                              <m:r>
                                <a:rPr lang="en-US" b="0" i="1" smtClean="0">
                                  <a:latin typeface="Cambria Math" panose="02040503050406030204" pitchFamily="18" charset="0"/>
                                </a:rPr>
                                <m:t>4</m:t>
                              </m:r>
                            </m:e>
                          </m:mr>
                        </m:m>
                        <m:r>
                          <a:rPr lang="en-US" b="0" i="1" smtClean="0">
                            <a:latin typeface="Cambria Math" panose="02040503050406030204" pitchFamily="18" charset="0"/>
                          </a:rPr>
                          <m:t>   </m:t>
                        </m:r>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5</m:t>
                              </m:r>
                            </m:e>
                          </m:mr>
                          <m:mr>
                            <m:e>
                              <m:r>
                                <a:rPr lang="en-US" i="1">
                                  <a:latin typeface="Cambria Math" panose="02040503050406030204" pitchFamily="18" charset="0"/>
                                </a:rPr>
                                <m:t>11</m:t>
                              </m:r>
                            </m:e>
                          </m:mr>
                        </m:m>
                      </m:e>
                    </m:d>
                  </m:oMath>
                </a14:m>
                <a:r>
                  <a:rPr lang="en-US" dirty="0" smtClean="0"/>
                  <a:t> The central idea is to apply row operations on the given matrix A so that it is converted in to identity matrix and hence the augmented matrix (identity matrix) becomes inverse of the given matrix and the resource </a:t>
                </a:r>
                <a:r>
                  <a:rPr lang="en-US" dirty="0" err="1" smtClean="0"/>
                  <a:t>matrx</a:t>
                </a:r>
                <a:r>
                  <a:rPr lang="en-US" dirty="0" smtClean="0"/>
                  <a:t> will become the solution of the system.</a:t>
                </a:r>
              </a:p>
              <a:p>
                <a:r>
                  <a:rPr lang="en-US" dirty="0" smtClean="0"/>
                  <a:t>Multiply the first row by 3 and subtract the corresponding members from second row.</a:t>
                </a:r>
                <a:r>
                  <a:rPr lang="en-US" dirty="0"/>
                  <a:t> </a:t>
                </a:r>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2</m:t>
                              </m:r>
                            </m:e>
                          </m:mr>
                          <m:mr>
                            <m:e>
                              <m:r>
                                <a:rPr lang="en-US" b="0" i="1" smtClean="0">
                                  <a:latin typeface="Cambria Math" panose="02040503050406030204" pitchFamily="18" charset="0"/>
                                </a:rPr>
                                <m:t>0</m:t>
                              </m:r>
                            </m:e>
                            <m:e>
                              <m:r>
                                <a:rPr lang="en-US" b="0" i="1" smtClean="0">
                                  <a:latin typeface="Cambria Math" panose="02040503050406030204" pitchFamily="18" charset="0"/>
                                </a:rPr>
                                <m:t>−2</m:t>
                              </m:r>
                            </m:e>
                          </m:mr>
                        </m:m>
                        <m:r>
                          <a:rPr lang="en-US" i="1">
                            <a:latin typeface="Cambria Math" panose="02040503050406030204" pitchFamily="18" charset="0"/>
                          </a:rPr>
                          <m:t>  </m:t>
                        </m:r>
                        <m:r>
                          <a:rPr lang="en-US" b="0" i="1">
                            <a:latin typeface="Cambria Math" panose="02040503050406030204" pitchFamily="18" charset="0"/>
                          </a:rPr>
                          <m:t> </m:t>
                        </m:r>
                        <m:r>
                          <a:rPr lang="en-US" i="1">
                            <a:latin typeface="Cambria Math" panose="02040503050406030204" pitchFamily="18" charset="0"/>
                          </a:rPr>
                          <m:t> </m:t>
                        </m:r>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mr>
                          <m:mr>
                            <m:e>
                              <m:r>
                                <a:rPr lang="en-US" b="0" i="1" smtClean="0">
                                  <a:latin typeface="Cambria Math" panose="02040503050406030204" pitchFamily="18" charset="0"/>
                                </a:rPr>
                                <m:t>−3</m:t>
                              </m:r>
                            </m:e>
                            <m:e>
                              <m:r>
                                <a:rPr lang="en-US" i="1">
                                  <a:latin typeface="Cambria Math" panose="02040503050406030204" pitchFamily="18" charset="0"/>
                                </a:rPr>
                                <m:t>1</m:t>
                              </m:r>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5</m:t>
                              </m:r>
                            </m:e>
                          </m:mr>
                          <m:mr>
                            <m:e>
                              <m:r>
                                <a:rPr lang="en-US" b="0" i="1" smtClean="0">
                                  <a:latin typeface="Cambria Math" panose="02040503050406030204" pitchFamily="18" charset="0"/>
                                </a:rPr>
                                <m:t>−4</m:t>
                              </m:r>
                            </m:e>
                          </m:mr>
                        </m:m>
                      </m:e>
                    </m:d>
                  </m:oMath>
                </a14:m>
                <a:r>
                  <a:rPr lang="en-US" dirty="0" smtClean="0"/>
                  <a:t> </a:t>
                </a:r>
                <a:r>
                  <a:rPr lang="en-US" dirty="0"/>
                  <a:t> </a:t>
                </a:r>
                <a:r>
                  <a:rPr lang="en-US" dirty="0" smtClean="0"/>
                  <a:t>R</a:t>
                </a:r>
                <a:r>
                  <a:rPr lang="en-US" baseline="-25000" dirty="0" smtClean="0"/>
                  <a:t>12</a:t>
                </a:r>
                <a:r>
                  <a:rPr lang="en-US" dirty="0" smtClean="0"/>
                  <a:t> (-3)</a:t>
                </a:r>
                <a:r>
                  <a:rPr lang="en-US" baseline="-25000" dirty="0" smtClean="0"/>
                  <a:t> , </a:t>
                </a:r>
                <a:r>
                  <a:rPr lang="en-US" dirty="0" smtClean="0"/>
                  <a:t> Add second row to first row.</a:t>
                </a:r>
              </a:p>
              <a:p>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−2 </m:t>
                              </m:r>
                            </m:e>
                          </m:mr>
                        </m:m>
                        <m:r>
                          <a:rPr lang="en-US" i="1">
                            <a:latin typeface="Cambria Math" panose="02040503050406030204" pitchFamily="18" charset="0"/>
                          </a:rPr>
                          <m:t>   </m:t>
                        </m:r>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b="0" i="1" smtClean="0">
                                  <a:latin typeface="Cambria Math" panose="02040503050406030204" pitchFamily="18" charset="0"/>
                                </a:rPr>
                                <m:t>−3</m:t>
                              </m:r>
                            </m:e>
                            <m:e>
                              <m:r>
                                <a:rPr lang="en-US" i="1">
                                  <a:latin typeface="Cambria Math" panose="02040503050406030204" pitchFamily="18" charset="0"/>
                                </a:rPr>
                                <m:t>1</m:t>
                              </m:r>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−4</m:t>
                              </m:r>
                            </m:e>
                          </m:mr>
                        </m:m>
                      </m:e>
                    </m:d>
                  </m:oMath>
                </a14:m>
                <a:r>
                  <a:rPr lang="en-US" dirty="0" smtClean="0"/>
                  <a:t> , </a:t>
                </a:r>
                <a:r>
                  <a:rPr lang="en-US" dirty="0" err="1" smtClean="0"/>
                  <a:t>Divde</a:t>
                </a:r>
                <a:r>
                  <a:rPr lang="en-US" dirty="0" smtClean="0"/>
                  <a:t> second row by -2, </a:t>
                </a:r>
                <a:endParaRPr lang="en-US" dirty="0"/>
              </a:p>
              <a:p>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b="0" i="1" smtClean="0">
                                  <a:latin typeface="Cambria Math" panose="02040503050406030204" pitchFamily="18" charset="0"/>
                                </a:rPr>
                                <m:t>1</m:t>
                              </m:r>
                              <m:r>
                                <a:rPr lang="en-US" i="1">
                                  <a:latin typeface="Cambria Math" panose="02040503050406030204" pitchFamily="18" charset="0"/>
                                </a:rPr>
                                <m:t> </m:t>
                              </m:r>
                            </m:e>
                          </m:mr>
                        </m:m>
                        <m:r>
                          <a:rPr lang="en-US" i="1">
                            <a:latin typeface="Cambria Math" panose="02040503050406030204" pitchFamily="18" charset="0"/>
                          </a:rPr>
                          <m:t> </m:t>
                        </m:r>
                        <m:r>
                          <a:rPr lang="en-US" b="0" i="1">
                            <a:latin typeface="Cambria Math" panose="02040503050406030204" pitchFamily="18" charset="0"/>
                          </a:rPr>
                          <m:t> </m:t>
                        </m:r>
                        <m:r>
                          <a:rPr lang="en-US" i="1">
                            <a:latin typeface="Cambria Math" panose="02040503050406030204" pitchFamily="18" charset="0"/>
                          </a:rPr>
                          <m:t>  </m:t>
                        </m:r>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r>
                                <a:rPr lang="en-US" i="1">
                                  <a:latin typeface="Cambria Math" panose="02040503050406030204" pitchFamily="18" charset="0"/>
                                </a:rPr>
                                <m:t>2</m:t>
                              </m:r>
                            </m:e>
                            <m:e>
                              <m:r>
                                <a:rPr lang="en-US" i="1">
                                  <a:latin typeface="Cambria Math" panose="02040503050406030204" pitchFamily="18" charset="0"/>
                                </a:rPr>
                                <m:t>1</m:t>
                              </m:r>
                            </m:e>
                          </m:mr>
                          <m:mr>
                            <m:e>
                              <m:r>
                                <a:rPr lang="en-US" i="1">
                                  <a:latin typeface="Cambria Math" panose="02040503050406030204" pitchFamily="18" charset="0"/>
                                </a:rPr>
                                <m:t>3</m:t>
                              </m:r>
                              <m:r>
                                <a:rPr lang="en-US" b="0" i="1" smtClean="0">
                                  <a:latin typeface="Cambria Math" panose="02040503050406030204" pitchFamily="18" charset="0"/>
                                </a:rPr>
                                <m:t>/2</m:t>
                              </m:r>
                            </m:e>
                            <m:e>
                              <m:r>
                                <a:rPr lang="en-US" b="0" i="1" smtClean="0">
                                  <a:latin typeface="Cambria Math" panose="02040503050406030204" pitchFamily="18" charset="0"/>
                                </a:rPr>
                                <m:t>−1/2</m:t>
                              </m:r>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mr>
                          <m:mr>
                            <m:e>
                              <m:r>
                                <a:rPr lang="en-US" b="0" i="1" smtClean="0">
                                  <a:latin typeface="Cambria Math" panose="02040503050406030204" pitchFamily="18" charset="0"/>
                                </a:rPr>
                                <m:t>2</m:t>
                              </m:r>
                            </m:e>
                          </m:mr>
                        </m:m>
                      </m:e>
                    </m:d>
                  </m:oMath>
                </a14:m>
                <a:r>
                  <a:rPr lang="en-US" dirty="0" smtClean="0"/>
                  <a:t> So x = 1 and y =2, inverse of A= A</a:t>
                </a:r>
                <a:r>
                  <a:rPr lang="en-US" baseline="30000" dirty="0" smtClean="0"/>
                  <a:t>-1</a:t>
                </a:r>
                <a:r>
                  <a:rPr lang="en-US" dirty="0" smtClean="0"/>
                  <a:t>= </a:t>
                </a:r>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i="1">
                                  <a:latin typeface="Cambria Math" panose="02040503050406030204" pitchFamily="18" charset="0"/>
                                </a:rPr>
                                <m:t>3</m:t>
                              </m:r>
                              <m:r>
                                <a:rPr lang="en-US" b="0" i="1" smtClean="0">
                                  <a:latin typeface="Cambria Math" panose="02040503050406030204" pitchFamily="18" charset="0"/>
                                </a:rPr>
                                <m:t>/2</m:t>
                              </m:r>
                            </m:e>
                            <m:e>
                              <m:r>
                                <a:rPr lang="en-US" b="0" i="1" smtClean="0">
                                  <a:latin typeface="Cambria Math" panose="02040503050406030204" pitchFamily="18" charset="0"/>
                                </a:rPr>
                                <m:t>−1/2</m:t>
                              </m:r>
                            </m:e>
                          </m:mr>
                        </m:m>
                      </m:e>
                    </m:d>
                  </m:oMath>
                </a14:m>
                <a:endParaRPr lang="en-US" dirty="0" smtClean="0"/>
              </a:p>
              <a:p>
                <a:endParaRPr lang="en-US" dirty="0" smtClean="0"/>
              </a:p>
              <a:p>
                <a:endParaRPr lang="en-US" dirty="0" smtClean="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5280" y="904240"/>
                <a:ext cx="11714480" cy="5953760"/>
              </a:xfrm>
              <a:blipFill>
                <a:blip r:embed="rId2"/>
                <a:stretch>
                  <a:fillRect l="-937" r="-1041"/>
                </a:stretch>
              </a:blipFill>
            </p:spPr>
            <p:txBody>
              <a:bodyPr/>
              <a:lstStyle/>
              <a:p>
                <a:r>
                  <a:rPr lang="en-US">
                    <a:noFill/>
                  </a:rPr>
                  <a:t> </a:t>
                </a:r>
              </a:p>
            </p:txBody>
          </p:sp>
        </mc:Fallback>
      </mc:AlternateContent>
      <p:cxnSp>
        <p:nvCxnSpPr>
          <p:cNvPr id="5" name="Straight Connector 4"/>
          <p:cNvCxnSpPr/>
          <p:nvPr/>
        </p:nvCxnSpPr>
        <p:spPr>
          <a:xfrm>
            <a:off x="2407920" y="1737360"/>
            <a:ext cx="10160" cy="7010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64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6555"/>
          </a:xfrm>
        </p:spPr>
        <p:txBody>
          <a:bodyPr>
            <a:normAutofit fontScale="90000"/>
          </a:bodyPr>
          <a:lstStyle/>
          <a:p>
            <a:r>
              <a:rPr lang="en-US" sz="2400" dirty="0" smtClean="0"/>
              <a:t>LALP 4.6</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4000" y="741680"/>
                <a:ext cx="11673840" cy="5974080"/>
              </a:xfrm>
            </p:spPr>
            <p:txBody>
              <a:bodyPr>
                <a:normAutofit lnSpcReduction="10000"/>
              </a:bodyPr>
              <a:lstStyle/>
              <a:p>
                <a:r>
                  <a:rPr lang="en-US" dirty="0" smtClean="0"/>
                  <a:t>Ex-2 Solve the system of equations.</a:t>
                </a:r>
              </a:p>
              <a:p>
                <a:r>
                  <a:rPr lang="en-US" dirty="0" smtClean="0"/>
                  <a:t>2x – 3y = 2      Which in the matrix form </a:t>
                </a:r>
                <a14:m>
                  <m:oMath xmlns:m="http://schemas.openxmlformats.org/officeDocument/2006/math">
                    <m:d>
                      <m:dPr>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2</m:t>
                              </m:r>
                            </m:e>
                          </m:mr>
                        </m:m>
                      </m:e>
                    </m:d>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2</m:t>
                              </m:r>
                            </m:e>
                          </m:mr>
                          <m:mr>
                            <m:e>
                              <m:r>
                                <a:rPr lang="en-US" b="0" i="1" smtClean="0">
                                  <a:latin typeface="Cambria Math" panose="02040503050406030204" pitchFamily="18" charset="0"/>
                                </a:rPr>
                                <m:t>−6</m:t>
                              </m:r>
                            </m:e>
                          </m:mr>
                        </m:m>
                      </m:e>
                    </m:d>
                  </m:oMath>
                </a14:m>
                <a:endParaRPr lang="en-US" dirty="0" smtClean="0"/>
              </a:p>
              <a:p>
                <a:r>
                  <a:rPr lang="en-US" dirty="0" smtClean="0"/>
                  <a:t>1x + 2y = -6                                                        A          X     = B   (1) Solution is</a:t>
                </a:r>
              </a:p>
              <a:p>
                <a:r>
                  <a:rPr lang="en-US" dirty="0"/>
                  <a:t> </a:t>
                </a:r>
                <a:r>
                  <a:rPr lang="en-US" dirty="0" smtClean="0"/>
                  <a:t>                                                                                         X = A</a:t>
                </a:r>
                <a:r>
                  <a:rPr lang="en-US" baseline="30000" dirty="0" smtClean="0"/>
                  <a:t>-1</a:t>
                </a:r>
                <a:r>
                  <a:rPr lang="en-US" dirty="0" smtClean="0"/>
                  <a:t> B</a:t>
                </a:r>
              </a:p>
              <a:p>
                <a:endParaRPr lang="en-US" dirty="0" smtClean="0"/>
              </a:p>
              <a:p>
                <a:r>
                  <a:rPr lang="en-US" dirty="0" smtClean="0"/>
                  <a:t>1   |A| = 7≠ 0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dirty="0" smtClean="0"/>
                  <a:t> |A| is a non-zero ( non- </a:t>
                </a:r>
                <a:r>
                  <a:rPr lang="en-US" dirty="0" err="1" smtClean="0"/>
                  <a:t>singularmatrix</a:t>
                </a:r>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en-US" dirty="0" err="1" smtClean="0"/>
                  <a:t>Imverse</a:t>
                </a:r>
                <a:r>
                  <a:rPr lang="en-US" dirty="0" smtClean="0"/>
                  <a:t>  exists.</a:t>
                </a:r>
              </a:p>
              <a:p>
                <a:r>
                  <a:rPr lang="en-US" dirty="0" smtClean="0"/>
                  <a:t>Matrix of cofactors = </a:t>
                </a:r>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(2)</m:t>
                              </m:r>
                            </m:e>
                            <m:e>
                              <m:r>
                                <a:rPr lang="en-US" i="1">
                                  <a:latin typeface="Cambria Math" panose="02040503050406030204" pitchFamily="18" charset="0"/>
                                </a:rPr>
                                <m:t>−</m:t>
                              </m:r>
                              <m:r>
                                <a:rPr lang="en-US" b="0" i="1" smtClean="0">
                                  <a:latin typeface="Cambria Math" panose="02040503050406030204" pitchFamily="18" charset="0"/>
                                </a:rPr>
                                <m:t>(1)</m:t>
                              </m:r>
                            </m:e>
                          </m:mr>
                          <m:mr>
                            <m:e>
                              <m:r>
                                <a:rPr lang="en-US" b="0" i="1" smtClean="0">
                                  <a:latin typeface="Cambria Math" panose="02040503050406030204" pitchFamily="18" charset="0"/>
                                </a:rPr>
                                <m:t>−(−3)</m:t>
                              </m:r>
                            </m:e>
                            <m:e>
                              <m:r>
                                <a:rPr lang="en-US" b="0" i="1" smtClean="0">
                                  <a:latin typeface="Cambria Math" panose="02040503050406030204" pitchFamily="18" charset="0"/>
                                </a:rPr>
                                <m:t>+(</m:t>
                              </m:r>
                              <m:r>
                                <a:rPr lang="en-US" i="1">
                                  <a:latin typeface="Cambria Math" panose="02040503050406030204" pitchFamily="18" charset="0"/>
                                </a:rPr>
                                <m:t>2</m:t>
                              </m:r>
                              <m:r>
                                <a:rPr lang="en-US" b="0" i="1" smtClean="0">
                                  <a:latin typeface="Cambria Math" panose="02040503050406030204" pitchFamily="18" charset="0"/>
                                </a:rPr>
                                <m:t>)</m:t>
                              </m:r>
                            </m:e>
                          </m:mr>
                        </m:m>
                      </m:e>
                    </m:d>
                  </m:oMath>
                </a14:m>
                <a:r>
                  <a:rPr lang="en-US" dirty="0" smtClean="0"/>
                  <a:t> = </a:t>
                </a:r>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mr>
                        </m:m>
                      </m:e>
                    </m:d>
                  </m:oMath>
                </a14:m>
                <a:r>
                  <a:rPr lang="en-US" dirty="0" smtClean="0"/>
                  <a:t>. </a:t>
                </a:r>
                <a:r>
                  <a:rPr lang="en-US" dirty="0"/>
                  <a:t> </a:t>
                </a:r>
                <a:r>
                  <a:rPr lang="en-US" dirty="0" smtClean="0"/>
                  <a:t>Transpose it.</a:t>
                </a:r>
              </a:p>
              <a:p>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en-US" dirty="0" err="1" smtClean="0"/>
                  <a:t>Adj</a:t>
                </a:r>
                <a:r>
                  <a:rPr lang="en-US" dirty="0" smtClean="0"/>
                  <a:t> . A = </a:t>
                </a:r>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2</m:t>
                              </m:r>
                            </m:e>
                          </m:mr>
                        </m:m>
                        <m:r>
                          <a:rPr lang="en-US" b="0" i="1" smtClean="0">
                            <a:latin typeface="Cambria Math" panose="02040503050406030204" pitchFamily="18" charset="0"/>
                          </a:rPr>
                          <m:t> </m:t>
                        </m:r>
                      </m:e>
                    </m:d>
                  </m:oMath>
                </a14:m>
                <a:r>
                  <a:rPr lang="en-US" dirty="0" smtClean="0"/>
                  <a:t>. From (1) X =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d>
                  </m:oMath>
                </a14:m>
                <a:r>
                  <a:rPr lang="en-US" dirty="0" smtClean="0"/>
                  <a:t> = A </a:t>
                </a:r>
                <a:r>
                  <a:rPr lang="en-US" baseline="30000" dirty="0" smtClean="0"/>
                  <a:t>-1</a:t>
                </a:r>
                <a:r>
                  <a:rPr lang="en-US" dirty="0" smtClean="0"/>
                  <a:t> B= ((</a:t>
                </a:r>
                <a:r>
                  <a:rPr lang="en-US" dirty="0" err="1" smtClean="0"/>
                  <a:t>adj</a:t>
                </a:r>
                <a:r>
                  <a:rPr lang="en-US" dirty="0" smtClean="0"/>
                  <a:t> A)/ |a| ) B</a:t>
                </a:r>
              </a:p>
              <a:p>
                <a:r>
                  <a:rPr lang="en-US" dirty="0" smtClean="0"/>
                  <a:t>X = </a:t>
                </a:r>
                <a:r>
                  <a:rPr lang="en-US" dirty="0"/>
                  <a:t>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d>
                  </m:oMath>
                </a14:m>
                <a:r>
                  <a:rPr lang="en-US" dirty="0"/>
                  <a:t> = (1/7) </a:t>
                </a:r>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2</m:t>
                              </m:r>
                            </m:e>
                            <m:e>
                              <m:r>
                                <a:rPr lang="en-US" i="1">
                                  <a:latin typeface="Cambria Math" panose="02040503050406030204" pitchFamily="18" charset="0"/>
                                </a:rPr>
                                <m:t>3</m:t>
                              </m:r>
                            </m:e>
                          </m:mr>
                          <m:mr>
                            <m:e>
                              <m:r>
                                <a:rPr lang="en-US" i="1">
                                  <a:latin typeface="Cambria Math" panose="02040503050406030204" pitchFamily="18" charset="0"/>
                                </a:rPr>
                                <m:t>−1</m:t>
                              </m:r>
                            </m:e>
                            <m:e>
                              <m:r>
                                <a:rPr lang="en-US" i="1">
                                  <a:latin typeface="Cambria Math" panose="02040503050406030204" pitchFamily="18" charset="0"/>
                                </a:rPr>
                                <m:t>2</m:t>
                              </m:r>
                            </m:e>
                          </m:mr>
                        </m:m>
                        <m:r>
                          <a:rPr lang="en-US" i="1">
                            <a:latin typeface="Cambria Math" panose="02040503050406030204" pitchFamily="18" charset="0"/>
                          </a:rPr>
                          <m:t> </m:t>
                        </m:r>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2</m:t>
                              </m:r>
                            </m:e>
                          </m:mr>
                          <m:mr>
                            <m:e>
                              <m:r>
                                <a:rPr lang="en-US" i="1">
                                  <a:latin typeface="Cambria Math" panose="02040503050406030204" pitchFamily="18" charset="0"/>
                                </a:rPr>
                                <m:t>−6</m:t>
                              </m:r>
                            </m:e>
                          </m:mr>
                        </m:m>
                      </m:e>
                    </m:d>
                  </m:oMath>
                </a14:m>
                <a:r>
                  <a:rPr lang="en-US" dirty="0" smtClean="0"/>
                  <a:t> =  (1/7)</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14</m:t>
                              </m:r>
                            </m:e>
                          </m:mr>
                          <m:mr>
                            <m:e>
                              <m:r>
                                <a:rPr lang="en-US" b="0" i="1" smtClean="0">
                                  <a:latin typeface="Cambria Math" panose="02040503050406030204" pitchFamily="18" charset="0"/>
                                </a:rPr>
                                <m:t>−14</m:t>
                              </m:r>
                            </m:e>
                          </m:mr>
                        </m:m>
                      </m:e>
                    </m:d>
                  </m:oMath>
                </a14:m>
                <a:r>
                  <a:rPr lang="en-US" dirty="0" smtClean="0"/>
                  <a:t>=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2</m:t>
                              </m:r>
                            </m:e>
                          </m:mr>
                          <m:mr>
                            <m:e>
                              <m:r>
                                <a:rPr lang="en-US" i="1">
                                  <a:latin typeface="Cambria Math" panose="02040503050406030204" pitchFamily="18" charset="0"/>
                                </a:rPr>
                                <m:t>−</m:t>
                              </m:r>
                              <m:r>
                                <a:rPr lang="en-US" b="0" i="1" smtClean="0">
                                  <a:latin typeface="Cambria Math" panose="02040503050406030204" pitchFamily="18" charset="0"/>
                                </a:rPr>
                                <m:t>2</m:t>
                              </m:r>
                            </m:e>
                          </m:mr>
                        </m:m>
                      </m:e>
                    </m:d>
                  </m:oMath>
                </a14:m>
                <a:r>
                  <a:rPr lang="en-US" dirty="0"/>
                  <a:t> </a:t>
                </a:r>
                <a:r>
                  <a:rPr lang="en-US" dirty="0" smtClean="0"/>
                  <a:t>= </a:t>
                </a:r>
                <a14:m>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mr>
                          <m:mr>
                            <m:e>
                              <m:r>
                                <a:rPr lang="en-US" i="1">
                                  <a:latin typeface="Cambria Math" panose="02040503050406030204" pitchFamily="18" charset="0"/>
                                </a:rPr>
                                <m:t>𝑦</m:t>
                              </m:r>
                            </m:e>
                          </m:mr>
                        </m:m>
                      </m:e>
                    </m:d>
                  </m:oMath>
                </a14:m>
                <a:endParaRPr lang="en-US" dirty="0" smtClean="0"/>
              </a:p>
              <a:p>
                <a:r>
                  <a:rPr lang="en-US" dirty="0" smtClean="0"/>
                  <a:t>Now find the solution.</a:t>
                </a:r>
              </a:p>
              <a:p>
                <a:endParaRPr lang="en-US" dirty="0" smtClean="0"/>
              </a:p>
              <a:p>
                <a:endParaRPr lang="en-US" baseline="30000" dirty="0" smtClean="0"/>
              </a:p>
              <a:p>
                <a:endParaRPr lang="en-US" dirty="0"/>
              </a:p>
              <a:p>
                <a:endParaRPr lang="en-US" dirty="0" smtClean="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4000" y="741680"/>
                <a:ext cx="11673840" cy="5974080"/>
              </a:xfrm>
              <a:blipFill>
                <a:blip r:embed="rId2"/>
                <a:stretch>
                  <a:fillRect l="-940" t="-2347"/>
                </a:stretch>
              </a:blipFill>
            </p:spPr>
            <p:txBody>
              <a:bodyPr/>
              <a:lstStyle/>
              <a:p>
                <a:r>
                  <a:rPr lang="en-US">
                    <a:noFill/>
                  </a:rPr>
                  <a:t> </a:t>
                </a:r>
              </a:p>
            </p:txBody>
          </p:sp>
        </mc:Fallback>
      </mc:AlternateContent>
    </p:spTree>
    <p:extLst>
      <p:ext uri="{BB962C8B-B14F-4D97-AF65-F5344CB8AC3E}">
        <p14:creationId xmlns:p14="http://schemas.microsoft.com/office/powerpoint/2010/main" val="191174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7195"/>
          </a:xfrm>
        </p:spPr>
        <p:txBody>
          <a:bodyPr>
            <a:noAutofit/>
          </a:bodyPr>
          <a:lstStyle/>
          <a:p>
            <a:r>
              <a:rPr lang="en-US" sz="2400" dirty="0" smtClean="0"/>
              <a:t>LALP 4.7</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360" y="782320"/>
                <a:ext cx="11257280" cy="5852160"/>
              </a:xfrm>
            </p:spPr>
            <p:txBody>
              <a:bodyPr>
                <a:normAutofit/>
              </a:bodyPr>
              <a:lstStyle/>
              <a:p>
                <a14:m>
                  <m:oMath xmlns:m="http://schemas.openxmlformats.org/officeDocument/2006/math">
                    <m:d>
                      <m:dPr>
                        <m:ctrlPr>
                          <a:rPr lang="en-US"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2</m:t>
                              </m:r>
                            </m:e>
                            <m:e>
                              <m:r>
                                <a:rPr lang="en-US" i="1">
                                  <a:latin typeface="Cambria Math" panose="02040503050406030204" pitchFamily="18" charset="0"/>
                                </a:rPr>
                                <m:t>−3</m:t>
                              </m:r>
                            </m:e>
                          </m:mr>
                          <m:mr>
                            <m:e>
                              <m:r>
                                <a:rPr lang="en-US" i="1">
                                  <a:latin typeface="Cambria Math" panose="02040503050406030204" pitchFamily="18" charset="0"/>
                                </a:rPr>
                                <m:t>1</m:t>
                              </m:r>
                            </m:e>
                            <m:e>
                              <m:r>
                                <a:rPr lang="en-US" i="1">
                                  <a:latin typeface="Cambria Math" panose="02040503050406030204" pitchFamily="18" charset="0"/>
                                </a:rPr>
                                <m:t>2</m:t>
                              </m:r>
                            </m:e>
                          </m:mr>
                        </m:m>
                        <m:r>
                          <a:rPr lang="en-US" b="0" i="1">
                            <a:latin typeface="Cambria Math" panose="02040503050406030204" pitchFamily="18" charset="0"/>
                          </a:rPr>
                          <m:t>    </m:t>
                        </m:r>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2</m:t>
                              </m:r>
                            </m:e>
                          </m:mr>
                          <m:mr>
                            <m:e>
                              <m:r>
                                <a:rPr lang="en-US" i="1">
                                  <a:latin typeface="Cambria Math" panose="02040503050406030204" pitchFamily="18" charset="0"/>
                                </a:rPr>
                                <m:t>−6</m:t>
                              </m:r>
                            </m:e>
                          </m:mr>
                        </m:m>
                      </m:e>
                    </m:d>
                  </m:oMath>
                </a14:m>
                <a:r>
                  <a:rPr lang="en-US" dirty="0" smtClean="0"/>
                  <a:t> , Apply row operations to convert A in to identity.</a:t>
                </a:r>
              </a:p>
              <a:p>
                <a:r>
                  <a:rPr lang="en-US" dirty="0" smtClean="0"/>
                  <a:t>Divide first row by 2 and subtract it from second row.</a:t>
                </a:r>
                <a:r>
                  <a:rPr lang="en-US" dirty="0"/>
                  <a:t> </a:t>
                </a:r>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2</m:t>
                              </m:r>
                            </m:e>
                            <m:e>
                              <m:r>
                                <a:rPr lang="en-US" i="1">
                                  <a:latin typeface="Cambria Math" panose="02040503050406030204" pitchFamily="18" charset="0"/>
                                </a:rPr>
                                <m:t>−3</m:t>
                              </m:r>
                            </m:e>
                          </m:mr>
                          <m:mr>
                            <m:e>
                              <m:r>
                                <a:rPr lang="en-US" b="0" i="1" smtClean="0">
                                  <a:latin typeface="Cambria Math" panose="02040503050406030204" pitchFamily="18" charset="0"/>
                                </a:rPr>
                                <m:t>0</m:t>
                              </m:r>
                            </m:e>
                            <m:e>
                              <m:r>
                                <a:rPr lang="en-US" b="0" i="1" smtClean="0">
                                  <a:latin typeface="Cambria Math" panose="02040503050406030204" pitchFamily="18" charset="0"/>
                                </a:rPr>
                                <m:t>7/2</m:t>
                              </m:r>
                            </m:e>
                          </m:mr>
                        </m:m>
                        <m:r>
                          <a:rPr lang="en-US" i="1">
                            <a:latin typeface="Cambria Math" panose="02040503050406030204" pitchFamily="18" charset="0"/>
                          </a:rPr>
                          <m:t>    </m:t>
                        </m:r>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mr>
                          <m:mr>
                            <m:e>
                              <m:r>
                                <a:rPr lang="en-US" b="0" i="1" smtClean="0">
                                  <a:latin typeface="Cambria Math" panose="02040503050406030204" pitchFamily="18" charset="0"/>
                                </a:rPr>
                                <m:t>−1/2</m:t>
                              </m:r>
                            </m:e>
                            <m:e>
                              <m:r>
                                <a:rPr lang="en-US" i="1">
                                  <a:latin typeface="Cambria Math" panose="02040503050406030204" pitchFamily="18" charset="0"/>
                                </a:rPr>
                                <m:t>1</m:t>
                              </m:r>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2</m:t>
                              </m:r>
                            </m:e>
                          </m:mr>
                          <m:mr>
                            <m:e>
                              <m:r>
                                <a:rPr lang="en-US" i="1">
                                  <a:latin typeface="Cambria Math" panose="02040503050406030204" pitchFamily="18" charset="0"/>
                                </a:rPr>
                                <m:t>−</m:t>
                              </m:r>
                              <m:r>
                                <a:rPr lang="en-US" b="0" i="1" smtClean="0">
                                  <a:latin typeface="Cambria Math" panose="02040503050406030204" pitchFamily="18" charset="0"/>
                                </a:rPr>
                                <m:t>7</m:t>
                              </m:r>
                            </m:e>
                          </m:mr>
                        </m:m>
                      </m:e>
                    </m:d>
                  </m:oMath>
                </a14:m>
                <a:endParaRPr lang="en-US" dirty="0" smtClean="0"/>
              </a:p>
              <a:p>
                <a:r>
                  <a:rPr lang="en-US" dirty="0" smtClean="0"/>
                  <a:t>Multiply the second row by 6/7 and add to the first row.</a:t>
                </a:r>
              </a:p>
              <a:p>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2</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7/2</m:t>
                              </m:r>
                            </m:e>
                          </m:mr>
                        </m:m>
                        <m:r>
                          <a:rPr lang="en-US" i="1">
                            <a:latin typeface="Cambria Math" panose="02040503050406030204" pitchFamily="18" charset="0"/>
                          </a:rPr>
                          <m:t>    </m:t>
                        </m:r>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3/7</m:t>
                              </m:r>
                            </m:e>
                            <m:e>
                              <m:r>
                                <a:rPr lang="en-US" b="0" i="1" smtClean="0">
                                  <a:latin typeface="Cambria Math" panose="02040503050406030204" pitchFamily="18" charset="0"/>
                                </a:rPr>
                                <m:t>6/7</m:t>
                              </m:r>
                            </m:e>
                          </m:mr>
                          <m:mr>
                            <m:e>
                              <m:r>
                                <a:rPr lang="en-US" b="0" i="1" smtClean="0">
                                  <a:latin typeface="Cambria Math" panose="02040503050406030204" pitchFamily="18" charset="0"/>
                                </a:rPr>
                                <m:t>−1/2</m:t>
                              </m:r>
                            </m:e>
                            <m:e>
                              <m:r>
                                <a:rPr lang="en-US" i="1">
                                  <a:latin typeface="Cambria Math" panose="02040503050406030204" pitchFamily="18" charset="0"/>
                                </a:rPr>
                                <m:t>1</m:t>
                              </m:r>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4</m:t>
                              </m:r>
                            </m:e>
                          </m:mr>
                          <m:mr>
                            <m:e>
                              <m:r>
                                <a:rPr lang="en-US" i="1">
                                  <a:latin typeface="Cambria Math" panose="02040503050406030204" pitchFamily="18" charset="0"/>
                                </a:rPr>
                                <m:t>−</m:t>
                              </m:r>
                              <m:r>
                                <a:rPr lang="en-US" b="0" i="1" smtClean="0">
                                  <a:latin typeface="Cambria Math" panose="02040503050406030204" pitchFamily="18" charset="0"/>
                                </a:rPr>
                                <m:t>7</m:t>
                              </m:r>
                            </m:e>
                          </m:mr>
                        </m:m>
                      </m:e>
                    </m:d>
                  </m:oMath>
                </a14:m>
                <a:endParaRPr lang="en-US" dirty="0" smtClean="0"/>
              </a:p>
              <a:p>
                <a:r>
                  <a:rPr lang="en-US" dirty="0" smtClean="0"/>
                  <a:t>Make the first matrix an identity </a:t>
                </a:r>
                <a:r>
                  <a:rPr lang="en-US" dirty="0" err="1" smtClean="0"/>
                  <a:t>mtrix</a:t>
                </a:r>
                <a:r>
                  <a:rPr lang="en-US" dirty="0" smtClean="0"/>
                  <a:t>.</a:t>
                </a:r>
              </a:p>
              <a:p>
                <a:r>
                  <a:rPr lang="en-US" dirty="0" smtClean="0"/>
                  <a:t>Divide the first row by 2 and multiply the second row by 2/7.</a:t>
                </a:r>
              </a:p>
              <a:p>
                <a14:m>
                  <m:oMath xmlns:m="http://schemas.openxmlformats.org/officeDocument/2006/math">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r>
                          <a:rPr lang="en-US" i="1">
                            <a:latin typeface="Cambria Math" panose="02040503050406030204" pitchFamily="18" charset="0"/>
                          </a:rPr>
                          <m:t>    </m:t>
                        </m:r>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3/14</m:t>
                              </m:r>
                            </m:e>
                            <m:e>
                              <m:r>
                                <a:rPr lang="en-US" b="0" i="1" smtClean="0">
                                  <a:latin typeface="Cambria Math" panose="02040503050406030204" pitchFamily="18" charset="0"/>
                                </a:rPr>
                                <m:t>3/7</m:t>
                              </m:r>
                            </m:e>
                          </m:mr>
                          <m:mr>
                            <m:e>
                              <m:r>
                                <a:rPr lang="en-US" b="0" i="1" smtClean="0">
                                  <a:latin typeface="Cambria Math" panose="02040503050406030204" pitchFamily="18" charset="0"/>
                                </a:rPr>
                                <m:t>−1/7</m:t>
                              </m:r>
                            </m:e>
                            <m:e>
                              <m:r>
                                <a:rPr lang="en-US" i="1">
                                  <a:latin typeface="Cambria Math" panose="02040503050406030204" pitchFamily="18" charset="0"/>
                                </a:rPr>
                                <m:t>1</m:t>
                              </m:r>
                              <m:r>
                                <a:rPr lang="en-US" b="0" i="1" smtClean="0">
                                  <a:latin typeface="Cambria Math" panose="02040503050406030204" pitchFamily="18" charset="0"/>
                                </a:rPr>
                                <m:t>/7</m:t>
                              </m:r>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2</m:t>
                              </m:r>
                            </m:e>
                          </m:mr>
                          <m:mr>
                            <m:e>
                              <m:r>
                                <a:rPr lang="en-US" i="1">
                                  <a:latin typeface="Cambria Math" panose="02040503050406030204" pitchFamily="18" charset="0"/>
                                </a:rPr>
                                <m:t>−</m:t>
                              </m:r>
                              <m:r>
                                <a:rPr lang="en-US" b="0" i="1" smtClean="0">
                                  <a:latin typeface="Cambria Math" panose="02040503050406030204" pitchFamily="18" charset="0"/>
                                </a:rPr>
                                <m:t>2</m:t>
                              </m:r>
                            </m:e>
                          </m:mr>
                        </m:m>
                      </m:e>
                    </m:d>
                  </m:oMath>
                </a14:m>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x = -2, and y = -2,   A</a:t>
                </a:r>
                <a:r>
                  <a:rPr lang="en-US" baseline="30000" dirty="0" smtClean="0"/>
                  <a:t>-1</a:t>
                </a:r>
                <a:r>
                  <a:rPr lang="en-US" dirty="0"/>
                  <a:t> </a:t>
                </a:r>
                <a:r>
                  <a:rPr lang="en-US" dirty="0" smtClean="0"/>
                  <a:t>= </a:t>
                </a:r>
                <a14:m>
                  <m:oMath xmlns:m="http://schemas.openxmlformats.org/officeDocument/2006/math">
                    <m:d>
                      <m:dPr>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3/14</m:t>
                              </m:r>
                            </m:e>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7</m:t>
                                  </m:r>
                                </m:den>
                              </m:f>
                            </m:e>
                          </m:mr>
                          <m:mr>
                            <m:e>
                              <m:r>
                                <a:rPr lang="en-US" b="0" i="1" smtClean="0">
                                  <a:latin typeface="Cambria Math" panose="02040503050406030204" pitchFamily="18" charset="0"/>
                                </a:rPr>
                                <m:t>−1/7</m:t>
                              </m:r>
                            </m:e>
                            <m:e>
                              <m:r>
                                <a:rPr lang="en-US" b="0" i="1" smtClean="0">
                                  <a:latin typeface="Cambria Math" panose="02040503050406030204" pitchFamily="18" charset="0"/>
                                </a:rPr>
                                <m:t>1/7</m:t>
                              </m:r>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360" y="782320"/>
                <a:ext cx="11257280" cy="5852160"/>
              </a:xfrm>
              <a:blipFill>
                <a:blip r:embed="rId2"/>
                <a:stretch>
                  <a:fillRect l="-975"/>
                </a:stretch>
              </a:blipFill>
            </p:spPr>
            <p:txBody>
              <a:bodyPr/>
              <a:lstStyle/>
              <a:p>
                <a:r>
                  <a:rPr lang="en-US">
                    <a:noFill/>
                  </a:rPr>
                  <a:t> </a:t>
                </a:r>
              </a:p>
            </p:txBody>
          </p:sp>
        </mc:Fallback>
      </mc:AlternateContent>
    </p:spTree>
    <p:extLst>
      <p:ext uri="{BB962C8B-B14F-4D97-AF65-F5344CB8AC3E}">
        <p14:creationId xmlns:p14="http://schemas.microsoft.com/office/powerpoint/2010/main" val="25475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8955"/>
          </a:xfrm>
        </p:spPr>
        <p:txBody>
          <a:bodyPr>
            <a:normAutofit/>
          </a:bodyPr>
          <a:lstStyle/>
          <a:p>
            <a:r>
              <a:rPr lang="en-US" sz="2800" dirty="0" smtClean="0"/>
              <a:t>LALP 4.8</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6880" y="894080"/>
                <a:ext cx="11236960" cy="5892800"/>
              </a:xfrm>
            </p:spPr>
            <p:txBody>
              <a:bodyPr/>
              <a:lstStyle/>
              <a:p>
                <a:pPr marL="0" indent="0">
                  <a:buNone/>
                </a:pPr>
                <a:r>
                  <a:rPr lang="en-US" dirty="0" smtClean="0"/>
                  <a:t>Solve the system : </a:t>
                </a:r>
              </a:p>
              <a:p>
                <a:pPr marL="0" indent="0">
                  <a:buNone/>
                </a:pPr>
                <a:r>
                  <a:rPr lang="en-US" dirty="0"/>
                  <a:t>x</a:t>
                </a:r>
                <a:r>
                  <a:rPr lang="en-US" dirty="0" smtClean="0"/>
                  <a:t> + y + z = 0   In the matrix notation, </a:t>
                </a:r>
                <a14:m>
                  <m:oMath xmlns:m="http://schemas.openxmlformats.org/officeDocument/2006/math">
                    <m:d>
                      <m:dPr>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mr>
                        </m:m>
                      </m:e>
                    </m:d>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mr>
                          <m:mr>
                            <m:e>
                              <m:r>
                                <a:rPr lang="en-US" b="0" i="1" smtClean="0">
                                  <a:latin typeface="Cambria Math" panose="02040503050406030204" pitchFamily="18" charset="0"/>
                                </a:rPr>
                                <m:t>𝑦</m:t>
                              </m:r>
                            </m:e>
                          </m:mr>
                          <m:mr>
                            <m:e>
                              <m:r>
                                <a:rPr lang="en-US" b="0" i="1" smtClean="0">
                                  <a:latin typeface="Cambria Math" panose="02040503050406030204" pitchFamily="18" charset="0"/>
                                </a:rPr>
                                <m:t>𝑧</m:t>
                              </m:r>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r>
                            <m:e>
                              <m:r>
                                <a:rPr lang="en-US" b="0" i="1" smtClean="0">
                                  <a:latin typeface="Cambria Math" panose="02040503050406030204" pitchFamily="18" charset="0"/>
                                </a:rPr>
                                <m:t>0</m:t>
                              </m:r>
                            </m:e>
                          </m:mr>
                        </m:m>
                      </m:e>
                    </m:d>
                  </m:oMath>
                </a14:m>
                <a:endParaRPr lang="en-US" dirty="0" smtClean="0"/>
              </a:p>
              <a:p>
                <a:pPr marL="0" indent="0">
                  <a:buNone/>
                </a:pPr>
                <a:r>
                  <a:rPr lang="en-US" dirty="0" smtClean="0"/>
                  <a:t>2x –y +z =1</a:t>
                </a:r>
              </a:p>
              <a:p>
                <a:pPr marL="0" indent="0">
                  <a:buNone/>
                </a:pPr>
                <a:r>
                  <a:rPr lang="en-US" dirty="0"/>
                  <a:t> </a:t>
                </a:r>
                <a:r>
                  <a:rPr lang="en-US" dirty="0" smtClean="0"/>
                  <a:t>      y +2z =0  We write it as </a:t>
                </a:r>
                <a:r>
                  <a:rPr lang="en-US" dirty="0"/>
                  <a:t> </a:t>
                </a:r>
                <a14:m>
                  <m:oMath xmlns:m="http://schemas.openxmlformats.org/officeDocument/2006/math">
                    <m:d>
                      <m:dPr>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2</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2</m:t>
                              </m: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0</m:t>
                              </m:r>
                            </m:e>
                          </m:mr>
                          <m:mr>
                            <m:e>
                              <m:r>
                                <a:rPr lang="en-US" b="0" i="1" smtClean="0">
                                  <a:latin typeface="Cambria Math" panose="02040503050406030204" pitchFamily="18" charset="0"/>
                                </a:rPr>
                                <m:t>0</m:t>
                              </m: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1  </m:t>
                              </m:r>
                            </m:e>
                          </m:mr>
                          <m:mr>
                            <m:e>
                              <m:r>
                                <a:rPr lang="en-US" b="0" i="1" smtClean="0">
                                  <a:latin typeface="Cambria Math" panose="02040503050406030204" pitchFamily="18" charset="0"/>
                                </a:rPr>
                                <m:t>0</m:t>
                              </m: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0</m:t>
                              </m:r>
                            </m:e>
                          </m:mr>
                          <m:mr>
                            <m:e>
                              <m:r>
                                <a:rPr lang="en-US" b="0" i="1" smtClean="0">
                                  <a:latin typeface="Cambria Math" panose="02040503050406030204" pitchFamily="18" charset="0"/>
                                </a:rPr>
                                <m:t>1</m:t>
                              </m:r>
                            </m:e>
                          </m:mr>
                        </m:m>
                        <m:r>
                          <a:rPr lang="en-US" b="0" i="1" smtClean="0">
                            <a:latin typeface="Cambria Math" panose="02040503050406030204" pitchFamily="18" charset="0"/>
                          </a:rPr>
                          <m:t>    </m:t>
                        </m:r>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mr>
                          <m:mr>
                            <m:e>
                              <m:r>
                                <a:rPr lang="en-US" i="1">
                                  <a:latin typeface="Cambria Math" panose="02040503050406030204" pitchFamily="18" charset="0"/>
                                </a:rPr>
                                <m:t>1</m:t>
                              </m:r>
                            </m:e>
                          </m:mr>
                          <m:mr>
                            <m:e>
                              <m:r>
                                <a:rPr lang="en-US" i="1">
                                  <a:latin typeface="Cambria Math" panose="02040503050406030204" pitchFamily="18" charset="0"/>
                                </a:rPr>
                                <m:t>0</m:t>
                              </m:r>
                            </m:e>
                          </m:mr>
                        </m:m>
                      </m:e>
                    </m:d>
                  </m:oMath>
                </a14:m>
                <a:endParaRPr lang="en-US" dirty="0" smtClean="0"/>
              </a:p>
              <a:p>
                <a:pPr marL="0" indent="0">
                  <a:buNone/>
                </a:pPr>
                <a:r>
                  <a:rPr lang="en-US" dirty="0" smtClean="0"/>
                  <a:t>Multiply r1 by 2 and subtract from r2, </a:t>
                </a:r>
                <a14:m>
                  <m:oMath xmlns:m="http://schemas.openxmlformats.org/officeDocument/2006/math">
                    <m:d>
                      <m:dPr>
                        <m:ctrlPr>
                          <a:rPr lang="en-US" i="1">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r>
                            <m:e>
                              <m:r>
                                <a:rPr lang="en-US" b="0" i="1" smtClean="0">
                                  <a:latin typeface="Cambria Math" panose="02040503050406030204" pitchFamily="18" charset="0"/>
                                </a:rPr>
                                <m:t>0</m:t>
                              </m:r>
                            </m:e>
                            <m:e>
                              <m:r>
                                <a:rPr lang="en-US" i="1">
                                  <a:latin typeface="Cambria Math" panose="02040503050406030204" pitchFamily="18" charset="0"/>
                                </a:rPr>
                                <m:t>−</m:t>
                              </m:r>
                              <m:r>
                                <a:rPr lang="en-US" b="0" i="1" smtClean="0">
                                  <a:latin typeface="Cambria Math" panose="02040503050406030204" pitchFamily="18" charset="0"/>
                                </a:rPr>
                                <m:t>3</m:t>
                              </m:r>
                            </m:e>
                            <m:e>
                              <m:r>
                                <a:rPr lang="en-US" b="0" i="1" smtClean="0">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2</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mr>
                          <m:mr>
                            <m:e>
                              <m:r>
                                <a:rPr lang="en-US" b="0" i="1" smtClean="0">
                                  <a:latin typeface="Cambria Math" panose="02040503050406030204" pitchFamily="18" charset="0"/>
                                </a:rPr>
                                <m:t>−2</m:t>
                              </m:r>
                            </m:e>
                          </m:mr>
                          <m:mr>
                            <m:e>
                              <m:r>
                                <a:rPr lang="en-US" i="1">
                                  <a:latin typeface="Cambria Math" panose="02040503050406030204" pitchFamily="18" charset="0"/>
                                </a:rPr>
                                <m:t>0</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mr>
                          <m:mr>
                            <m:e>
                              <m:r>
                                <a:rPr lang="en-US" i="1">
                                  <a:latin typeface="Cambria Math" panose="02040503050406030204" pitchFamily="18" charset="0"/>
                                </a:rPr>
                                <m:t>1 </m:t>
                              </m:r>
                            </m:e>
                          </m:mr>
                          <m:mr>
                            <m:e>
                              <m:r>
                                <a:rPr lang="en-US" i="1">
                                  <a:latin typeface="Cambria Math" panose="02040503050406030204" pitchFamily="18" charset="0"/>
                                </a:rPr>
                                <m:t>0</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mr>
                          <m:mr>
                            <m:e>
                              <m:r>
                                <a:rPr lang="en-US" i="1">
                                  <a:latin typeface="Cambria Math" panose="02040503050406030204" pitchFamily="18" charset="0"/>
                                </a:rPr>
                                <m:t>0</m:t>
                              </m:r>
                            </m:e>
                          </m:mr>
                          <m:mr>
                            <m:e>
                              <m:r>
                                <a:rPr lang="en-US" i="1">
                                  <a:latin typeface="Cambria Math" panose="02040503050406030204" pitchFamily="18" charset="0"/>
                                </a:rPr>
                                <m:t>1</m:t>
                              </m:r>
                            </m:e>
                          </m:mr>
                        </m:m>
                        <m:r>
                          <a:rPr lang="en-US" i="1">
                            <a:latin typeface="Cambria Math" panose="02040503050406030204" pitchFamily="18" charset="0"/>
                          </a:rPr>
                          <m:t>    </m:t>
                        </m:r>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mr>
                          <m:mr>
                            <m:e>
                              <m:r>
                                <a:rPr lang="en-US" i="1">
                                  <a:latin typeface="Cambria Math" panose="02040503050406030204" pitchFamily="18" charset="0"/>
                                </a:rPr>
                                <m:t>1</m:t>
                              </m:r>
                            </m:e>
                          </m:mr>
                          <m:mr>
                            <m:e>
                              <m:r>
                                <a:rPr lang="en-US" i="1">
                                  <a:latin typeface="Cambria Math" panose="02040503050406030204" pitchFamily="18" charset="0"/>
                                </a:rPr>
                                <m:t>0</m:t>
                              </m:r>
                            </m:e>
                          </m:mr>
                        </m:m>
                      </m:e>
                    </m:d>
                  </m:oMath>
                </a14:m>
                <a:endParaRPr lang="en-US" dirty="0" smtClean="0"/>
              </a:p>
              <a:p>
                <a:pPr marL="0" indent="0">
                  <a:buNone/>
                </a:pPr>
                <a:r>
                  <a:rPr lang="en-US" dirty="0" smtClean="0"/>
                  <a:t>Subtract r3 from r1, </a:t>
                </a:r>
                <a14:m>
                  <m:oMath xmlns:m="http://schemas.openxmlformats.org/officeDocument/2006/math">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−3</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2</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mr>
                          <m:mr>
                            <m:e>
                              <m:r>
                                <a:rPr lang="en-US" i="1">
                                  <a:latin typeface="Cambria Math" panose="02040503050406030204" pitchFamily="18" charset="0"/>
                                </a:rPr>
                                <m:t>−2</m:t>
                              </m:r>
                            </m:e>
                          </m:mr>
                          <m:mr>
                            <m:e>
                              <m:r>
                                <a:rPr lang="en-US" i="1">
                                  <a:latin typeface="Cambria Math" panose="02040503050406030204" pitchFamily="18" charset="0"/>
                                </a:rPr>
                                <m:t>0</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mr>
                          <m:mr>
                            <m:e>
                              <m:r>
                                <a:rPr lang="en-US" i="1">
                                  <a:latin typeface="Cambria Math" panose="02040503050406030204" pitchFamily="18" charset="0"/>
                                </a:rPr>
                                <m:t>1 </m:t>
                              </m:r>
                            </m:e>
                          </m:mr>
                          <m:mr>
                            <m:e>
                              <m:r>
                                <a:rPr lang="en-US" i="1">
                                  <a:latin typeface="Cambria Math" panose="02040503050406030204" pitchFamily="18" charset="0"/>
                                </a:rPr>
                                <m:t>0</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m:t>
                              </m:r>
                            </m:e>
                          </m:mr>
                          <m:mr>
                            <m:e>
                              <m:r>
                                <a:rPr lang="en-US" i="1">
                                  <a:latin typeface="Cambria Math" panose="02040503050406030204" pitchFamily="18" charset="0"/>
                                </a:rPr>
                                <m:t>0</m:t>
                              </m:r>
                            </m:e>
                          </m:mr>
                          <m:mr>
                            <m:e>
                              <m:r>
                                <a:rPr lang="en-US" i="1">
                                  <a:latin typeface="Cambria Math" panose="02040503050406030204" pitchFamily="18" charset="0"/>
                                </a:rPr>
                                <m:t>1</m:t>
                              </m:r>
                            </m:e>
                          </m:mr>
                        </m:m>
                        <m:r>
                          <a:rPr lang="en-US" i="1">
                            <a:latin typeface="Cambria Math" panose="02040503050406030204" pitchFamily="18" charset="0"/>
                          </a:rPr>
                          <m:t>    </m:t>
                        </m:r>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mr>
                          <m:mr>
                            <m:e>
                              <m:r>
                                <a:rPr lang="en-US" i="1">
                                  <a:latin typeface="Cambria Math" panose="02040503050406030204" pitchFamily="18" charset="0"/>
                                </a:rPr>
                                <m:t>1</m:t>
                              </m:r>
                            </m:e>
                          </m:mr>
                          <m:mr>
                            <m:e>
                              <m:r>
                                <a:rPr lang="en-US" i="1">
                                  <a:latin typeface="Cambria Math" panose="02040503050406030204" pitchFamily="18" charset="0"/>
                                </a:rPr>
                                <m:t>0</m:t>
                              </m:r>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6880" y="894080"/>
                <a:ext cx="11236960" cy="5892800"/>
              </a:xfrm>
              <a:blipFill>
                <a:blip r:embed="rId2"/>
                <a:stretch>
                  <a:fillRect l="-1139" t="-1760"/>
                </a:stretch>
              </a:blipFill>
            </p:spPr>
            <p:txBody>
              <a:bodyPr/>
              <a:lstStyle/>
              <a:p>
                <a:r>
                  <a:rPr lang="en-US">
                    <a:noFill/>
                  </a:rPr>
                  <a:t> </a:t>
                </a:r>
              </a:p>
            </p:txBody>
          </p:sp>
        </mc:Fallback>
      </mc:AlternateContent>
      <p:cxnSp>
        <p:nvCxnSpPr>
          <p:cNvPr id="5" name="Straight Connector 4"/>
          <p:cNvCxnSpPr/>
          <p:nvPr/>
        </p:nvCxnSpPr>
        <p:spPr>
          <a:xfrm>
            <a:off x="2357120" y="1798320"/>
            <a:ext cx="20320" cy="14325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064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302</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LALP unit 4</vt:lpstr>
      <vt:lpstr>LALP 4.1</vt:lpstr>
      <vt:lpstr>LALP 4.2 </vt:lpstr>
      <vt:lpstr>LALP 4.3</vt:lpstr>
      <vt:lpstr>LALP 4.4</vt:lpstr>
      <vt:lpstr>LALP 4.5</vt:lpstr>
      <vt:lpstr>LALP 4.6</vt:lpstr>
      <vt:lpstr>LALP 4.7</vt:lpstr>
      <vt:lpstr>LALP 4.8</vt:lpstr>
      <vt:lpstr>LALP 4.9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LALP unit 4</dc:title>
  <dc:creator>Admin</dc:creator>
  <cp:lastModifiedBy>Admin</cp:lastModifiedBy>
  <cp:revision>36</cp:revision>
  <dcterms:created xsi:type="dcterms:W3CDTF">2021-01-18T07:29:47Z</dcterms:created>
  <dcterms:modified xsi:type="dcterms:W3CDTF">2021-01-21T09:55:44Z</dcterms:modified>
</cp:coreProperties>
</file>