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>
        <p:scale>
          <a:sx n="63" d="100"/>
          <a:sy n="63" d="100"/>
        </p:scale>
        <p:origin x="7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27C1-F527-46BE-9B7F-6EDDB5ADC68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F18A-8852-4663-B150-E51AC99C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27C1-F527-46BE-9B7F-6EDDB5ADC68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F18A-8852-4663-B150-E51AC99C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27C1-F527-46BE-9B7F-6EDDB5ADC68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F18A-8852-4663-B150-E51AC99C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8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27C1-F527-46BE-9B7F-6EDDB5ADC68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F18A-8852-4663-B150-E51AC99C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27C1-F527-46BE-9B7F-6EDDB5ADC68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F18A-8852-4663-B150-E51AC99C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0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27C1-F527-46BE-9B7F-6EDDB5ADC68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F18A-8852-4663-B150-E51AC99C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1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27C1-F527-46BE-9B7F-6EDDB5ADC68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F18A-8852-4663-B150-E51AC99C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27C1-F527-46BE-9B7F-6EDDB5ADC68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F18A-8852-4663-B150-E51AC99C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7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27C1-F527-46BE-9B7F-6EDDB5ADC68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F18A-8852-4663-B150-E51AC99C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27C1-F527-46BE-9B7F-6EDDB5ADC68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F18A-8852-4663-B150-E51AC99C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2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27C1-F527-46BE-9B7F-6EDDB5ADC68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F18A-8852-4663-B150-E51AC99C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27C1-F527-46BE-9B7F-6EDDB5ADC68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F18A-8852-4663-B150-E51AC99CF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4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3323"/>
            <a:ext cx="9144000" cy="2387600"/>
          </a:xfrm>
        </p:spPr>
        <p:txBody>
          <a:bodyPr/>
          <a:lstStyle/>
          <a:p>
            <a:r>
              <a:rPr lang="en-US" dirty="0" smtClean="0"/>
              <a:t>Matrix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Pradeep .</a:t>
            </a:r>
            <a:r>
              <a:rPr lang="en-US" dirty="0" err="1" smtClean="0"/>
              <a:t>J.Jha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6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/>
          </a:bodyPr>
          <a:lstStyle/>
          <a:p>
            <a:r>
              <a:rPr lang="en-US" sz="2400" dirty="0"/>
              <a:t>LALP </a:t>
            </a:r>
            <a:r>
              <a:rPr lang="en-US" sz="2400" dirty="0" smtClean="0"/>
              <a:t>3.9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5440" y="853440"/>
                <a:ext cx="11460480" cy="5842000"/>
              </a:xfrm>
            </p:spPr>
            <p:txBody>
              <a:bodyPr/>
              <a:lstStyle/>
              <a:p>
                <a:r>
                  <a:rPr lang="en-US" b="1" dirty="0" smtClean="0"/>
                  <a:t>3 Let </a:t>
                </a:r>
                <a:r>
                  <a:rPr lang="en-US" dirty="0" smtClean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 smtClean="0"/>
                  <a:t> ,</a:t>
                </a:r>
                <a:r>
                  <a:rPr lang="en-US" dirty="0" smtClean="0"/>
                  <a:t> B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and </a:t>
                </a:r>
              </a:p>
              <a:p>
                <a:endParaRPr lang="en-US" b="1" dirty="0" smtClean="0"/>
              </a:p>
              <a:p>
                <a:r>
                  <a:rPr lang="en-US" b="1" dirty="0" smtClean="0"/>
                  <a:t>2A – 3B = 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 smtClean="0"/>
                  <a:t> - 3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=</a:t>
                </a:r>
              </a:p>
              <a:p>
                <a:endParaRPr lang="en-US" b="1" dirty="0" smtClean="0"/>
              </a:p>
              <a:p>
                <a:r>
                  <a:rPr lang="en-US" b="1" dirty="0" smtClean="0"/>
                  <a:t>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- 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440" y="853440"/>
                <a:ext cx="11460480" cy="5842000"/>
              </a:xfrm>
              <a:blipFill>
                <a:blip r:embed="rId2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89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6555"/>
          </a:xfrm>
        </p:spPr>
        <p:txBody>
          <a:bodyPr>
            <a:noAutofit/>
          </a:bodyPr>
          <a:lstStyle/>
          <a:p>
            <a:r>
              <a:rPr lang="en-US" sz="2400" dirty="0" smtClean="0"/>
              <a:t>LALP 3.10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5600" y="741680"/>
                <a:ext cx="11318240" cy="5963920"/>
              </a:xfrm>
            </p:spPr>
            <p:txBody>
              <a:bodyPr/>
              <a:lstStyle/>
              <a:p>
                <a:r>
                  <a:rPr lang="en-US" dirty="0" smtClean="0"/>
                  <a:t>Example (Assignment part 1): </a:t>
                </a:r>
              </a:p>
              <a:p>
                <a:r>
                  <a:rPr lang="en-US" dirty="0" smtClean="0"/>
                  <a:t>1  For the matrices </a:t>
                </a:r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,</a:t>
                </a:r>
                <a:r>
                  <a:rPr lang="en-US" dirty="0"/>
                  <a:t> B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 find 2 A</a:t>
                </a:r>
                <a:r>
                  <a:rPr lang="en-US" b="1" baseline="30000" dirty="0" smtClean="0"/>
                  <a:t>’ </a:t>
                </a:r>
                <a:r>
                  <a:rPr lang="en-US" b="1" dirty="0" smtClean="0"/>
                  <a:t> + 3B. </a:t>
                </a:r>
              </a:p>
              <a:p>
                <a:r>
                  <a:rPr lang="en-US" b="1" dirty="0" smtClean="0"/>
                  <a:t>2  Let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, B =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and 2A’ + 3B’ = </a:t>
                </a:r>
                <a:r>
                  <a:rPr lang="en-US" b="1" dirty="0" smtClean="0"/>
                  <a:t>0 then find the values     of </a:t>
                </a:r>
                <a:r>
                  <a:rPr lang="en-US" dirty="0" smtClean="0"/>
                  <a:t>P + q.</a:t>
                </a:r>
              </a:p>
              <a:p>
                <a:r>
                  <a:rPr lang="en-US" b="1" dirty="0" smtClean="0"/>
                  <a:t>3   A </a:t>
                </a:r>
                <a:r>
                  <a:rPr lang="en-US" b="1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, B =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then check whether (A + B) </a:t>
                </a:r>
                <a:r>
                  <a:rPr lang="en-US" baseline="30000" dirty="0" smtClean="0"/>
                  <a:t>‘  </a:t>
                </a:r>
                <a:r>
                  <a:rPr lang="en-US" dirty="0" smtClean="0"/>
                  <a:t>= A’ + B</a:t>
                </a:r>
                <a:r>
                  <a:rPr lang="en-US" baseline="30000" dirty="0" smtClean="0"/>
                  <a:t>’ </a:t>
                </a:r>
                <a:r>
                  <a:rPr lang="en-US" dirty="0" smtClean="0"/>
                  <a:t> ?3</a:t>
                </a:r>
              </a:p>
              <a:p>
                <a:r>
                  <a:rPr lang="en-US" dirty="0" smtClean="0"/>
                  <a:t>1 find A +B 2 find (A + B) </a:t>
                </a:r>
                <a:r>
                  <a:rPr lang="en-US" baseline="30000" dirty="0" smtClean="0"/>
                  <a:t>‘</a:t>
                </a:r>
                <a:r>
                  <a:rPr lang="en-US" dirty="0" smtClean="0"/>
                  <a:t> = lhs then 3 find A’ 4 find B’ 5 find A ‘ + B’ = </a:t>
                </a:r>
                <a:r>
                  <a:rPr lang="en-US" dirty="0" err="1" smtClean="0"/>
                  <a:t>rhs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0" y="741680"/>
                <a:ext cx="11318240" cy="5963920"/>
              </a:xfrm>
              <a:blipFill>
                <a:blip r:embed="rId2"/>
                <a:stretch>
                  <a:fillRect l="-969" t="-1738" r="-1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5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rmAutofit/>
          </a:bodyPr>
          <a:lstStyle/>
          <a:p>
            <a:r>
              <a:rPr lang="en-US" sz="2800" dirty="0"/>
              <a:t>LALP </a:t>
            </a:r>
            <a:r>
              <a:rPr lang="en-US" sz="2800" dirty="0" smtClean="0"/>
              <a:t>3.11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873760"/>
                <a:ext cx="11490960" cy="5801360"/>
              </a:xfrm>
            </p:spPr>
            <p:txBody>
              <a:bodyPr/>
              <a:lstStyle/>
              <a:p>
                <a:r>
                  <a:rPr lang="en-US" dirty="0" smtClean="0"/>
                  <a:t>As we discussed earlier, there are two fundamental operations  1 addition of matrices and 2 Multiplication of matrices.</a:t>
                </a:r>
              </a:p>
              <a:p>
                <a:r>
                  <a:rPr lang="en-US" dirty="0" smtClean="0"/>
                  <a:t>We have seen ‘+’ of two matrices or more matrices.</a:t>
                </a:r>
              </a:p>
              <a:p>
                <a:r>
                  <a:rPr lang="en-US" dirty="0" smtClean="0"/>
                  <a:t>Let us study Multiplication of matrices/ Product of matrices.</a:t>
                </a:r>
              </a:p>
              <a:p>
                <a:r>
                  <a:rPr lang="en-US" b="1" dirty="0" smtClean="0"/>
                  <a:t>Multiplication of Matrices.:</a:t>
                </a:r>
              </a:p>
              <a:p>
                <a:r>
                  <a:rPr lang="en-US" dirty="0" smtClean="0"/>
                  <a:t>Let A = (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) and B = (</a:t>
                </a:r>
                <a:r>
                  <a:rPr lang="en-US" dirty="0" err="1" smtClean="0"/>
                  <a:t>b</a:t>
                </a:r>
                <a:r>
                  <a:rPr lang="en-US" baseline="-25000" dirty="0" err="1" smtClean="0"/>
                  <a:t>jk</a:t>
                </a:r>
                <a:r>
                  <a:rPr lang="en-US" dirty="0" smtClean="0"/>
                  <a:t>) be the two matrices of the given order.</a:t>
                </a:r>
              </a:p>
              <a:p>
                <a:r>
                  <a:rPr lang="en-US" dirty="0" smtClean="0"/>
                  <a:t>Product of two matrices denoted as AB.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changes from 1 to m, j varies from 1 to n, and k varies from 1 to p where </a:t>
                </a:r>
                <a:r>
                  <a:rPr lang="en-US" dirty="0" err="1" smtClean="0"/>
                  <a:t>m,n</a:t>
                </a:r>
                <a:r>
                  <a:rPr lang="en-US" dirty="0" smtClean="0"/>
                  <a:t> , and p are positive integers.</a:t>
                </a:r>
              </a:p>
              <a:p>
                <a:r>
                  <a:rPr lang="en-US" dirty="0" smtClean="0"/>
                  <a:t>Product is also a matrix; say AB = C; where we write C = (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ik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ik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where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= 1 to m, k = 1 to p.</a:t>
                </a:r>
              </a:p>
              <a:p>
                <a:r>
                  <a:rPr lang="en-US" dirty="0" err="1"/>
                  <a:t>c</a:t>
                </a:r>
                <a:r>
                  <a:rPr lang="en-US" baseline="-25000" dirty="0" err="1" smtClean="0"/>
                  <a:t>ik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 smtClean="0"/>
                  <a:t> where the summation runs over j.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873760"/>
                <a:ext cx="11490960" cy="5801360"/>
              </a:xfrm>
              <a:blipFill>
                <a:blip r:embed="rId2"/>
                <a:stretch>
                  <a:fillRect l="-955" t="-1681" r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37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rmAutofit/>
          </a:bodyPr>
          <a:lstStyle/>
          <a:p>
            <a:r>
              <a:rPr lang="en-US" sz="2800" dirty="0"/>
              <a:t>LALP </a:t>
            </a:r>
            <a:r>
              <a:rPr lang="en-US" sz="2800" dirty="0" smtClean="0"/>
              <a:t>3.12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" y="873760"/>
                <a:ext cx="11409680" cy="5618480"/>
              </a:xfrm>
            </p:spPr>
            <p:txBody>
              <a:bodyPr/>
              <a:lstStyle/>
              <a:p>
                <a:r>
                  <a:rPr lang="en-US" dirty="0" smtClean="0"/>
                  <a:t>As j is common in both; it means that the  basic condition for matrix multiplication  to exist is</a:t>
                </a:r>
              </a:p>
              <a:p>
                <a:r>
                  <a:rPr lang="en-US" b="1" dirty="0" smtClean="0"/>
                  <a:t>Number of columns of the first matrix must be equal to the number of rows of the second matrix.</a:t>
                </a:r>
              </a:p>
              <a:p>
                <a:r>
                  <a:rPr lang="en-US" dirty="0"/>
                  <a:t>A = (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)</a:t>
                </a:r>
                <a:r>
                  <a:rPr lang="en-US" baseline="-25000" dirty="0" err="1" smtClean="0"/>
                  <a:t>mxn</a:t>
                </a:r>
                <a:r>
                  <a:rPr lang="en-US" dirty="0" smtClean="0"/>
                  <a:t> </a:t>
                </a:r>
                <a:r>
                  <a:rPr lang="en-US" dirty="0"/>
                  <a:t>and B = (</a:t>
                </a:r>
                <a:r>
                  <a:rPr lang="en-US" dirty="0" err="1" smtClean="0"/>
                  <a:t>b</a:t>
                </a:r>
                <a:r>
                  <a:rPr lang="en-US" baseline="-25000" dirty="0" err="1" smtClean="0"/>
                  <a:t>jk</a:t>
                </a:r>
                <a:r>
                  <a:rPr lang="en-US" dirty="0" smtClean="0"/>
                  <a:t>)</a:t>
                </a:r>
                <a:r>
                  <a:rPr lang="en-US" baseline="-25000" dirty="0" err="1" smtClean="0"/>
                  <a:t>nxp</a:t>
                </a:r>
                <a:r>
                  <a:rPr lang="en-US" dirty="0" smtClean="0"/>
                  <a:t> , columns of A = n = rows of matrix  B; this makes the product matrix AB possible. Let AB = C where each entry</a:t>
                </a:r>
              </a:p>
              <a:p>
                <a:r>
                  <a:rPr lang="en-US" b="1" dirty="0" err="1" smtClean="0"/>
                  <a:t>C</a:t>
                </a:r>
                <a:r>
                  <a:rPr lang="en-US" b="1" baseline="-25000" dirty="0" err="1" smtClean="0"/>
                  <a:t>ik</a:t>
                </a:r>
                <a:r>
                  <a:rPr lang="en-US" b="1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𝒋𝒌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b="1" dirty="0" smtClean="0"/>
                  <a:t>where I runs over 1 to m and j runs over 1 to n while k runs over from 1 to p.</a:t>
                </a:r>
              </a:p>
              <a:p>
                <a:r>
                  <a:rPr lang="en-US" b="1" dirty="0" smtClean="0"/>
                  <a:t>Let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𝒎𝒂𝒕𝒓𝒊𝒙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𝒐𝒓𝒅𝒆𝒓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𝒘𝒉</m:t>
                    </m:r>
                  </m:oMath>
                </a14:m>
                <a:r>
                  <a:rPr lang="en-US" b="1" dirty="0" err="1" smtClean="0"/>
                  <a:t>ile</a:t>
                </a:r>
                <a:r>
                  <a:rPr lang="en-US" b="1" dirty="0" smtClean="0"/>
                  <a:t> matrix B of order 2x2. Columns of A = 3 ≠ rows of B =2 and so product AB is not possible. </a:t>
                </a:r>
              </a:p>
              <a:p>
                <a:endParaRPr lang="en-US" b="1" dirty="0" smtClean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" y="873760"/>
                <a:ext cx="11409680" cy="5618480"/>
              </a:xfrm>
              <a:blipFill>
                <a:blip r:embed="rId2"/>
                <a:stretch>
                  <a:fillRect l="-962" t="-1735" r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54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LALP 3.13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6031" y="780836"/>
                <a:ext cx="11527605" cy="57622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Let B=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𝒎𝒂𝒕𝒓𝒊𝒙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B</a:t>
                </a:r>
                <a:r>
                  <a:rPr lang="en-US" dirty="0" err="1" smtClean="0"/>
                  <a:t>is</a:t>
                </a:r>
                <a:r>
                  <a:rPr lang="en-US" dirty="0" smtClean="0"/>
                  <a:t> of 2x3 and A is of </a:t>
                </a:r>
              </a:p>
              <a:p>
                <a:r>
                  <a:rPr lang="en-US" dirty="0" smtClean="0"/>
                  <a:t>order 2x2. Columns of A =3not equal to rows of B. In this case product BA is not possible. Ab is possible.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:r>
                  <a:rPr lang="en-US" b="1" dirty="0"/>
                  <a:t> B=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As </a:t>
                </a:r>
                <a:r>
                  <a:rPr lang="en-US" dirty="0" err="1" smtClean="0"/>
                  <a:t>snown</a:t>
                </a:r>
                <a:r>
                  <a:rPr lang="en-US" dirty="0" smtClean="0"/>
                  <a:t>, the new matrix AB = C is such that each row of C will be the ‘ sum of corresponding rows of A with corresponding columns of B.’</a:t>
                </a:r>
              </a:p>
              <a:p>
                <a:r>
                  <a:rPr lang="en-US" dirty="0" smtClean="0"/>
                  <a:t>First row of A with corresponding first column of B.= 1 . 4 + 2 .0 = 4</a:t>
                </a:r>
              </a:p>
              <a:p>
                <a:r>
                  <a:rPr lang="en-US" dirty="0"/>
                  <a:t>First row of A with corresponding </a:t>
                </a:r>
                <a:r>
                  <a:rPr lang="en-US" dirty="0" smtClean="0"/>
                  <a:t>Second </a:t>
                </a:r>
                <a:r>
                  <a:rPr lang="en-US" dirty="0"/>
                  <a:t>column of </a:t>
                </a:r>
                <a:r>
                  <a:rPr lang="en-US" dirty="0" smtClean="0"/>
                  <a:t>B = 1 .5 + 2 .2 = 9</a:t>
                </a:r>
              </a:p>
              <a:p>
                <a:r>
                  <a:rPr lang="en-US" dirty="0"/>
                  <a:t>First row of A with corresponding </a:t>
                </a:r>
                <a:r>
                  <a:rPr lang="en-US" dirty="0" smtClean="0"/>
                  <a:t>third </a:t>
                </a:r>
                <a:r>
                  <a:rPr lang="en-US" dirty="0"/>
                  <a:t>column of </a:t>
                </a:r>
                <a:r>
                  <a:rPr lang="en-US" dirty="0" smtClean="0"/>
                  <a:t>B = 1 . (-1) + 2 . 3= 5</a:t>
                </a:r>
              </a:p>
              <a:p>
                <a:r>
                  <a:rPr lang="en-US" dirty="0" smtClean="0"/>
                  <a:t>Second </a:t>
                </a:r>
                <a:r>
                  <a:rPr lang="en-US" dirty="0"/>
                  <a:t>row of A with corresponding first column of </a:t>
                </a:r>
                <a:r>
                  <a:rPr lang="en-US" dirty="0" smtClean="0"/>
                  <a:t>B = (-4).4 + 3 . 0 = -16</a:t>
                </a:r>
              </a:p>
              <a:p>
                <a:r>
                  <a:rPr lang="en-US" dirty="0" smtClean="0"/>
                  <a:t>Second </a:t>
                </a:r>
                <a:r>
                  <a:rPr lang="en-US" dirty="0"/>
                  <a:t>row of A with corresponding </a:t>
                </a:r>
                <a:r>
                  <a:rPr lang="en-US" dirty="0" smtClean="0"/>
                  <a:t>second </a:t>
                </a:r>
                <a:r>
                  <a:rPr lang="en-US" dirty="0"/>
                  <a:t>column of </a:t>
                </a:r>
                <a:r>
                  <a:rPr lang="en-US" dirty="0" smtClean="0"/>
                  <a:t>B= </a:t>
                </a:r>
                <a:r>
                  <a:rPr lang="en-US" dirty="0"/>
                  <a:t> (-4</a:t>
                </a:r>
                <a:r>
                  <a:rPr lang="en-US" dirty="0" smtClean="0"/>
                  <a:t>).5 </a:t>
                </a:r>
                <a:r>
                  <a:rPr lang="en-US" dirty="0"/>
                  <a:t>+ 3 </a:t>
                </a:r>
                <a:r>
                  <a:rPr lang="en-US" dirty="0" smtClean="0"/>
                  <a:t>.2= -14</a:t>
                </a:r>
              </a:p>
              <a:p>
                <a:pPr marL="0" indent="0">
                  <a:buNone/>
                </a:pPr>
                <a:r>
                  <a:rPr lang="en-US" dirty="0" smtClean="0"/>
                  <a:t>Second </a:t>
                </a:r>
                <a:r>
                  <a:rPr lang="en-US" dirty="0"/>
                  <a:t>row of A with corresponding </a:t>
                </a:r>
                <a:r>
                  <a:rPr lang="en-US" dirty="0" smtClean="0"/>
                  <a:t>third </a:t>
                </a:r>
                <a:r>
                  <a:rPr lang="en-US" dirty="0"/>
                  <a:t>column of </a:t>
                </a:r>
                <a:r>
                  <a:rPr lang="en-US" dirty="0" smtClean="0"/>
                  <a:t>B </a:t>
                </a:r>
                <a:r>
                  <a:rPr lang="en-US" dirty="0"/>
                  <a:t> (-4</a:t>
                </a:r>
                <a:r>
                  <a:rPr lang="en-US" dirty="0" smtClean="0"/>
                  <a:t>).(-1) </a:t>
                </a:r>
                <a:r>
                  <a:rPr lang="en-US" dirty="0"/>
                  <a:t>+ 3 . </a:t>
                </a:r>
                <a:r>
                  <a:rPr lang="en-US" dirty="0" smtClean="0"/>
                  <a:t>3 = 13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031" y="780836"/>
                <a:ext cx="11527605" cy="5762204"/>
              </a:xfrm>
              <a:blipFill>
                <a:blip r:embed="rId2"/>
                <a:stretch>
                  <a:fillRect l="-1058" t="-317" b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84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LALP 3.14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5920" y="924560"/>
                <a:ext cx="11409680" cy="5547360"/>
              </a:xfrm>
            </p:spPr>
            <p:txBody>
              <a:bodyPr/>
              <a:lstStyle/>
              <a:p>
                <a:r>
                  <a:rPr lang="en-US" dirty="0" smtClean="0"/>
                  <a:t>With this, the product matrix AB = C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9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−14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13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It is a matrix of order 2x3.= rows of A and columns of B.</a:t>
                </a:r>
              </a:p>
              <a:p>
                <a:r>
                  <a:rPr lang="en-US" dirty="0" smtClean="0"/>
                  <a:t>Note that: It is possible that</a:t>
                </a:r>
              </a:p>
              <a:p>
                <a:r>
                  <a:rPr lang="en-US" dirty="0" smtClean="0"/>
                  <a:t>1 Product matrices AB and BA both may not be possible.</a:t>
                </a:r>
              </a:p>
              <a:p>
                <a:r>
                  <a:rPr lang="en-US" dirty="0" smtClean="0"/>
                  <a:t>2 Product AB be possible but BA may not be possible.</a:t>
                </a:r>
              </a:p>
              <a:p>
                <a:r>
                  <a:rPr lang="en-US" dirty="0" smtClean="0"/>
                  <a:t>3 Product AB may not be possible but BA may be possible.</a:t>
                </a:r>
              </a:p>
              <a:p>
                <a:r>
                  <a:rPr lang="en-US" dirty="0" smtClean="0"/>
                  <a:t>4 Product AB be possible and BA is also possible.</a:t>
                </a:r>
              </a:p>
              <a:p>
                <a:r>
                  <a:rPr lang="en-US" dirty="0" smtClean="0"/>
                  <a:t>5 For the matrix product </a:t>
                </a:r>
                <a:r>
                  <a:rPr lang="en-US" b="1" dirty="0" smtClean="0"/>
                  <a:t>AB </a:t>
                </a:r>
                <a:r>
                  <a:rPr lang="en-US" b="1" dirty="0"/>
                  <a:t>= 0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6 It is possible 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0</a:t>
                </a:r>
                <a:r>
                  <a:rPr lang="en-US" dirty="0" smtClean="0"/>
                  <a:t>  and B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0 [In addition to three regular cases like</a:t>
                </a:r>
              </a:p>
              <a:p>
                <a:r>
                  <a:rPr lang="en-US" b="1" dirty="0" smtClean="0"/>
                  <a:t>    A = 0 and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b="1" dirty="0" smtClean="0"/>
                  <a:t>0, etc.]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920" y="924560"/>
                <a:ext cx="11409680" cy="5547360"/>
              </a:xfrm>
              <a:blipFill>
                <a:blip r:embed="rId2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80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515"/>
          </a:xfrm>
        </p:spPr>
        <p:txBody>
          <a:bodyPr>
            <a:noAutofit/>
          </a:bodyPr>
          <a:lstStyle/>
          <a:p>
            <a:r>
              <a:rPr lang="en-US" sz="2800" dirty="0"/>
              <a:t>LALP </a:t>
            </a:r>
            <a:r>
              <a:rPr lang="en-US" sz="2800" dirty="0" smtClean="0"/>
              <a:t>3.15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" y="802640"/>
                <a:ext cx="11409680" cy="5750560"/>
              </a:xfrm>
            </p:spPr>
            <p:txBody>
              <a:bodyPr/>
              <a:lstStyle/>
              <a:p>
                <a:r>
                  <a:rPr lang="en-US" dirty="0" smtClean="0"/>
                  <a:t>7  If both A and B are square </a:t>
                </a:r>
                <a:r>
                  <a:rPr lang="en-US" dirty="0" smtClean="0"/>
                  <a:t>matrices </a:t>
                </a:r>
                <a:r>
                  <a:rPr lang="en-US" dirty="0" smtClean="0"/>
                  <a:t>then both the products AB and BA are possible.</a:t>
                </a:r>
              </a:p>
              <a:p>
                <a:r>
                  <a:rPr lang="en-US" dirty="0" smtClean="0"/>
                  <a:t>8 If both the matrices are of </a:t>
                </a:r>
                <a:r>
                  <a:rPr lang="en-US" dirty="0" err="1" smtClean="0"/>
                  <a:t>interchangable</a:t>
                </a:r>
                <a:r>
                  <a:rPr lang="en-US" dirty="0" smtClean="0"/>
                  <a:t> order [like A is 2x3 and B is3x2] then also both AB and BA are possible but they are of different order. In the above case, AB is of order 2x2 and BA of order 3x3.]</a:t>
                </a:r>
              </a:p>
              <a:p>
                <a:r>
                  <a:rPr lang="en-US" dirty="0" smtClean="0"/>
                  <a:t>Illustrations:1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lang="en-US" dirty="0" smtClean="0"/>
                  <a:t> B=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both are non null yet the product AB = </a:t>
                </a:r>
                <a:r>
                  <a:rPr lang="en-US" b="1" dirty="0" smtClean="0"/>
                  <a:t>0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Let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and B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A is 2x2 and B is 3x2and so AB is not possible but BA is possible. The resultant matrix is 3x2.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" y="802640"/>
                <a:ext cx="11409680" cy="5750560"/>
              </a:xfrm>
              <a:blipFill>
                <a:blip r:embed="rId2"/>
                <a:stretch>
                  <a:fillRect l="-962" t="-1803" r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59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7995"/>
          </a:xfrm>
        </p:spPr>
        <p:txBody>
          <a:bodyPr>
            <a:noAutofit/>
          </a:bodyPr>
          <a:lstStyle/>
          <a:p>
            <a:r>
              <a:rPr lang="en-US" sz="2800" dirty="0" smtClean="0"/>
              <a:t>LALP 3.16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833120"/>
                <a:ext cx="11409680" cy="57505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 Let B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. The rows of BA 3x2 matrix are</a:t>
                </a:r>
              </a:p>
              <a:p>
                <a:r>
                  <a:rPr lang="en-US" dirty="0" smtClean="0"/>
                  <a:t>2.1 + 5 x(-3)       2.2 + 5 x(-6) First row         -13     -26</a:t>
                </a:r>
              </a:p>
              <a:p>
                <a:r>
                  <a:rPr lang="en-US" dirty="0" smtClean="0"/>
                  <a:t>0.1 + (-1) .(-3)   0.2 + (-1).(-6) Second row     3         6  So BA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1.1 + 2. (-3)       1.2 + 2.(-6)  Third row           -5      -10 </a:t>
                </a:r>
              </a:p>
              <a:p>
                <a:r>
                  <a:rPr lang="en-US" dirty="0" smtClean="0"/>
                  <a:t>Most Important point  to note here is Though both product AB and BA be possible, we have, in general, </a:t>
                </a:r>
                <a:r>
                  <a:rPr lang="en-US" b="1" dirty="0" smtClean="0"/>
                  <a:t>AB ≠ BA.</a:t>
                </a:r>
              </a:p>
              <a:p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 smtClean="0"/>
                  <a:t> and </a:t>
                </a:r>
                <a:r>
                  <a:rPr lang="en-US" dirty="0"/>
                  <a:t>B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Find AB and BA.</a:t>
                </a:r>
                <a:endParaRPr lang="en-US" b="1" dirty="0" smtClean="0"/>
              </a:p>
              <a:p>
                <a:r>
                  <a:rPr lang="en-US" dirty="0" smtClean="0"/>
                  <a:t> AB = BA, only if any one is a null or identity matrix or they are </a:t>
                </a:r>
                <a:r>
                  <a:rPr lang="en-US" smtClean="0"/>
                  <a:t>commutative matrices.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833120"/>
                <a:ext cx="11409680" cy="5750560"/>
              </a:xfrm>
              <a:blipFill>
                <a:blip r:embed="rId2"/>
                <a:stretch>
                  <a:fillRect l="-962" t="-1379" r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14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515"/>
          </a:xfrm>
        </p:spPr>
        <p:txBody>
          <a:bodyPr>
            <a:noAutofit/>
          </a:bodyPr>
          <a:lstStyle/>
          <a:p>
            <a:r>
              <a:rPr lang="en-US" sz="2800" dirty="0" smtClean="0"/>
              <a:t>LALP 3.17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02640"/>
                <a:ext cx="11501120" cy="584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* Identity Matrix: The notion of identity matrix closely resembles to that of multiplicative identity. In case of real numbers it is unity – 1; 5x1 = 1x5 = 5.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 the case of matrix system, If two matrices are conformable for matrix multiplication </a:t>
                </a:r>
                <a:r>
                  <a:rPr lang="en-US" dirty="0" err="1" smtClean="0"/>
                  <a:t>andtheir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poduct</a:t>
                </a:r>
                <a:r>
                  <a:rPr lang="en-US" dirty="0" smtClean="0"/>
                  <a:t> results in to any one of them then it is an identity matrix.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For the given </a:t>
                </a:r>
                <a:r>
                  <a:rPr lang="en-US" dirty="0" err="1" smtClean="0"/>
                  <a:t>matri</a:t>
                </a:r>
                <a:r>
                  <a:rPr lang="en-US" dirty="0" smtClean="0"/>
                  <a:t> A, if we have the matrix B so that AB = BA = A, then the matrix B is an identity matrix for the </a:t>
                </a:r>
                <a:r>
                  <a:rPr lang="en-US" dirty="0" err="1" smtClean="0"/>
                  <a:t>binay</a:t>
                </a:r>
                <a:r>
                  <a:rPr lang="en-US" dirty="0" smtClean="0"/>
                  <a:t> process of matrix </a:t>
                </a:r>
                <a:r>
                  <a:rPr lang="en-US" dirty="0" err="1" smtClean="0"/>
                  <a:t>multipkication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This matrix is denoted by I. We have B = I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I </a:t>
                </a:r>
                <a:r>
                  <a:rPr lang="en-US" baseline="-25000" dirty="0" smtClean="0"/>
                  <a:t>2x2</a:t>
                </a:r>
                <a:r>
                  <a:rPr lang="en-US" dirty="0" smtClean="0"/>
                  <a:t> = I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simply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write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confusion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</a:t>
                </a:r>
                <a:r>
                  <a:rPr lang="en-US" baseline="-25000" dirty="0" smtClean="0"/>
                  <a:t>3x3</a:t>
                </a:r>
                <a:r>
                  <a:rPr lang="en-US" dirty="0" smtClean="0"/>
                  <a:t> = I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mtClean="0"/>
                  <a:t> </a:t>
                </a:r>
                <a:r>
                  <a:rPr lang="en-US" baseline="-25000" smtClean="0"/>
                  <a:t> </a:t>
                </a:r>
                <a:r>
                  <a:rPr lang="en-US" smtClean="0"/>
                  <a:t>A I</a:t>
                </a:r>
                <a:r>
                  <a:rPr lang="en-US" baseline="-25000" smtClean="0"/>
                  <a:t> </a:t>
                </a:r>
                <a:r>
                  <a:rPr lang="en-US" smtClean="0"/>
                  <a:t> = I A = A </a:t>
                </a:r>
                <a:endParaRPr lang="en-US" baseline="-250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02640"/>
                <a:ext cx="11501120" cy="5842000"/>
              </a:xfrm>
              <a:blipFill>
                <a:blip r:embed="rId2"/>
                <a:stretch>
                  <a:fillRect l="-1060" t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487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6395"/>
          </a:xfrm>
        </p:spPr>
        <p:txBody>
          <a:bodyPr>
            <a:noAutofit/>
          </a:bodyPr>
          <a:lstStyle/>
          <a:p>
            <a:r>
              <a:rPr lang="en-US" sz="2400" dirty="0" smtClean="0"/>
              <a:t>LALP 3.18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548322"/>
            <a:ext cx="11480800" cy="5781040"/>
          </a:xfrm>
        </p:spPr>
        <p:txBody>
          <a:bodyPr/>
          <a:lstStyle/>
          <a:p>
            <a:r>
              <a:rPr lang="en-US" b="1" dirty="0" smtClean="0"/>
              <a:t>Determinant of a square matrix</a:t>
            </a:r>
            <a:r>
              <a:rPr lang="en-US" dirty="0" smtClean="0"/>
              <a:t>: We know that a matrix is an arrangement or it is a presentation of common values of two different variables.</a:t>
            </a:r>
          </a:p>
          <a:p>
            <a:r>
              <a:rPr lang="en-US" dirty="0" smtClean="0"/>
              <a:t>               students</a:t>
            </a:r>
            <a:endParaRPr lang="en-US" dirty="0"/>
          </a:p>
          <a:p>
            <a:r>
              <a:rPr lang="en-US" dirty="0" smtClean="0"/>
              <a:t>              a        b</a:t>
            </a:r>
          </a:p>
          <a:p>
            <a:r>
              <a:rPr lang="en-US" dirty="0" smtClean="0"/>
              <a:t>Marks                  Now, one can meaningfully read each entry. There can be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different values to rows and columns.</a:t>
            </a:r>
          </a:p>
          <a:p>
            <a:r>
              <a:rPr lang="en-US" dirty="0" smtClean="0"/>
              <a:t>Test 1     5      9</a:t>
            </a:r>
          </a:p>
          <a:p>
            <a:r>
              <a:rPr lang="en-US" dirty="0" smtClean="0"/>
              <a:t>Test 2     6      4    If write these entries in the form of a determinant then</a:t>
            </a:r>
          </a:p>
          <a:p>
            <a:r>
              <a:rPr lang="en-US" dirty="0" smtClean="0"/>
              <a:t>We have the notion of determinant. A determinant stands for a real value in the case of different order. [ Only square form]</a:t>
            </a:r>
          </a:p>
          <a:p>
            <a:r>
              <a:rPr lang="en-US" dirty="0" smtClean="0"/>
              <a:t>It shows a real value and it has meaningful different value.</a:t>
            </a:r>
          </a:p>
          <a:p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1737360" y="3037840"/>
            <a:ext cx="45719" cy="4571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/>
          <p:cNvSpPr/>
          <p:nvPr/>
        </p:nvSpPr>
        <p:spPr>
          <a:xfrm>
            <a:off x="2357120" y="3393440"/>
            <a:ext cx="45719" cy="4571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1737359" y="3037839"/>
            <a:ext cx="45719" cy="90424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2600960" y="3098800"/>
            <a:ext cx="243840" cy="8432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7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515"/>
          </a:xfrm>
        </p:spPr>
        <p:txBody>
          <a:bodyPr>
            <a:noAutofit/>
          </a:bodyPr>
          <a:lstStyle/>
          <a:p>
            <a:r>
              <a:rPr lang="en-US" sz="2800" dirty="0" smtClean="0"/>
              <a:t>LALP. 3.1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5120" y="802640"/>
                <a:ext cx="11460480" cy="5760720"/>
              </a:xfrm>
            </p:spPr>
            <p:txBody>
              <a:bodyPr/>
              <a:lstStyle/>
              <a:p>
                <a:r>
                  <a:rPr lang="en-US" dirty="0" smtClean="0"/>
                  <a:t>We know that a matrix is a result of Linear Transformation on basis of the first space onto the( basis) of the second space.</a:t>
                </a:r>
              </a:p>
              <a:p>
                <a:r>
                  <a:rPr lang="en-US" dirty="0" smtClean="0"/>
                  <a:t>Ex-1 Let T :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   R</a:t>
                </a:r>
                <a:r>
                  <a:rPr lang="en-US" baseline="30000" dirty="0" smtClean="0"/>
                  <a:t>3 </a:t>
                </a:r>
                <a:r>
                  <a:rPr lang="en-US" dirty="0" smtClean="0"/>
                  <a:t> defined as T(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= ( x-y, 2x, 3y). We find [ t,b1,b2] where b1 and b2 are the standard basis of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and  R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know that b1 = { (1,0), (0, 1)} and b2 = { (1, 0, 0) , (0 ,1, 0), (0, 0 ,1)}</a:t>
                </a:r>
              </a:p>
              <a:p>
                <a:r>
                  <a:rPr lang="en-US" dirty="0" smtClean="0"/>
                  <a:t>These are the standard basis of the two  spaces. As T(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= ( x-y, 2x, 3y).</a:t>
                </a:r>
              </a:p>
              <a:p>
                <a:r>
                  <a:rPr lang="en-US" dirty="0" smtClean="0"/>
                  <a:t>We have T(1,0) = ( 1-0, 2 .1, 3.0) = (1,2,0); actually to be written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Also T(0,1) = (0-1 , 2.0 , 3.1) = (-1, 0,3) actually to be written as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120" y="802640"/>
                <a:ext cx="11460480" cy="5760720"/>
              </a:xfrm>
              <a:blipFill>
                <a:blip r:embed="rId2"/>
                <a:stretch>
                  <a:fillRect l="-957" t="-1799" r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509520" y="1950720"/>
            <a:ext cx="304800" cy="2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21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6715"/>
          </a:xfrm>
        </p:spPr>
        <p:txBody>
          <a:bodyPr>
            <a:noAutofit/>
          </a:bodyPr>
          <a:lstStyle/>
          <a:p>
            <a:r>
              <a:rPr lang="en-US" sz="2400" dirty="0" smtClean="0"/>
              <a:t>LALP 3.19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8000" y="660400"/>
                <a:ext cx="11419840" cy="5892800"/>
              </a:xfrm>
            </p:spPr>
            <p:txBody>
              <a:bodyPr/>
              <a:lstStyle/>
              <a:p>
                <a:r>
                  <a:rPr lang="en-US" dirty="0" smtClean="0"/>
                  <a:t>D1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 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, D1 = (2).(8) – (1)(-3) = 19</a:t>
                </a:r>
              </a:p>
              <a:p>
                <a:r>
                  <a:rPr lang="en-US" dirty="0" smtClean="0"/>
                  <a:t>In the same way D2  = 4.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+ (-8)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+ (1)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      = 4. -9 + (-8) (-12) + 1 (-5) = 55</a:t>
                </a:r>
              </a:p>
              <a:p>
                <a:r>
                  <a:rPr lang="en-US" dirty="0" smtClean="0"/>
                  <a:t>There are some properties associated with determinants. These properties are useful in finding the value of a determinant, We will mention some on the proper time.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0" y="660400"/>
                <a:ext cx="11419840" cy="5892800"/>
              </a:xfrm>
              <a:blipFill>
                <a:blip r:embed="rId2"/>
                <a:stretch>
                  <a:fillRect l="-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36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7195"/>
          </a:xfrm>
        </p:spPr>
        <p:txBody>
          <a:bodyPr>
            <a:noAutofit/>
          </a:bodyPr>
          <a:lstStyle/>
          <a:p>
            <a:r>
              <a:rPr lang="en-US" sz="2800" dirty="0" smtClean="0"/>
              <a:t>LALP 3.20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" y="985520"/>
            <a:ext cx="11181080" cy="5659120"/>
          </a:xfrm>
        </p:spPr>
        <p:txBody>
          <a:bodyPr/>
          <a:lstStyle/>
          <a:p>
            <a:r>
              <a:rPr lang="en-US" b="1" dirty="0" smtClean="0"/>
              <a:t>Inverse of a given matrix: As set of all square matrices on the given field of real numbers generate a vectors space with two binary operations + and ‘ . ‘, we must have a multiplicative inverse to each non-singular matrix.</a:t>
            </a:r>
          </a:p>
          <a:p>
            <a:r>
              <a:rPr lang="en-US" b="1" dirty="0" smtClean="0"/>
              <a:t>For a given matrix A if we another matrix B so </a:t>
            </a:r>
            <a:r>
              <a:rPr lang="en-US" b="1" dirty="0" err="1" smtClean="0"/>
              <a:t>thar</a:t>
            </a:r>
            <a:r>
              <a:rPr lang="en-US" b="1" dirty="0" smtClean="0"/>
              <a:t>  the product </a:t>
            </a:r>
          </a:p>
          <a:p>
            <a:r>
              <a:rPr lang="en-US" b="1" dirty="0" smtClean="0"/>
              <a:t>AB =BA = I = identity matrix, then the matrix B is called the inverse of the given matrix A; it denoted = A</a:t>
            </a:r>
            <a:r>
              <a:rPr lang="en-US" b="1" baseline="30000" dirty="0" smtClean="0"/>
              <a:t>-1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In fact A and B are inverses of each other. A = B</a:t>
            </a:r>
            <a:r>
              <a:rPr lang="en-US" b="1" baseline="30000" dirty="0" smtClean="0"/>
              <a:t>-1 </a:t>
            </a:r>
            <a:r>
              <a:rPr lang="en-US" b="1" dirty="0" smtClean="0"/>
              <a:t> and B =</a:t>
            </a:r>
            <a:r>
              <a:rPr lang="en-US" b="1" dirty="0"/>
              <a:t> A</a:t>
            </a:r>
            <a:r>
              <a:rPr lang="en-US" b="1" baseline="30000" dirty="0"/>
              <a:t>-1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err="1" smtClean="0"/>
              <a:t>i.e</a:t>
            </a:r>
            <a:r>
              <a:rPr lang="en-US" b="1" dirty="0" smtClean="0"/>
              <a:t> A</a:t>
            </a:r>
            <a:r>
              <a:rPr lang="en-US" b="1" dirty="0"/>
              <a:t> A</a:t>
            </a:r>
            <a:r>
              <a:rPr lang="en-US" b="1" baseline="30000" dirty="0"/>
              <a:t>-1</a:t>
            </a:r>
            <a:r>
              <a:rPr lang="en-US" b="1" dirty="0"/>
              <a:t> </a:t>
            </a:r>
            <a:r>
              <a:rPr lang="en-US" b="1" dirty="0" smtClean="0"/>
              <a:t> = </a:t>
            </a:r>
            <a:r>
              <a:rPr lang="en-US" b="1" dirty="0"/>
              <a:t>A</a:t>
            </a:r>
            <a:r>
              <a:rPr lang="en-US" b="1" baseline="30000" dirty="0"/>
              <a:t>-1</a:t>
            </a:r>
            <a:r>
              <a:rPr lang="en-US" b="1" dirty="0"/>
              <a:t> </a:t>
            </a:r>
            <a:r>
              <a:rPr lang="en-US" b="1" dirty="0" smtClean="0"/>
              <a:t>A = I identity </a:t>
            </a:r>
            <a:r>
              <a:rPr lang="en-US" b="1" dirty="0" err="1" smtClean="0"/>
              <a:t>matix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We have given conditions ; A must be a square matrix and it must be non-singular. A given non-singular matrix can possess inverse.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883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6235"/>
          </a:xfrm>
        </p:spPr>
        <p:txBody>
          <a:bodyPr>
            <a:noAutofit/>
          </a:bodyPr>
          <a:lstStyle/>
          <a:p>
            <a:r>
              <a:rPr lang="en-US" sz="2400" dirty="0" smtClean="0"/>
              <a:t>LALP 3.21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02640"/>
                <a:ext cx="11430000" cy="5842000"/>
              </a:xfrm>
            </p:spPr>
            <p:txBody>
              <a:bodyPr/>
              <a:lstStyle/>
              <a:p>
                <a:r>
                  <a:rPr lang="en-US" dirty="0" smtClean="0"/>
                  <a:t>Non-Singular Matrix: A matrix A is non singular if its determinant value is non zero.</a:t>
                </a:r>
              </a:p>
              <a:p>
                <a:r>
                  <a:rPr lang="en-US" dirty="0"/>
                  <a:t>A</a:t>
                </a:r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𝑠𝑞𝑢𝑎𝑟𝑒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𝑑𝑒𝑡𝑒𝑟𝑚𝑖𝑛𝑎𝑛𝑡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𝑑𝑒𝑛𝑜𝑡𝑒𝑑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as |A| is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12 – (4) (-1) = 16 ≠ 0 and so the given matrix A is a non singular matrix.</a:t>
                </a:r>
              </a:p>
              <a:p>
                <a:r>
                  <a:rPr lang="en-US" dirty="0" smtClean="0"/>
                  <a:t> </a:t>
                </a:r>
                <a:r>
                  <a:rPr lang="en-US" dirty="0" err="1" smtClean="0"/>
                  <a:t>Matrx</a:t>
                </a:r>
                <a:r>
                  <a:rPr lang="en-US" dirty="0" smtClean="0"/>
                  <a:t> B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determinant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</a:t>
                </a:r>
              </a:p>
              <a:p>
                <a:r>
                  <a:rPr lang="en-US" dirty="0" smtClean="0"/>
                  <a:t>4(1.2 – 5.2) – 8(0.2 -5.1) +(-2) (0.2 – 1.1) =  -32 + 40 +2 =8 </a:t>
                </a:r>
                <a:r>
                  <a:rPr lang="en-US" dirty="0"/>
                  <a:t>≠ </a:t>
                </a:r>
                <a:r>
                  <a:rPr lang="en-US" dirty="0" smtClean="0"/>
                  <a:t>0 and so B is a non-singular matrix. </a:t>
                </a:r>
              </a:p>
              <a:p>
                <a:r>
                  <a:rPr lang="en-US" dirty="0" smtClean="0"/>
                  <a:t>Only non-singular square </a:t>
                </a:r>
                <a:r>
                  <a:rPr lang="en-US" dirty="0" err="1" smtClean="0"/>
                  <a:t>matices</a:t>
                </a:r>
                <a:r>
                  <a:rPr lang="en-US" dirty="0" smtClean="0"/>
                  <a:t> possess inverses.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02640"/>
                <a:ext cx="11430000" cy="5842000"/>
              </a:xfrm>
              <a:blipFill>
                <a:blip r:embed="rId2"/>
                <a:stretch>
                  <a:fillRect l="-960" t="-1775" r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427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035"/>
          </a:xfrm>
        </p:spPr>
        <p:txBody>
          <a:bodyPr>
            <a:noAutofit/>
          </a:bodyPr>
          <a:lstStyle/>
          <a:p>
            <a:r>
              <a:rPr lang="en-US" sz="2400" dirty="0" smtClean="0"/>
              <a:t>LALP 3.22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4160" y="772160"/>
                <a:ext cx="11430000" cy="5831840"/>
              </a:xfrm>
            </p:spPr>
            <p:txBody>
              <a:bodyPr/>
              <a:lstStyle/>
              <a:p>
                <a:r>
                  <a:rPr lang="en-US" dirty="0" smtClean="0"/>
                  <a:t>Inverse of the given matrix A = A</a:t>
                </a:r>
                <a:r>
                  <a:rPr lang="en-US" baseline="30000" dirty="0" smtClean="0"/>
                  <a:t>-1 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adj</a:t>
                </a:r>
                <a:r>
                  <a:rPr lang="en-US" dirty="0" smtClean="0"/>
                  <a:t> A / |A|; where </a:t>
                </a:r>
                <a:r>
                  <a:rPr lang="en-US" dirty="0" err="1" smtClean="0"/>
                  <a:t>adj</a:t>
                </a:r>
                <a:r>
                  <a:rPr lang="en-US" dirty="0" smtClean="0"/>
                  <a:t> A is called </a:t>
                </a:r>
                <a:r>
                  <a:rPr lang="en-US" dirty="0" err="1" smtClean="0"/>
                  <a:t>adjoint</a:t>
                </a:r>
                <a:r>
                  <a:rPr lang="en-US" dirty="0" smtClean="0"/>
                  <a:t> of the matrix A. It is obvious that |A| </a:t>
                </a:r>
                <a:r>
                  <a:rPr lang="en-US" dirty="0"/>
                  <a:t>≠ </a:t>
                </a:r>
                <a:r>
                  <a:rPr lang="en-US" dirty="0" smtClean="0"/>
                  <a:t>0.</a:t>
                </a:r>
              </a:p>
              <a:p>
                <a:r>
                  <a:rPr lang="en-US" dirty="0" err="1"/>
                  <a:t>a</a:t>
                </a:r>
                <a:r>
                  <a:rPr lang="en-US" dirty="0" err="1" smtClean="0"/>
                  <a:t>dj</a:t>
                </a:r>
                <a:r>
                  <a:rPr lang="en-US" dirty="0" smtClean="0"/>
                  <a:t> A is found by </a:t>
                </a:r>
                <a:r>
                  <a:rPr lang="en-US" b="1" dirty="0" smtClean="0"/>
                  <a:t>transposing</a:t>
                </a:r>
                <a:r>
                  <a:rPr lang="en-US" dirty="0" smtClean="0"/>
                  <a:t> the matrix of cofactors of all the elements of the given matrix A. Cofactor of the given matrix is obtained by attaching proper signs to the minor of each element.</a:t>
                </a:r>
              </a:p>
              <a:p>
                <a:endParaRPr lang="en-US" dirty="0"/>
              </a:p>
              <a:p>
                <a:r>
                  <a:rPr lang="en-US" dirty="0" smtClean="0"/>
                  <a:t>Signs are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Note the pattern. Minors ae </a:t>
                </a:r>
                <a:r>
                  <a:rPr lang="en-US" dirty="0" smtClean="0"/>
                  <a:t>determinants </a:t>
                </a:r>
                <a:r>
                  <a:rPr lang="en-US" dirty="0" smtClean="0"/>
                  <a:t>obtained by not considering the row and the column of the given entry. We find the </a:t>
                </a:r>
                <a:r>
                  <a:rPr lang="en-US" dirty="0" err="1" smtClean="0"/>
                  <a:t>adjiont</a:t>
                </a:r>
                <a:r>
                  <a:rPr lang="en-US" dirty="0" smtClean="0"/>
                  <a:t> of the non-singular matrix that we considered.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160" y="772160"/>
                <a:ext cx="11430000" cy="5831840"/>
              </a:xfrm>
              <a:blipFill>
                <a:blip r:embed="rId2"/>
                <a:stretch>
                  <a:fillRect l="-960" t="-1778" r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228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5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LALP 3.23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5120" y="802640"/>
                <a:ext cx="11409680" cy="577088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us </a:t>
                </a:r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minor of 4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-8,</a:t>
                </a:r>
              </a:p>
              <a:p>
                <a:r>
                  <a:rPr lang="en-US" dirty="0" smtClean="0"/>
                  <a:t>Minor of 8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-5, minor of -2 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 -1 , </a:t>
                </a:r>
              </a:p>
              <a:p>
                <a:r>
                  <a:rPr lang="en-US" dirty="0" smtClean="0"/>
                  <a:t>minor of 0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=20 </a:t>
                </a:r>
              </a:p>
              <a:p>
                <a:r>
                  <a:rPr lang="en-US" dirty="0" smtClean="0"/>
                  <a:t>Minor of 1 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10, minor of 5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0, minor of 1 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 2</a:t>
                </a:r>
              </a:p>
              <a:p>
                <a:r>
                  <a:rPr lang="en-US" dirty="0" smtClean="0"/>
                  <a:t>Minor of 2 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20, minor of 2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4</a:t>
                </a:r>
              </a:p>
              <a:p>
                <a:pPr marL="0" indent="0">
                  <a:buNone/>
                </a:pPr>
                <a:r>
                  <a:rPr lang="en-US" dirty="0" smtClean="0"/>
                  <a:t>Matrix of cofactors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(−8)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(−5)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(20)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(10)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(20)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(4)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120" y="802640"/>
                <a:ext cx="11409680" cy="5770880"/>
              </a:xfrm>
              <a:blipFill>
                <a:blip r:embed="rId2"/>
                <a:stretch>
                  <a:fillRect l="-1068" r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209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79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LALP 3.24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040" y="924560"/>
                <a:ext cx="11226800" cy="5537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transpose this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of cofactor and get </a:t>
                </a:r>
                <a:r>
                  <a:rPr lang="en-US" dirty="0" err="1" smtClean="0"/>
                  <a:t>adjoint</a:t>
                </a:r>
                <a:r>
                  <a:rPr lang="en-US" dirty="0" smtClean="0"/>
                  <a:t> of the given matrix A</a:t>
                </a:r>
              </a:p>
              <a:p>
                <a:r>
                  <a:rPr lang="en-US" dirty="0" err="1" smtClean="0"/>
                  <a:t>Adj</a:t>
                </a:r>
                <a:r>
                  <a:rPr lang="en-US" dirty="0" smtClean="0"/>
                  <a:t> A=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Also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 8 ---- non singular</a:t>
                </a:r>
              </a:p>
              <a:p>
                <a:r>
                  <a:rPr lang="en-US" dirty="0" smtClean="0"/>
                  <a:t>Therefore A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adj</a:t>
                </a:r>
                <a:r>
                  <a:rPr lang="en-US" dirty="0" smtClean="0"/>
                  <a:t> A /|a|=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/ 8</a:t>
                </a:r>
              </a:p>
              <a:p>
                <a:r>
                  <a:rPr lang="en-US" dirty="0" smtClean="0"/>
                  <a:t>So </a:t>
                </a:r>
                <a:r>
                  <a:rPr lang="en-US" b="1" dirty="0" smtClean="0"/>
                  <a:t> A</a:t>
                </a:r>
                <a:r>
                  <a:rPr lang="en-US" b="1" baseline="30000" dirty="0" smtClean="0"/>
                  <a:t>-1</a:t>
                </a:r>
                <a:r>
                  <a:rPr lang="en-US" b="1" dirty="0" smtClean="0"/>
                  <a:t> =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 smtClean="0"/>
                  <a:t> Find AA</a:t>
                </a:r>
                <a:r>
                  <a:rPr lang="en-US" b="1" baseline="30000" dirty="0" smtClean="0"/>
                  <a:t>-1</a:t>
                </a:r>
                <a:r>
                  <a:rPr lang="en-US" b="1" dirty="0" smtClean="0"/>
                  <a:t> ; It has to be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040" y="924560"/>
                <a:ext cx="11226800" cy="5537200"/>
              </a:xfrm>
              <a:blipFill>
                <a:blip r:embed="rId2"/>
                <a:stretch>
                  <a:fillRect l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373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LALP 3.25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5600" y="822960"/>
                <a:ext cx="11389360" cy="5760720"/>
              </a:xfrm>
            </p:spPr>
            <p:txBody>
              <a:bodyPr/>
              <a:lstStyle/>
              <a:p>
                <a:r>
                  <a:rPr lang="en-US" dirty="0" smtClean="0"/>
                  <a:t>Find the inverse of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|A|= -11</a:t>
                </a:r>
                <a:r>
                  <a:rPr lang="en-US" dirty="0"/>
                  <a:t> ≠ 0.</a:t>
                </a:r>
                <a:r>
                  <a:rPr lang="en-US" dirty="0" smtClean="0"/>
                  <a:t> It is a non-singular matrix ; inverse exists</a:t>
                </a:r>
              </a:p>
              <a:p>
                <a:r>
                  <a:rPr lang="en-US" dirty="0" smtClean="0"/>
                  <a:t> Sign matrix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, Matrix of Minors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Matrix of cofactors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(5)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−(2)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−(3)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+(−1)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r>
                  <a:rPr lang="en-US" dirty="0" smtClean="0"/>
                  <a:t>Transpose this matrix of cofactors and get </a:t>
                </a:r>
                <a:r>
                  <a:rPr lang="en-US" b="1" dirty="0" smtClean="0"/>
                  <a:t>adj.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A</a:t>
                </a:r>
                <a:r>
                  <a:rPr lang="en-US" b="1" baseline="30000" dirty="0" smtClean="0"/>
                  <a:t>-1 </a:t>
                </a:r>
                <a:r>
                  <a:rPr lang="en-US" b="1" dirty="0" smtClean="0"/>
                  <a:t> = </a:t>
                </a:r>
                <a:r>
                  <a:rPr lang="en-US" b="1" dirty="0" err="1" smtClean="0"/>
                  <a:t>adj</a:t>
                </a:r>
                <a:r>
                  <a:rPr lang="en-US" b="1" dirty="0" smtClean="0"/>
                  <a:t> a / |A|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 smtClean="0"/>
                  <a:t>/ -11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0" y="822960"/>
                <a:ext cx="11389360" cy="5760720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558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LALP 3.26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853440"/>
                <a:ext cx="11430000" cy="5892800"/>
              </a:xfrm>
            </p:spPr>
            <p:txBody>
              <a:bodyPr/>
              <a:lstStyle/>
              <a:p>
                <a:r>
                  <a:rPr lang="en-US" smtClean="0"/>
                  <a:t>Assignment part 2:</a:t>
                </a:r>
                <a:endParaRPr lang="en-US" dirty="0" smtClean="0"/>
              </a:p>
              <a:p>
                <a:r>
                  <a:rPr lang="en-US" dirty="0" smtClean="0"/>
                  <a:t>1 Find the inverse of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r>
                  <a:rPr lang="en-US" dirty="0" smtClean="0"/>
                  <a:t>d check AA</a:t>
                </a:r>
                <a:r>
                  <a:rPr lang="en-US" baseline="30000" dirty="0" smtClean="0"/>
                  <a:t>-1</a:t>
                </a:r>
                <a:endParaRPr lang="en-US" dirty="0" smtClean="0"/>
              </a:p>
              <a:p>
                <a:r>
                  <a:rPr lang="en-US" dirty="0" smtClean="0"/>
                  <a:t>2 For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and B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find (a) AB    (b) (AB)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   ( c) A</a:t>
                </a:r>
                <a:r>
                  <a:rPr lang="en-US" baseline="30000" dirty="0" smtClean="0"/>
                  <a:t>-1</a:t>
                </a:r>
                <a:endParaRPr lang="en-US" dirty="0" smtClean="0"/>
              </a:p>
              <a:p>
                <a:r>
                  <a:rPr lang="en-US" dirty="0" smtClean="0"/>
                  <a:t>(d) B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 ,   (E) B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 A</a:t>
                </a:r>
                <a:r>
                  <a:rPr lang="en-US" baseline="30000" dirty="0" smtClean="0"/>
                  <a:t>-1    </a:t>
                </a:r>
                <a:r>
                  <a:rPr lang="en-US" dirty="0" smtClean="0"/>
                  <a:t> ( F) ( A – 2B) </a:t>
                </a:r>
                <a:r>
                  <a:rPr lang="en-US" baseline="30000" dirty="0" smtClean="0"/>
                  <a:t>-1 </a:t>
                </a:r>
              </a:p>
              <a:p>
                <a:r>
                  <a:rPr lang="en-US" dirty="0" smtClean="0"/>
                  <a:t>3  Find the inverse of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4 For </a:t>
                </a:r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find (A’)</a:t>
                </a:r>
                <a:r>
                  <a:rPr lang="en-US" baseline="30000" dirty="0" smtClean="0"/>
                  <a:t>-1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5 Is it same as (A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)’ ?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853440"/>
                <a:ext cx="11430000" cy="5892800"/>
              </a:xfrm>
              <a:blipFill>
                <a:blip r:embed="rId2"/>
                <a:stretch>
                  <a:fillRect l="-960" t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90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Autofit/>
          </a:bodyPr>
          <a:lstStyle/>
          <a:p>
            <a:r>
              <a:rPr lang="en-US" sz="2800" dirty="0" smtClean="0"/>
              <a:t>LALP. 3.2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3680" y="833120"/>
                <a:ext cx="11541760" cy="5872480"/>
              </a:xfrm>
            </p:spPr>
            <p:txBody>
              <a:bodyPr/>
              <a:lstStyle/>
              <a:p>
                <a:r>
                  <a:rPr lang="en-US" dirty="0" smtClean="0"/>
                  <a:t>So we have T(1,0)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T(0,1)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The basis b1 = { (1,0), (0, 1)} by the action of L.T. is transformed 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; this is a matrix which has 3 rows and 2 columns. (T: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to   R</a:t>
                </a:r>
                <a:r>
                  <a:rPr lang="en-US" baseline="30000" dirty="0" smtClean="0"/>
                  <a:t>3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1 Matrix is denoted by capital letter. Say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2 Matrix is an arrangement of </a:t>
                </a:r>
                <a:r>
                  <a:rPr lang="en-US" dirty="0" err="1" smtClean="0"/>
                  <a:t>mn</a:t>
                </a:r>
                <a:r>
                  <a:rPr lang="en-US" dirty="0" smtClean="0"/>
                  <a:t> numbers in the form of m rows and n columns.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is the general notation.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varies from 1 to m and j varies from 1 to n.[ I for rows and j for columns]</a:t>
                </a:r>
              </a:p>
              <a:p>
                <a:r>
                  <a:rPr lang="en-US" dirty="0" smtClean="0"/>
                  <a:t>3 It does not stand for some real value. Each entry is meaningful.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680" y="833120"/>
                <a:ext cx="11541760" cy="5872480"/>
              </a:xfrm>
              <a:blipFill>
                <a:blip r:embed="rId2"/>
                <a:stretch>
                  <a:fillRect l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40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dirty="0" smtClean="0"/>
              <a:t>LALP. 3.3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520" y="934720"/>
                <a:ext cx="11501120" cy="5628640"/>
              </a:xfrm>
            </p:spPr>
            <p:txBody>
              <a:bodyPr/>
              <a:lstStyle/>
              <a:p>
                <a:r>
                  <a:rPr lang="en-US" dirty="0" smtClean="0"/>
                  <a:t>4 We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aseline="-25000" dirty="0" err="1" smtClean="0"/>
                  <a:t>mxn</a:t>
                </a:r>
                <a:r>
                  <a:rPr lang="en-US" dirty="0" smtClean="0"/>
                  <a:t> is general notation. m x n is called the </a:t>
                </a:r>
                <a:r>
                  <a:rPr lang="en-US" b="1" dirty="0" smtClean="0"/>
                  <a:t>order </a:t>
                </a:r>
                <a:r>
                  <a:rPr lang="en-US" dirty="0" smtClean="0"/>
                  <a:t> of the matrix.</a:t>
                </a:r>
              </a:p>
              <a:p>
                <a:r>
                  <a:rPr lang="en-US" b="1" dirty="0"/>
                  <a:t> </a:t>
                </a:r>
                <a:r>
                  <a:rPr lang="en-US" b="1" dirty="0" smtClean="0"/>
                  <a:t>2x3 shows that the matrix has 2 rows and 3 columns etc.</a:t>
                </a:r>
              </a:p>
              <a:p>
                <a:r>
                  <a:rPr lang="en-US" b="1" dirty="0" smtClean="0"/>
                  <a:t>If</a:t>
                </a:r>
                <a:r>
                  <a:rPr lang="en-US" dirty="0" smtClean="0"/>
                  <a:t> m = n then it is a </a:t>
                </a:r>
                <a:r>
                  <a:rPr lang="en-US" b="1" dirty="0" smtClean="0"/>
                  <a:t>square</a:t>
                </a:r>
                <a:r>
                  <a:rPr lang="en-US" dirty="0" smtClean="0"/>
                  <a:t> matrix. If m ≠ n then is a</a:t>
                </a:r>
                <a:r>
                  <a:rPr lang="en-US" b="1" dirty="0" smtClean="0"/>
                  <a:t> rectangular</a:t>
                </a:r>
                <a:r>
                  <a:rPr lang="en-US" dirty="0" smtClean="0"/>
                  <a:t> matrix.</a:t>
                </a:r>
              </a:p>
              <a:p>
                <a:r>
                  <a:rPr lang="en-US" b="1" dirty="0" smtClean="0"/>
                  <a:t>5 Transpose </a:t>
                </a:r>
                <a:r>
                  <a:rPr lang="en-US" dirty="0" smtClean="0"/>
                  <a:t> of a matrix: Let </a:t>
                </a:r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aseline="-25000" dirty="0" err="1" smtClean="0"/>
                  <a:t>mxn</a:t>
                </a:r>
                <a:r>
                  <a:rPr lang="en-US" dirty="0" smtClean="0"/>
                  <a:t> be a </a:t>
                </a:r>
                <a:r>
                  <a:rPr lang="en-US" dirty="0" err="1" smtClean="0"/>
                  <a:t>matrix.If</a:t>
                </a:r>
                <a:r>
                  <a:rPr lang="en-US" dirty="0" smtClean="0"/>
                  <a:t> we interchange rows in to columns then the new matrix is called transpose of the given matrix a ; it is denoted as A’ or A</a:t>
                </a:r>
                <a:r>
                  <a:rPr lang="en-US" baseline="30000" dirty="0" smtClean="0"/>
                  <a:t>t .</a:t>
                </a:r>
                <a:r>
                  <a:rPr lang="en-US" dirty="0" smtClean="0"/>
                  <a:t> A’ = (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ji</a:t>
                </a:r>
                <a:r>
                  <a:rPr lang="en-US" dirty="0" smtClean="0"/>
                  <a:t>)</a:t>
                </a:r>
                <a:r>
                  <a:rPr lang="en-US" baseline="-25000" dirty="0" err="1" smtClean="0"/>
                  <a:t>nxm</a:t>
                </a:r>
                <a:r>
                  <a:rPr lang="en-US" dirty="0" smtClean="0"/>
                  <a:t> . This process changes the order of the matrix. </a:t>
                </a:r>
                <a:endParaRPr lang="en-US" b="1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aseline="-25000" dirty="0" err="1" smtClean="0"/>
                  <a:t>mxn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, A’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𝑜𝑏𝑠𝑒𝑟𝑣𝑒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Order of the square matrices do not change.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520" y="934720"/>
                <a:ext cx="11501120" cy="5628640"/>
              </a:xfrm>
              <a:blipFill>
                <a:blip r:embed="rId2"/>
                <a:stretch>
                  <a:fillRect l="-954" t="-1082" r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04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51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LALP 3.4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873760"/>
            <a:ext cx="11602720" cy="5659120"/>
          </a:xfrm>
        </p:spPr>
        <p:txBody>
          <a:bodyPr/>
          <a:lstStyle/>
          <a:p>
            <a:r>
              <a:rPr lang="en-US" dirty="0" smtClean="0"/>
              <a:t>Example: Let T: R</a:t>
            </a:r>
            <a:r>
              <a:rPr lang="en-US" baseline="30000" dirty="0" smtClean="0"/>
              <a:t>3 </a:t>
            </a:r>
            <a:r>
              <a:rPr lang="en-US" dirty="0" smtClean="0"/>
              <a:t> R</a:t>
            </a:r>
            <a:r>
              <a:rPr lang="en-US" baseline="30000" dirty="0" smtClean="0"/>
              <a:t>2 ,</a:t>
            </a:r>
            <a:r>
              <a:rPr lang="en-US" dirty="0" smtClean="0"/>
              <a:t> T(x, y, z) = (</a:t>
            </a:r>
            <a:r>
              <a:rPr lang="en-US" dirty="0" err="1" smtClean="0"/>
              <a:t>x+y</a:t>
            </a:r>
            <a:r>
              <a:rPr lang="en-US" dirty="0" smtClean="0"/>
              <a:t> –z, </a:t>
            </a:r>
            <a:r>
              <a:rPr lang="en-US" dirty="0" err="1" smtClean="0"/>
              <a:t>x-y+z</a:t>
            </a:r>
            <a:r>
              <a:rPr lang="en-US" dirty="0" smtClean="0"/>
              <a:t>) Find the corresponding matrix f linear transformation.</a:t>
            </a:r>
            <a:endParaRPr lang="en-US" dirty="0"/>
          </a:p>
          <a:p>
            <a:r>
              <a:rPr lang="en-US" b="1" dirty="0" smtClean="0"/>
              <a:t>a = (x1,y1,z1)  ,T(a) =  (x1+y1-z1, x1-y1+z1)</a:t>
            </a:r>
          </a:p>
          <a:p>
            <a:r>
              <a:rPr lang="en-US" b="1" dirty="0" smtClean="0"/>
              <a:t>b = </a:t>
            </a:r>
            <a:r>
              <a:rPr lang="en-US" b="1" dirty="0"/>
              <a:t>(</a:t>
            </a:r>
            <a:r>
              <a:rPr lang="en-US" b="1" dirty="0" smtClean="0"/>
              <a:t>x2,y2,z2) ,  T(b) =(x2+y2-z2, x2-y2+z2)</a:t>
            </a:r>
          </a:p>
          <a:p>
            <a:r>
              <a:rPr lang="en-US" b="1" dirty="0" smtClean="0"/>
              <a:t>To prove L.T. we prove that T(</a:t>
            </a:r>
            <a:r>
              <a:rPr lang="en-US" b="1" dirty="0" err="1" smtClean="0"/>
              <a:t>a+b</a:t>
            </a:r>
            <a:r>
              <a:rPr lang="en-US" b="1" dirty="0" smtClean="0"/>
              <a:t>) = T(a) + T(b), and T (ca) = c. T(a)</a:t>
            </a:r>
          </a:p>
          <a:p>
            <a:r>
              <a:rPr lang="en-US" b="1" dirty="0"/>
              <a:t>a</a:t>
            </a:r>
            <a:r>
              <a:rPr lang="en-US" b="1" dirty="0" smtClean="0"/>
              <a:t> + b = ( x1+x2, y1+y2, z1 +z2) ,  T(</a:t>
            </a:r>
            <a:r>
              <a:rPr lang="en-US" b="1" dirty="0" err="1" smtClean="0"/>
              <a:t>a+b</a:t>
            </a:r>
            <a:r>
              <a:rPr lang="en-US" b="1" dirty="0" smtClean="0"/>
              <a:t>) = T(</a:t>
            </a:r>
            <a:r>
              <a:rPr lang="en-US" b="1" dirty="0"/>
              <a:t>x1+x2, y1+y2, z1 +</a:t>
            </a:r>
            <a:r>
              <a:rPr lang="en-US" b="1" dirty="0" smtClean="0"/>
              <a:t>z2)</a:t>
            </a:r>
          </a:p>
          <a:p>
            <a:r>
              <a:rPr lang="en-US" b="1" dirty="0"/>
              <a:t> </a:t>
            </a:r>
            <a:r>
              <a:rPr lang="en-US" b="1" dirty="0" smtClean="0"/>
              <a:t>= (x1+x2+y1+y2-z1-z2, x1+x2-y1-y2+z1+z2) Is it </a:t>
            </a:r>
            <a:r>
              <a:rPr lang="en-US" b="1" dirty="0" err="1" smtClean="0"/>
              <a:t>equa</a:t>
            </a:r>
            <a:r>
              <a:rPr lang="en-US" b="1" dirty="0" smtClean="0"/>
              <a:t> to T(a) + T(b) ?so T(</a:t>
            </a:r>
            <a:r>
              <a:rPr lang="en-US" b="1" dirty="0" err="1" smtClean="0"/>
              <a:t>a+b</a:t>
            </a:r>
            <a:r>
              <a:rPr lang="en-US" b="1" dirty="0" smtClean="0"/>
              <a:t>) = T(a) + T(b), check  T (ca) is it same as c. T(a)?</a:t>
            </a:r>
          </a:p>
          <a:p>
            <a:r>
              <a:rPr lang="en-US" b="1" dirty="0" smtClean="0"/>
              <a:t>T(cx1, cy1, cz1)  apply and heck.</a:t>
            </a:r>
          </a:p>
          <a:p>
            <a:r>
              <a:rPr lang="en-US" b="1" dirty="0" smtClean="0"/>
              <a:t>Both rules are satisfied and so the transformation is linear., find </a:t>
            </a:r>
          </a:p>
          <a:p>
            <a:r>
              <a:rPr lang="en-US" b="1" smtClean="0"/>
              <a:t>T(1,0,0), T(0,1,0) and T (0,0,1)</a:t>
            </a:r>
            <a:endParaRPr lang="en-US" b="1"/>
          </a:p>
          <a:p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129280" y="1148080"/>
            <a:ext cx="28448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2800" dirty="0"/>
              <a:t>LALP </a:t>
            </a:r>
            <a:r>
              <a:rPr lang="en-US" sz="2800" dirty="0" smtClean="0"/>
              <a:t>3.5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080" y="762000"/>
                <a:ext cx="11470640" cy="5862320"/>
              </a:xfrm>
            </p:spPr>
            <p:txBody>
              <a:bodyPr/>
              <a:lstStyle/>
              <a:p>
                <a:r>
                  <a:rPr lang="en-US" dirty="0" smtClean="0"/>
                  <a:t>Three Fundamentals:  As we have three working laws in vector spaces, the same way the set of  2x2 , 3x3 (in general </a:t>
                </a:r>
                <a:r>
                  <a:rPr lang="en-US" dirty="0" err="1" smtClean="0"/>
                  <a:t>nxn</a:t>
                </a:r>
                <a:r>
                  <a:rPr lang="en-US" dirty="0" smtClean="0"/>
                  <a:t>) matrices is a vector space over the field of real numbers , set R,( the set of complex number also)  with two standard operations + and x (.).</a:t>
                </a:r>
              </a:p>
              <a:p>
                <a:r>
                  <a:rPr lang="en-US" b="1" dirty="0" smtClean="0"/>
                  <a:t>1</a:t>
                </a:r>
                <a:r>
                  <a:rPr lang="en-US" dirty="0" smtClean="0"/>
                  <a:t> Equality of two matrices: Two matrices of the </a:t>
                </a:r>
                <a:r>
                  <a:rPr lang="en-US" b="1" dirty="0" smtClean="0"/>
                  <a:t>same order</a:t>
                </a:r>
                <a:r>
                  <a:rPr lang="en-US" dirty="0" smtClean="0"/>
                  <a:t> can be equated and their equality is that of corresponding elements.</a:t>
                </a:r>
              </a:p>
              <a:p>
                <a:r>
                  <a:rPr lang="en-US" dirty="0" smtClean="0"/>
                  <a:t>E.g. Let A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 </a:t>
                </a:r>
                <a:r>
                  <a:rPr lang="en-US" dirty="0" smtClean="0"/>
                  <a:t>A = B          a =p, b = q, c = r, and d =s.</a:t>
                </a:r>
              </a:p>
              <a:p>
                <a:r>
                  <a:rPr lang="en-US" b="1" dirty="0" smtClean="0"/>
                  <a:t>2</a:t>
                </a:r>
                <a:r>
                  <a:rPr lang="en-US" dirty="0" smtClean="0"/>
                  <a:t>  Addition of two matrices: Two matrices of the same order can be added and the resultant is also a matrix of the same order. Also their addition is of the corresponding elements.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e.g. </a:t>
                </a:r>
                <a:r>
                  <a:rPr lang="en-US" dirty="0"/>
                  <a:t>Let A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 Then their addition denoted as A+B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080" y="762000"/>
                <a:ext cx="11470640" cy="5862320"/>
              </a:xfrm>
              <a:blipFill>
                <a:blip r:embed="rId2"/>
                <a:stretch>
                  <a:fillRect l="-956" t="-1663" r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7233920" y="3718560"/>
            <a:ext cx="477520" cy="10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035"/>
          </a:xfrm>
        </p:spPr>
        <p:txBody>
          <a:bodyPr>
            <a:noAutofit/>
          </a:bodyPr>
          <a:lstStyle/>
          <a:p>
            <a:r>
              <a:rPr lang="en-US" sz="2400" dirty="0"/>
              <a:t>LALP </a:t>
            </a:r>
            <a:r>
              <a:rPr lang="en-US" sz="2400" dirty="0" smtClean="0"/>
              <a:t>3.6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" y="975360"/>
                <a:ext cx="11277600" cy="5669280"/>
              </a:xfrm>
            </p:spPr>
            <p:txBody>
              <a:bodyPr/>
              <a:lstStyle/>
              <a:p>
                <a:r>
                  <a:rPr lang="en-US" dirty="0" smtClean="0"/>
                  <a:t>Is also a matrix of the same order.</a:t>
                </a:r>
              </a:p>
              <a:p>
                <a:r>
                  <a:rPr lang="en-US" dirty="0" smtClean="0"/>
                  <a:t>A + B = C (say), and C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b="1" dirty="0" smtClean="0"/>
                  <a:t>3</a:t>
                </a:r>
                <a:r>
                  <a:rPr lang="en-US" dirty="0" smtClean="0"/>
                  <a:t> : Multiplication of a matrix by a scalar: Let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and p be any number; then multiplication of the matrix by the number ‘ p’; denoted as </a:t>
                </a:r>
              </a:p>
              <a:p>
                <a:r>
                  <a:rPr lang="en-US" dirty="0" err="1" smtClean="0"/>
                  <a:t>pA</a:t>
                </a:r>
                <a:r>
                  <a:rPr lang="en-US" dirty="0" smtClean="0"/>
                  <a:t> is a matrix of the order obtained by multiplying the all the elements of the matrix by the number.</a:t>
                </a:r>
              </a:p>
              <a:p>
                <a:r>
                  <a:rPr lang="en-US" dirty="0" smtClean="0"/>
                  <a:t>For the matrix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Pre>
                          <m:sPre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sPre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" y="975360"/>
                <a:ext cx="11277600" cy="5669280"/>
              </a:xfrm>
              <a:blipFill>
                <a:blip r:embed="rId2"/>
                <a:stretch>
                  <a:fillRect l="-973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47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Autofit/>
          </a:bodyPr>
          <a:lstStyle/>
          <a:p>
            <a:r>
              <a:rPr lang="en-US" sz="2800" dirty="0" smtClean="0"/>
              <a:t>LALP 3.7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4960" y="812800"/>
                <a:ext cx="11419840" cy="5842000"/>
              </a:xfrm>
            </p:spPr>
            <p:txBody>
              <a:bodyPr/>
              <a:lstStyle/>
              <a:p>
                <a:r>
                  <a:rPr lang="en-US" dirty="0" smtClean="0"/>
                  <a:t>If the scalar ‘p’ = 0, then </a:t>
                </a:r>
                <a:r>
                  <a:rPr lang="en-US" dirty="0" err="1" smtClean="0"/>
                  <a:t>pA</a:t>
                </a:r>
                <a:r>
                  <a:rPr lang="en-US" dirty="0" smtClean="0"/>
                  <a:t> = 0A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is called a null matrix; denoted as </a:t>
                </a:r>
                <a:r>
                  <a:rPr lang="en-US" b="1" dirty="0" smtClean="0"/>
                  <a:t>0. </a:t>
                </a:r>
                <a:r>
                  <a:rPr lang="en-US" dirty="0"/>
                  <a:t> </a:t>
                </a:r>
                <a:r>
                  <a:rPr lang="en-US" dirty="0" smtClean="0"/>
                  <a:t>It  can be of any order </a:t>
                </a:r>
              </a:p>
              <a:p>
                <a:r>
                  <a:rPr lang="en-US" dirty="0" smtClean="0"/>
                  <a:t>0</a:t>
                </a:r>
                <a:r>
                  <a:rPr lang="en-US" baseline="-25000" dirty="0" smtClean="0"/>
                  <a:t>2x2</a:t>
                </a:r>
                <a:r>
                  <a:rPr lang="en-US" dirty="0" smtClean="0"/>
                  <a:t> = O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 0</a:t>
                </a:r>
                <a:r>
                  <a:rPr lang="en-US" baseline="-25000" dirty="0" smtClean="0"/>
                  <a:t>3x3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O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This is also known as an additive identity. For any matrix A ,   A + </a:t>
                </a:r>
                <a:r>
                  <a:rPr lang="en-US" b="1" dirty="0" smtClean="0"/>
                  <a:t>0 = 0 + A = A.</a:t>
                </a:r>
              </a:p>
              <a:p>
                <a:r>
                  <a:rPr lang="en-US" b="1" dirty="0" smtClean="0"/>
                  <a:t>If the scalar ‘p’ = -1 </a:t>
                </a:r>
                <a:r>
                  <a:rPr lang="en-US" dirty="0" smtClean="0"/>
                  <a:t> then for any matrix A, -1A is obtained by multiplying all </a:t>
                </a:r>
                <a:r>
                  <a:rPr lang="en-US" dirty="0" err="1" smtClean="0"/>
                  <a:t>eements</a:t>
                </a:r>
                <a:r>
                  <a:rPr lang="en-US" dirty="0" smtClean="0"/>
                  <a:t> of the matrix by -1.</a:t>
                </a:r>
              </a:p>
              <a:p>
                <a:r>
                  <a:rPr lang="en-US" dirty="0" smtClean="0"/>
                  <a:t> For A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-1A = -A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For the matrix A, the matrix –A is called additive inverse.</a:t>
                </a:r>
              </a:p>
              <a:p>
                <a:r>
                  <a:rPr lang="en-US" dirty="0" smtClean="0"/>
                  <a:t>A + (-A) = (-A) + A = </a:t>
                </a:r>
                <a:r>
                  <a:rPr lang="en-US" b="1" dirty="0" smtClean="0"/>
                  <a:t>0 = null matrix.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960" y="812800"/>
                <a:ext cx="11419840" cy="5842000"/>
              </a:xfrm>
              <a:blipFill>
                <a:blip r:embed="rId2"/>
                <a:stretch>
                  <a:fillRect l="-961" r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35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2800" dirty="0"/>
              <a:t>LALP </a:t>
            </a:r>
            <a:r>
              <a:rPr lang="en-US" sz="2800" dirty="0" smtClean="0"/>
              <a:t>3.8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985520"/>
                <a:ext cx="11277600" cy="5577840"/>
              </a:xfrm>
            </p:spPr>
            <p:txBody>
              <a:bodyPr/>
              <a:lstStyle/>
              <a:p>
                <a:r>
                  <a:rPr lang="en-US" dirty="0" smtClean="0"/>
                  <a:t>Illustrations:</a:t>
                </a:r>
              </a:p>
              <a:p>
                <a:r>
                  <a:rPr lang="en-US" b="1" dirty="0" smtClean="0"/>
                  <a:t>1 </a:t>
                </a:r>
                <a:r>
                  <a:rPr lang="en-US" dirty="0" smtClean="0"/>
                  <a:t>Let </a:t>
                </a:r>
                <a:r>
                  <a:rPr lang="en-US" dirty="0"/>
                  <a:t>A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then A + B 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[Note, preservation of the order and addition of corresponding members]</a:t>
                </a:r>
              </a:p>
              <a:p>
                <a:r>
                  <a:rPr lang="en-US" b="1" dirty="0" smtClean="0"/>
                  <a:t>2 </a:t>
                </a:r>
                <a:r>
                  <a:rPr lang="en-US" dirty="0" smtClean="0"/>
                  <a:t>Let </a:t>
                </a:r>
                <a:r>
                  <a:rPr lang="en-US" dirty="0"/>
                  <a:t>A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then find 2A + 5B</a:t>
                </a:r>
              </a:p>
              <a:p>
                <a:r>
                  <a:rPr lang="en-US" dirty="0" smtClean="0"/>
                  <a:t> 2A=2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=5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Now 2A + 5B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[</a:t>
                </a:r>
                <a:r>
                  <a:rPr lang="en-US" dirty="0"/>
                  <a:t>Note, preservation of the </a:t>
                </a:r>
                <a:r>
                  <a:rPr lang="en-US" dirty="0" smtClean="0"/>
                  <a:t>order, multiplication by a scalar, and </a:t>
                </a:r>
                <a:r>
                  <a:rPr lang="en-US" dirty="0"/>
                  <a:t>addition of corresponding members]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985520"/>
                <a:ext cx="11277600" cy="5577840"/>
              </a:xfrm>
              <a:blipFill>
                <a:blip r:embed="rId2"/>
                <a:stretch>
                  <a:fillRect l="-973" t="-1858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64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1324</Words>
  <Application>Microsoft Office PowerPoint</Application>
  <PresentationFormat>Widescreen</PresentationFormat>
  <Paragraphs>197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Matrix Algebra</vt:lpstr>
      <vt:lpstr>LALP. 3.1</vt:lpstr>
      <vt:lpstr>LALP. 3.2</vt:lpstr>
      <vt:lpstr>LALP. 3.3</vt:lpstr>
      <vt:lpstr>LALP 3.4</vt:lpstr>
      <vt:lpstr>LALP 3.5</vt:lpstr>
      <vt:lpstr>LALP 3.6</vt:lpstr>
      <vt:lpstr>LALP 3.7</vt:lpstr>
      <vt:lpstr>LALP 3.8</vt:lpstr>
      <vt:lpstr>LALP 3.9</vt:lpstr>
      <vt:lpstr>LALP 3.10</vt:lpstr>
      <vt:lpstr>LALP 3.11</vt:lpstr>
      <vt:lpstr>LALP 3.12</vt:lpstr>
      <vt:lpstr>LALP 3.13</vt:lpstr>
      <vt:lpstr>LALP 3.14 </vt:lpstr>
      <vt:lpstr>LALP 3.15</vt:lpstr>
      <vt:lpstr>LALP 3.16</vt:lpstr>
      <vt:lpstr>LALP 3.17</vt:lpstr>
      <vt:lpstr>LALP 3.18</vt:lpstr>
      <vt:lpstr>LALP 3.19</vt:lpstr>
      <vt:lpstr>LALP 3.20</vt:lpstr>
      <vt:lpstr>LALP 3.21</vt:lpstr>
      <vt:lpstr>LALP 3.22</vt:lpstr>
      <vt:lpstr>LALP 3.23</vt:lpstr>
      <vt:lpstr>LALP 3.24</vt:lpstr>
      <vt:lpstr>LALP 3.25</vt:lpstr>
      <vt:lpstr>LALP 3.26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Algebra</dc:title>
  <dc:creator>Admin</dc:creator>
  <cp:lastModifiedBy>Admin</cp:lastModifiedBy>
  <cp:revision>82</cp:revision>
  <dcterms:created xsi:type="dcterms:W3CDTF">2021-01-13T04:36:06Z</dcterms:created>
  <dcterms:modified xsi:type="dcterms:W3CDTF">2021-01-18T09:40:38Z</dcterms:modified>
</cp:coreProperties>
</file>