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882F37C-13A9-4ED0-B54E-7BAD63B2992A}"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51397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82F37C-13A9-4ED0-B54E-7BAD63B2992A}"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92217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82F37C-13A9-4ED0-B54E-7BAD63B2992A}"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2084115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82F37C-13A9-4ED0-B54E-7BAD63B2992A}"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2147703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82F37C-13A9-4ED0-B54E-7BAD63B2992A}"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3507724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882F37C-13A9-4ED0-B54E-7BAD63B2992A}" type="datetimeFigureOut">
              <a:rPr lang="en-IN" smtClean="0"/>
              <a:t>03-11-2020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182673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882F37C-13A9-4ED0-B54E-7BAD63B2992A}" type="datetimeFigureOut">
              <a:rPr lang="en-IN" smtClean="0"/>
              <a:t>03-11-2020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230816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882F37C-13A9-4ED0-B54E-7BAD63B2992A}" type="datetimeFigureOut">
              <a:rPr lang="en-IN" smtClean="0"/>
              <a:t>03-11-2020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233737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2F37C-13A9-4ED0-B54E-7BAD63B2992A}" type="datetimeFigureOut">
              <a:rPr lang="en-IN" smtClean="0"/>
              <a:t>03-11-2020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3425228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2F37C-13A9-4ED0-B54E-7BAD63B2992A}" type="datetimeFigureOut">
              <a:rPr lang="en-IN" smtClean="0"/>
              <a:t>03-11-2020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3052579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2F37C-13A9-4ED0-B54E-7BAD63B2992A}" type="datetimeFigureOut">
              <a:rPr lang="en-IN" smtClean="0"/>
              <a:t>03-11-2020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801036-3AF1-45F6-8F66-85742728990A}" type="slidenum">
              <a:rPr lang="en-IN" smtClean="0"/>
              <a:t>‹#›</a:t>
            </a:fld>
            <a:endParaRPr lang="en-IN"/>
          </a:p>
        </p:txBody>
      </p:sp>
    </p:spTree>
    <p:extLst>
      <p:ext uri="{BB962C8B-B14F-4D97-AF65-F5344CB8AC3E}">
        <p14:creationId xmlns:p14="http://schemas.microsoft.com/office/powerpoint/2010/main" val="344686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2F37C-13A9-4ED0-B54E-7BAD63B2992A}" type="datetimeFigureOut">
              <a:rPr lang="en-IN" smtClean="0"/>
              <a:t>03-11-2020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01036-3AF1-45F6-8F66-85742728990A}" type="slidenum">
              <a:rPr lang="en-IN" smtClean="0"/>
              <a:t>‹#›</a:t>
            </a:fld>
            <a:endParaRPr lang="en-IN"/>
          </a:p>
        </p:txBody>
      </p:sp>
    </p:spTree>
    <p:extLst>
      <p:ext uri="{BB962C8B-B14F-4D97-AF65-F5344CB8AC3E}">
        <p14:creationId xmlns:p14="http://schemas.microsoft.com/office/powerpoint/2010/main" val="3051589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Metadata#cite_note-Rouse,_M_(2014)-1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DBMS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20509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4. Data Administration:</a:t>
            </a:r>
          </a:p>
          <a:p>
            <a:pPr marL="0" indent="0">
              <a:buNone/>
            </a:pPr>
            <a:r>
              <a:rPr lang="en-US" dirty="0" smtClean="0"/>
              <a:t>When users share data, centralizing the data is an important task, Experience</a:t>
            </a:r>
          </a:p>
          <a:p>
            <a:pPr marL="0" indent="0">
              <a:buNone/>
            </a:pPr>
            <a:r>
              <a:rPr lang="en-US" dirty="0" smtClean="0"/>
              <a:t>professionals can minimize data redundancy and perform fine tuning which reduces</a:t>
            </a:r>
          </a:p>
          <a:p>
            <a:pPr marL="0" indent="0">
              <a:buNone/>
            </a:pPr>
            <a:r>
              <a:rPr lang="en-US" dirty="0" smtClean="0"/>
              <a:t>retrieval time.</a:t>
            </a:r>
          </a:p>
          <a:p>
            <a:pPr marL="0" indent="0">
              <a:buNone/>
            </a:pPr>
            <a:r>
              <a:rPr lang="en-US" dirty="0" smtClean="0"/>
              <a:t>5. Concurrent access and Crash recovery:</a:t>
            </a:r>
          </a:p>
          <a:p>
            <a:pPr marL="0" indent="0">
              <a:buNone/>
            </a:pPr>
            <a:r>
              <a:rPr lang="en-US" dirty="0" smtClean="0"/>
              <a:t>DBMS schedules concurrent access to the data. DBMS protects user from the effects of</a:t>
            </a:r>
          </a:p>
          <a:p>
            <a:pPr marL="0" indent="0">
              <a:buNone/>
            </a:pPr>
            <a:r>
              <a:rPr lang="en-US" dirty="0" smtClean="0"/>
              <a:t>system failure.</a:t>
            </a:r>
          </a:p>
          <a:p>
            <a:pPr marL="0" indent="0">
              <a:buNone/>
            </a:pPr>
            <a:r>
              <a:rPr lang="en-US" dirty="0" smtClean="0"/>
              <a:t>6. Reduced application development time.</a:t>
            </a:r>
          </a:p>
          <a:p>
            <a:pPr marL="0" indent="0">
              <a:buNone/>
            </a:pPr>
            <a:r>
              <a:rPr lang="en-US" dirty="0" smtClean="0"/>
              <a:t> DBMS supports important functions that are common to many applications. </a:t>
            </a:r>
            <a:endParaRPr lang="en-IN" dirty="0"/>
          </a:p>
        </p:txBody>
      </p:sp>
    </p:spTree>
    <p:extLst>
      <p:ext uri="{BB962C8B-B14F-4D97-AF65-F5344CB8AC3E}">
        <p14:creationId xmlns:p14="http://schemas.microsoft.com/office/powerpoint/2010/main" val="159865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 of DBMS</a:t>
            </a:r>
            <a:endParaRPr lang="en-IN" dirty="0"/>
          </a:p>
        </p:txBody>
      </p:sp>
      <p:sp>
        <p:nvSpPr>
          <p:cNvPr id="3" name="Content Placeholder 2"/>
          <p:cNvSpPr>
            <a:spLocks noGrp="1"/>
          </p:cNvSpPr>
          <p:nvPr>
            <p:ph idx="1"/>
          </p:nvPr>
        </p:nvSpPr>
        <p:spPr/>
        <p:txBody>
          <a:bodyPr>
            <a:noAutofit/>
          </a:bodyPr>
          <a:lstStyle/>
          <a:p>
            <a:pPr marL="0" indent="0">
              <a:buNone/>
            </a:pPr>
            <a:r>
              <a:rPr lang="en-US" sz="2400" dirty="0" smtClean="0"/>
              <a:t>• Data Definition: The DBMS provides functions to define the structure of the data in the application. These include defining and modifying the record structure, the type and size of fields and the various constraints to be satisfied by the data in each field.</a:t>
            </a:r>
          </a:p>
          <a:p>
            <a:pPr marL="0" indent="0">
              <a:buNone/>
            </a:pPr>
            <a:r>
              <a:rPr lang="en-US" sz="2400" dirty="0" smtClean="0"/>
              <a:t>• Data Manipulation: Once the data structure is defined, data needs to be inserted, modified or deleted. These functions which perform these operations are part of DBMS. </a:t>
            </a:r>
          </a:p>
          <a:p>
            <a:pPr marL="0" indent="0">
              <a:buNone/>
            </a:pPr>
            <a:r>
              <a:rPr lang="en-US" sz="2400" dirty="0" smtClean="0"/>
              <a:t>• Data Security &amp; Integrity: The DBMS contains modules which handle the</a:t>
            </a:r>
          </a:p>
          <a:p>
            <a:pPr marL="0" indent="0">
              <a:buNone/>
            </a:pPr>
            <a:r>
              <a:rPr lang="en-US" sz="2400" dirty="0" smtClean="0"/>
              <a:t>security and integrity of data in the application</a:t>
            </a:r>
            <a:r>
              <a:rPr lang="en-US" sz="2000" dirty="0" smtClean="0"/>
              <a:t>. </a:t>
            </a:r>
            <a:endParaRPr lang="en-IN" sz="2000" dirty="0"/>
          </a:p>
        </p:txBody>
      </p:sp>
    </p:spTree>
    <p:extLst>
      <p:ext uri="{BB962C8B-B14F-4D97-AF65-F5344CB8AC3E}">
        <p14:creationId xmlns:p14="http://schemas.microsoft.com/office/powerpoint/2010/main" val="550494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Data Recovery and Concurrency: Recovery of the data after system failure and</a:t>
            </a:r>
          </a:p>
          <a:p>
            <a:pPr marL="0" indent="0">
              <a:buNone/>
            </a:pPr>
            <a:r>
              <a:rPr lang="en-US" dirty="0" smtClean="0"/>
              <a:t>concurrent access of records by multiple users is also handled by DBMS.</a:t>
            </a:r>
          </a:p>
          <a:p>
            <a:pPr marL="0" indent="0">
              <a:buNone/>
            </a:pPr>
            <a:r>
              <a:rPr lang="en-US" dirty="0" smtClean="0"/>
              <a:t>• Data Dictionary Maintenance: Maintaining the data dictionary which contains the</a:t>
            </a:r>
          </a:p>
          <a:p>
            <a:pPr marL="0" indent="0">
              <a:buNone/>
            </a:pPr>
            <a:r>
              <a:rPr lang="en-US" dirty="0" smtClean="0"/>
              <a:t>data definition of the application is also one of the functions of DBMS.</a:t>
            </a:r>
          </a:p>
          <a:p>
            <a:pPr marL="0" indent="0">
              <a:buNone/>
            </a:pPr>
            <a:r>
              <a:rPr lang="en-US" dirty="0" smtClean="0"/>
              <a:t>• Performance: Optimizing the performance of the queries is one of the important</a:t>
            </a:r>
          </a:p>
          <a:p>
            <a:pPr marL="0" indent="0">
              <a:buNone/>
            </a:pPr>
            <a:r>
              <a:rPr lang="en-US" dirty="0" smtClean="0"/>
              <a:t>functions of DBMS. </a:t>
            </a:r>
            <a:endParaRPr lang="en-IN" dirty="0"/>
          </a:p>
        </p:txBody>
      </p:sp>
    </p:spTree>
    <p:extLst>
      <p:ext uri="{BB962C8B-B14F-4D97-AF65-F5344CB8AC3E}">
        <p14:creationId xmlns:p14="http://schemas.microsoft.com/office/powerpoint/2010/main" val="2257666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Role of Database Administrator.</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Typically there are three types of users for a DBMS:</a:t>
            </a:r>
          </a:p>
          <a:p>
            <a:pPr marL="0" indent="0">
              <a:buNone/>
            </a:pPr>
            <a:r>
              <a:rPr lang="en-US" dirty="0" smtClean="0"/>
              <a:t>1. The END User who uses the application. Ultimately he is the one who actually</a:t>
            </a:r>
          </a:p>
          <a:p>
            <a:pPr marL="0" indent="0">
              <a:buNone/>
            </a:pPr>
            <a:r>
              <a:rPr lang="en-US" dirty="0" smtClean="0"/>
              <a:t>puts the data into the system into use in business. This user need not know</a:t>
            </a:r>
          </a:p>
          <a:p>
            <a:pPr marL="0" indent="0">
              <a:buNone/>
            </a:pPr>
            <a:r>
              <a:rPr lang="en-US" dirty="0" smtClean="0"/>
              <a:t>anything about the organization of data in the physical level.</a:t>
            </a:r>
          </a:p>
          <a:p>
            <a:pPr marL="0" indent="0">
              <a:buNone/>
            </a:pPr>
            <a:r>
              <a:rPr lang="en-US" dirty="0" smtClean="0"/>
              <a:t>2. The Application Programmer who develops the application programs. </a:t>
            </a:r>
            <a:r>
              <a:rPr lang="en-US" dirty="0" err="1" smtClean="0"/>
              <a:t>He/She</a:t>
            </a:r>
            <a:r>
              <a:rPr lang="en-US" dirty="0" smtClean="0"/>
              <a:t> has</a:t>
            </a:r>
          </a:p>
          <a:p>
            <a:pPr marL="0" indent="0">
              <a:buNone/>
            </a:pPr>
            <a:r>
              <a:rPr lang="en-US" dirty="0" smtClean="0"/>
              <a:t>more knowledge about the data and its structure. He/she can manipulate the data</a:t>
            </a:r>
          </a:p>
          <a:p>
            <a:pPr marL="0" indent="0">
              <a:buNone/>
            </a:pPr>
            <a:r>
              <a:rPr lang="en-US" dirty="0" smtClean="0"/>
              <a:t>using his/her programs. He/she also need not have access and knowledge of the</a:t>
            </a:r>
          </a:p>
          <a:p>
            <a:pPr marL="0" indent="0">
              <a:buNone/>
            </a:pPr>
            <a:r>
              <a:rPr lang="en-US" dirty="0" smtClean="0"/>
              <a:t>complete data in the system.</a:t>
            </a:r>
          </a:p>
          <a:p>
            <a:pPr marL="0" indent="0">
              <a:buNone/>
            </a:pPr>
            <a:r>
              <a:rPr lang="en-US" dirty="0" smtClean="0"/>
              <a:t>3. The Data base Administrator (DBA) who is like the super-user of the system. </a:t>
            </a:r>
            <a:endParaRPr lang="en-IN" dirty="0"/>
          </a:p>
        </p:txBody>
      </p:sp>
    </p:spTree>
    <p:extLst>
      <p:ext uri="{BB962C8B-B14F-4D97-AF65-F5344CB8AC3E}">
        <p14:creationId xmlns:p14="http://schemas.microsoft.com/office/powerpoint/2010/main" val="332644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8640"/>
            <a:ext cx="9144000" cy="6669360"/>
          </a:xfrm>
        </p:spPr>
        <p:txBody>
          <a:bodyPr>
            <a:normAutofit fontScale="77500" lnSpcReduction="20000"/>
          </a:bodyPr>
          <a:lstStyle/>
          <a:p>
            <a:pPr marL="0" indent="0">
              <a:buNone/>
            </a:pPr>
            <a:r>
              <a:rPr lang="en-US" dirty="0" smtClean="0"/>
              <a:t>The role of DBA is very important and is defined by the following functions. </a:t>
            </a:r>
          </a:p>
          <a:p>
            <a:pPr marL="0" indent="0">
              <a:buNone/>
            </a:pPr>
            <a:r>
              <a:rPr lang="en-US" dirty="0" smtClean="0"/>
              <a:t>• Defining the schema: The DBA defines the schema which contains the structure of the data in the application. The DBA determines what data needs to be present in the system and how this data has to be presented and organized.</a:t>
            </a:r>
          </a:p>
          <a:p>
            <a:pPr marL="0" indent="0">
              <a:buNone/>
            </a:pPr>
            <a:r>
              <a:rPr lang="en-US" dirty="0" smtClean="0"/>
              <a:t> • Liaising with users: The DBA needs to interact continuously with the users to understand the data in the system and its use. </a:t>
            </a:r>
          </a:p>
          <a:p>
            <a:pPr marL="0" indent="0">
              <a:buNone/>
            </a:pPr>
            <a:r>
              <a:rPr lang="en-US" dirty="0" smtClean="0"/>
              <a:t>• Defining Security &amp; Integrity checks: The DBA finds about the access restrictions to be defined and defines security checks accordingly. Data Integrity checks are defined by the DBA.</a:t>
            </a:r>
          </a:p>
          <a:p>
            <a:pPr marL="0" indent="0">
              <a:buNone/>
            </a:pPr>
            <a:r>
              <a:rPr lang="en-US" dirty="0" smtClean="0"/>
              <a:t> • Defining Backup/Recovery Procedures: The DBA also defines procedures for backup and recovery. Defining backup procedure includes specifying what data is to be backed up, the periodicity of taking backups and also the medium and storage place to backup data.</a:t>
            </a:r>
          </a:p>
          <a:p>
            <a:pPr marL="0" indent="0">
              <a:buNone/>
            </a:pPr>
            <a:r>
              <a:rPr lang="en-US" dirty="0" smtClean="0"/>
              <a:t> • Monitoring performance: The DBA has to continuously monitor the performance of the queries and take the measures to optimize all the queries in the application.</a:t>
            </a:r>
            <a:endParaRPr lang="en-IN" dirty="0"/>
          </a:p>
        </p:txBody>
      </p:sp>
    </p:spTree>
    <p:extLst>
      <p:ext uri="{BB962C8B-B14F-4D97-AF65-F5344CB8AC3E}">
        <p14:creationId xmlns:p14="http://schemas.microsoft.com/office/powerpoint/2010/main" val="14082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674"/>
            <a:ext cx="8229600" cy="1143000"/>
          </a:xfrm>
        </p:spPr>
        <p:txBody>
          <a:bodyPr/>
          <a:lstStyle/>
          <a:p>
            <a:r>
              <a:rPr lang="en-IN" dirty="0" smtClean="0"/>
              <a:t>INTRODUCTION</a:t>
            </a:r>
            <a:endParaRPr lang="en-IN" dirty="0"/>
          </a:p>
        </p:txBody>
      </p:sp>
      <p:sp>
        <p:nvSpPr>
          <p:cNvPr id="3" name="Content Placeholder 2"/>
          <p:cNvSpPr>
            <a:spLocks noGrp="1"/>
          </p:cNvSpPr>
          <p:nvPr>
            <p:ph idx="1"/>
          </p:nvPr>
        </p:nvSpPr>
        <p:spPr>
          <a:xfrm>
            <a:off x="0" y="1124744"/>
            <a:ext cx="9144000" cy="5733256"/>
          </a:xfrm>
        </p:spPr>
        <p:txBody>
          <a:bodyPr>
            <a:normAutofit fontScale="85000" lnSpcReduction="20000"/>
          </a:bodyPr>
          <a:lstStyle/>
          <a:p>
            <a:r>
              <a:rPr lang="en-US" dirty="0" smtClean="0"/>
              <a:t>Database is a collection of related data.</a:t>
            </a:r>
          </a:p>
          <a:p>
            <a:r>
              <a:rPr lang="en-US" dirty="0" smtClean="0"/>
              <a:t> Database management system is software designed to assist the maintenance and utilization of large scale collection of data. </a:t>
            </a:r>
          </a:p>
          <a:p>
            <a:r>
              <a:rPr lang="en-US" dirty="0" smtClean="0"/>
              <a:t>DBMS came into existence in 1960 by Charles Bachman. Integrated data store which is also called as the first general purpose DBMS.</a:t>
            </a:r>
          </a:p>
          <a:p>
            <a:r>
              <a:rPr lang="en-US" dirty="0" smtClean="0"/>
              <a:t> Again in 1960 IBM brought IMS-Information management system. </a:t>
            </a:r>
          </a:p>
          <a:p>
            <a:r>
              <a:rPr lang="en-US" dirty="0" smtClean="0"/>
              <a:t>In 1970 </a:t>
            </a:r>
            <a:r>
              <a:rPr lang="en-US" dirty="0" err="1" smtClean="0"/>
              <a:t>Edgor</a:t>
            </a:r>
            <a:r>
              <a:rPr lang="en-US" dirty="0" smtClean="0"/>
              <a:t> </a:t>
            </a:r>
            <a:r>
              <a:rPr lang="en-US" dirty="0" err="1" smtClean="0"/>
              <a:t>Codd</a:t>
            </a:r>
            <a:r>
              <a:rPr lang="en-US" dirty="0" smtClean="0"/>
              <a:t> at IBM came with new database called RDBMS. </a:t>
            </a:r>
          </a:p>
          <a:p>
            <a:r>
              <a:rPr lang="en-US" dirty="0" smtClean="0"/>
              <a:t>In 1980 then came SQL Architecture- Structure Query Language. </a:t>
            </a:r>
          </a:p>
          <a:p>
            <a:r>
              <a:rPr lang="en-US" dirty="0" smtClean="0"/>
              <a:t>In 1980 to 1990 there were advances in DBMS e.g. DB2, ORACLE.</a:t>
            </a:r>
            <a:endParaRPr lang="en-IN" dirty="0"/>
          </a:p>
        </p:txBody>
      </p:sp>
    </p:spTree>
    <p:extLst>
      <p:ext uri="{BB962C8B-B14F-4D97-AF65-F5344CB8AC3E}">
        <p14:creationId xmlns:p14="http://schemas.microsoft.com/office/powerpoint/2010/main" val="178230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smtClean="0"/>
              <a:t>Data</a:t>
            </a:r>
          </a:p>
          <a:p>
            <a:pPr lvl="1"/>
            <a:r>
              <a:rPr lang="en-US" dirty="0" smtClean="0"/>
              <a:t> Data is raw fact or figures or entity. </a:t>
            </a:r>
          </a:p>
          <a:p>
            <a:pPr lvl="1"/>
            <a:r>
              <a:rPr lang="en-US" dirty="0" smtClean="0"/>
              <a:t> When activities in the organization takes place, the effect of these activities need to be recorded which is known as Data.</a:t>
            </a:r>
          </a:p>
          <a:p>
            <a:r>
              <a:rPr lang="en-US" dirty="0" smtClean="0"/>
              <a:t> Information</a:t>
            </a:r>
          </a:p>
          <a:p>
            <a:pPr lvl="1"/>
            <a:r>
              <a:rPr lang="en-US" dirty="0" smtClean="0"/>
              <a:t> Processed data is called information</a:t>
            </a:r>
          </a:p>
          <a:p>
            <a:pPr lvl="1"/>
            <a:r>
              <a:rPr lang="en-US" dirty="0" smtClean="0"/>
              <a:t>The purpose of data processing is to generate the information required for carrying out the business activities. </a:t>
            </a:r>
            <a:endParaRPr lang="en-IN" dirty="0"/>
          </a:p>
        </p:txBody>
      </p:sp>
    </p:spTree>
    <p:extLst>
      <p:ext uri="{BB962C8B-B14F-4D97-AF65-F5344CB8AC3E}">
        <p14:creationId xmlns:p14="http://schemas.microsoft.com/office/powerpoint/2010/main" val="675837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general data management consists of following tasks</a:t>
            </a:r>
            <a:br>
              <a:rPr lang="en-US" dirty="0" smtClean="0"/>
            </a:br>
            <a:endParaRPr lang="en-IN" dirty="0"/>
          </a:p>
        </p:txBody>
      </p:sp>
      <p:sp>
        <p:nvSpPr>
          <p:cNvPr id="3" name="Content Placeholder 2"/>
          <p:cNvSpPr>
            <a:spLocks noGrp="1"/>
          </p:cNvSpPr>
          <p:nvPr>
            <p:ph idx="1"/>
          </p:nvPr>
        </p:nvSpPr>
        <p:spPr/>
        <p:txBody>
          <a:bodyPr>
            <a:noAutofit/>
          </a:bodyPr>
          <a:lstStyle/>
          <a:p>
            <a:pPr marL="0" indent="0">
              <a:buNone/>
            </a:pPr>
            <a:r>
              <a:rPr lang="en-US" sz="2300" dirty="0" smtClean="0"/>
              <a:t>• Data capture: Which is the task associated with gathering the data as and when</a:t>
            </a:r>
          </a:p>
          <a:p>
            <a:pPr marL="0" indent="0">
              <a:buNone/>
            </a:pPr>
            <a:r>
              <a:rPr lang="en-US" sz="2300" dirty="0" smtClean="0"/>
              <a:t>they originate.</a:t>
            </a:r>
          </a:p>
          <a:p>
            <a:pPr marL="0" indent="0">
              <a:buNone/>
            </a:pPr>
            <a:r>
              <a:rPr lang="en-US" sz="2300" dirty="0" smtClean="0"/>
              <a:t>• Data classification: Captured data has to be classified based on the nature and</a:t>
            </a:r>
          </a:p>
          <a:p>
            <a:pPr marL="0" indent="0">
              <a:buNone/>
            </a:pPr>
            <a:r>
              <a:rPr lang="en-US" sz="2300" dirty="0" smtClean="0"/>
              <a:t>intended usage.</a:t>
            </a:r>
          </a:p>
          <a:p>
            <a:pPr marL="0" indent="0">
              <a:buNone/>
            </a:pPr>
            <a:r>
              <a:rPr lang="en-US" sz="2300" dirty="0" smtClean="0"/>
              <a:t>• Data storage: The segregated data has to be stored properly.</a:t>
            </a:r>
          </a:p>
          <a:p>
            <a:pPr marL="0" indent="0">
              <a:buNone/>
            </a:pPr>
            <a:r>
              <a:rPr lang="en-US" sz="2300" dirty="0" smtClean="0"/>
              <a:t>• Data arranging: It is very important to arrange the data properly</a:t>
            </a:r>
          </a:p>
          <a:p>
            <a:pPr marL="0" indent="0">
              <a:buNone/>
            </a:pPr>
            <a:r>
              <a:rPr lang="en-US" sz="2300" dirty="0" smtClean="0"/>
              <a:t>• Data retrieval: Data will be required frequently for further processing,</a:t>
            </a:r>
          </a:p>
          <a:p>
            <a:pPr marL="0" indent="0">
              <a:buNone/>
            </a:pPr>
            <a:r>
              <a:rPr lang="en-US" sz="2300" dirty="0" smtClean="0"/>
              <a:t> Hence it is very important to create some indexes so that data can be retrieved easily</a:t>
            </a:r>
            <a:endParaRPr lang="en-IN" sz="2300" dirty="0"/>
          </a:p>
        </p:txBody>
      </p:sp>
    </p:spTree>
    <p:extLst>
      <p:ext uri="{BB962C8B-B14F-4D97-AF65-F5344CB8AC3E}">
        <p14:creationId xmlns:p14="http://schemas.microsoft.com/office/powerpoint/2010/main" val="286827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t>
            </a:r>
            <a:r>
              <a:rPr lang="en-IN" dirty="0" smtClean="0"/>
              <a:t>….</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Data maintenance: Maintenance is the task concerned with keeping the data </a:t>
            </a:r>
            <a:r>
              <a:rPr lang="en-US" dirty="0" err="1" smtClean="0"/>
              <a:t>upto</a:t>
            </a:r>
            <a:r>
              <a:rPr lang="en-US" dirty="0" smtClean="0"/>
              <a:t>-date.</a:t>
            </a:r>
          </a:p>
          <a:p>
            <a:pPr marL="0" indent="0">
              <a:buNone/>
            </a:pPr>
            <a:r>
              <a:rPr lang="en-US" dirty="0" smtClean="0"/>
              <a:t>• Data Verification: Before storing the data it must be verified for any error.</a:t>
            </a:r>
          </a:p>
          <a:p>
            <a:pPr marL="0" indent="0">
              <a:buNone/>
            </a:pPr>
            <a:r>
              <a:rPr lang="en-US" dirty="0" smtClean="0"/>
              <a:t>• Data Coding: Data will be coded for easy reference.</a:t>
            </a:r>
          </a:p>
          <a:p>
            <a:pPr marL="0" indent="0">
              <a:buNone/>
            </a:pPr>
            <a:r>
              <a:rPr lang="en-US" dirty="0" smtClean="0"/>
              <a:t>• Data Editing: Editing means re-arranging the data or modifying the data for presentation.</a:t>
            </a:r>
          </a:p>
          <a:p>
            <a:pPr marL="0" indent="0">
              <a:buNone/>
            </a:pPr>
            <a:r>
              <a:rPr lang="en-US" dirty="0" smtClean="0"/>
              <a:t>• Data transcription: This is the activity where the data is converted from one form into another.</a:t>
            </a:r>
          </a:p>
          <a:p>
            <a:pPr marL="0" indent="0">
              <a:buNone/>
            </a:pPr>
            <a:r>
              <a:rPr lang="en-US" dirty="0" smtClean="0"/>
              <a:t>• Data transmission: This is a function where data is forwarded to the place where it would be used further. </a:t>
            </a:r>
          </a:p>
          <a:p>
            <a:pPr marL="0" indent="0">
              <a:buNone/>
            </a:pPr>
            <a:endParaRPr lang="en-IN" dirty="0"/>
          </a:p>
        </p:txBody>
      </p:sp>
    </p:spTree>
    <p:extLst>
      <p:ext uri="{BB962C8B-B14F-4D97-AF65-F5344CB8AC3E}">
        <p14:creationId xmlns:p14="http://schemas.microsoft.com/office/powerpoint/2010/main" val="2568549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Metadata</a:t>
            </a:r>
            <a:endParaRPr lang="en-IN" dirty="0"/>
          </a:p>
        </p:txBody>
      </p:sp>
      <p:sp>
        <p:nvSpPr>
          <p:cNvPr id="3" name="Content Placeholder 2"/>
          <p:cNvSpPr>
            <a:spLocks noGrp="1"/>
          </p:cNvSpPr>
          <p:nvPr>
            <p:ph idx="1"/>
          </p:nvPr>
        </p:nvSpPr>
        <p:spPr/>
        <p:txBody>
          <a:bodyPr>
            <a:normAutofit fontScale="77500" lnSpcReduction="20000"/>
          </a:bodyPr>
          <a:lstStyle/>
          <a:p>
            <a:r>
              <a:rPr lang="en-US" b="1" dirty="0" smtClean="0"/>
              <a:t>Metadata</a:t>
            </a:r>
            <a:r>
              <a:rPr lang="en-US" dirty="0" smtClean="0"/>
              <a:t> (meta data, or sometimes meta information) is "data about data", of any sort in any media.</a:t>
            </a:r>
          </a:p>
          <a:p>
            <a:r>
              <a:rPr lang="en-US" dirty="0" smtClean="0"/>
              <a:t> An item of metadata may describe a collection of data including multiple content items and hierarchical levels, for example a database schema. </a:t>
            </a:r>
          </a:p>
          <a:p>
            <a:r>
              <a:rPr lang="en-US" dirty="0" err="1" smtClean="0"/>
              <a:t>Eg</a:t>
            </a:r>
            <a:r>
              <a:rPr lang="en-US" dirty="0" smtClean="0"/>
              <a:t>: </a:t>
            </a:r>
            <a:r>
              <a:rPr lang="en-US" dirty="0"/>
              <a:t>A text document's metadata may contain information about how long the document is, who the author is, when the document was written, and a short summary of the document</a:t>
            </a:r>
            <a:r>
              <a:rPr lang="en-US" dirty="0" smtClean="0"/>
              <a:t>.</a:t>
            </a:r>
          </a:p>
          <a:p>
            <a:r>
              <a:rPr lang="en-US" dirty="0" smtClean="0"/>
              <a:t> </a:t>
            </a:r>
            <a:r>
              <a:rPr lang="en-US" dirty="0"/>
              <a:t>Metadata within web pages can also contain descriptions of page content, as well as key words linked to the content.</a:t>
            </a:r>
            <a:r>
              <a:rPr lang="en-US" baseline="30000" dirty="0">
                <a:hlinkClick r:id="rId2"/>
              </a:rPr>
              <a:t>[14]</a:t>
            </a:r>
            <a:r>
              <a:rPr lang="en-US" dirty="0"/>
              <a:t> These links are often called "</a:t>
            </a:r>
            <a:r>
              <a:rPr lang="en-US" dirty="0" err="1"/>
              <a:t>Metatags</a:t>
            </a:r>
            <a:r>
              <a:rPr lang="en-US" dirty="0"/>
              <a:t>", </a:t>
            </a:r>
            <a:endParaRPr lang="en-IN" dirty="0"/>
          </a:p>
        </p:txBody>
      </p:sp>
    </p:spTree>
    <p:extLst>
      <p:ext uri="{BB962C8B-B14F-4D97-AF65-F5344CB8AC3E}">
        <p14:creationId xmlns:p14="http://schemas.microsoft.com/office/powerpoint/2010/main" val="220314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Database:</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Database may be defined in simple terms as a collection of data</a:t>
            </a:r>
          </a:p>
          <a:p>
            <a:pPr marL="0" indent="0">
              <a:buNone/>
            </a:pPr>
            <a:r>
              <a:rPr lang="en-US" dirty="0" smtClean="0"/>
              <a:t>• A database is a collection of related data.</a:t>
            </a:r>
          </a:p>
          <a:p>
            <a:pPr marL="0" indent="0">
              <a:buNone/>
            </a:pPr>
            <a:r>
              <a:rPr lang="en-US" dirty="0" smtClean="0"/>
              <a:t>• The database can be of any size and of varying complexity.</a:t>
            </a:r>
          </a:p>
          <a:p>
            <a:pPr marL="0" indent="0">
              <a:buNone/>
            </a:pPr>
            <a:r>
              <a:rPr lang="en-US" dirty="0" smtClean="0"/>
              <a:t>• A database may be generated and maintained manually or it may be computerized. </a:t>
            </a:r>
          </a:p>
          <a:p>
            <a:pPr marL="0" indent="0">
              <a:buNone/>
            </a:pPr>
            <a:r>
              <a:rPr lang="en-US" b="1" dirty="0" smtClean="0"/>
              <a:t>Database Management System </a:t>
            </a:r>
            <a:r>
              <a:rPr lang="en-US" dirty="0"/>
              <a:t>-</a:t>
            </a:r>
            <a:r>
              <a:rPr lang="en-US" dirty="0" smtClean="0"/>
              <a:t> A Database Management System (DBMS) is a collection of program that enables user to create and maintain a database. </a:t>
            </a:r>
            <a:endParaRPr lang="en-IN" dirty="0"/>
          </a:p>
        </p:txBody>
      </p:sp>
    </p:spTree>
    <p:extLst>
      <p:ext uri="{BB962C8B-B14F-4D97-AF65-F5344CB8AC3E}">
        <p14:creationId xmlns:p14="http://schemas.microsoft.com/office/powerpoint/2010/main" val="1133132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32" y="-171400"/>
            <a:ext cx="8579296" cy="1143000"/>
          </a:xfrm>
        </p:spPr>
        <p:txBody>
          <a:bodyPr>
            <a:normAutofit fontScale="90000"/>
          </a:bodyPr>
          <a:lstStyle/>
          <a:p>
            <a:r>
              <a:rPr lang="en-US" dirty="0" smtClean="0"/>
              <a:t>Difference between File system &amp; DBMS</a:t>
            </a:r>
            <a:endParaRPr lang="en-IN" dirty="0"/>
          </a:p>
        </p:txBody>
      </p:sp>
      <p:sp>
        <p:nvSpPr>
          <p:cNvPr id="4" name="Content Placeholder 3"/>
          <p:cNvSpPr>
            <a:spLocks noGrp="1"/>
          </p:cNvSpPr>
          <p:nvPr>
            <p:ph sz="half" idx="1"/>
          </p:nvPr>
        </p:nvSpPr>
        <p:spPr>
          <a:xfrm>
            <a:off x="0" y="1052736"/>
            <a:ext cx="4499992" cy="5805264"/>
          </a:xfrm>
        </p:spPr>
        <p:txBody>
          <a:bodyPr>
            <a:noAutofit/>
          </a:bodyPr>
          <a:lstStyle/>
          <a:p>
            <a:pPr marL="0" indent="0">
              <a:buNone/>
            </a:pPr>
            <a:r>
              <a:rPr lang="en-US" sz="2000" dirty="0" smtClean="0"/>
              <a:t>File System</a:t>
            </a:r>
          </a:p>
          <a:p>
            <a:pPr marL="0" indent="0">
              <a:buNone/>
            </a:pPr>
            <a:r>
              <a:rPr lang="en-US" sz="2000" dirty="0" smtClean="0"/>
              <a:t>1. File system is a collection of data. Any management with the file system, user has to write the procedures</a:t>
            </a:r>
          </a:p>
          <a:p>
            <a:pPr marL="0" indent="0">
              <a:buNone/>
            </a:pPr>
            <a:r>
              <a:rPr lang="en-US" sz="2000" dirty="0" smtClean="0"/>
              <a:t>2. File system gives the details of the data representation and Storage of data.</a:t>
            </a:r>
          </a:p>
          <a:p>
            <a:pPr marL="0" indent="0">
              <a:buNone/>
            </a:pPr>
            <a:r>
              <a:rPr lang="en-US" sz="2000" dirty="0" smtClean="0"/>
              <a:t>3. In File system storing and retrieving of data cannot be done efficiently.</a:t>
            </a:r>
          </a:p>
          <a:p>
            <a:pPr marL="0" indent="0">
              <a:buNone/>
            </a:pPr>
            <a:r>
              <a:rPr lang="en-US" sz="2000" dirty="0" smtClean="0"/>
              <a:t>4. Concurrent access to the data in the file system has many problems like</a:t>
            </a:r>
          </a:p>
          <a:p>
            <a:pPr marL="0" indent="0">
              <a:buNone/>
            </a:pPr>
            <a:r>
              <a:rPr lang="en-US" sz="2000" dirty="0" smtClean="0"/>
              <a:t> a. Reading the file while other deleting some information, updating some information</a:t>
            </a:r>
          </a:p>
          <a:p>
            <a:pPr marL="0" indent="0">
              <a:buNone/>
            </a:pPr>
            <a:r>
              <a:rPr lang="en-US" sz="2000" dirty="0" smtClean="0"/>
              <a:t>5. File system doesn’t provide crash recovery mechanism. </a:t>
            </a:r>
          </a:p>
          <a:p>
            <a:pPr marL="0" indent="0">
              <a:buNone/>
            </a:pPr>
            <a:r>
              <a:rPr lang="en-US" sz="2000" dirty="0" smtClean="0"/>
              <a:t>6. Protecting a file under file system is very difficult.</a:t>
            </a:r>
            <a:endParaRPr lang="en-IN" sz="2000" dirty="0"/>
          </a:p>
        </p:txBody>
      </p:sp>
      <p:sp>
        <p:nvSpPr>
          <p:cNvPr id="5" name="Content Placeholder 4"/>
          <p:cNvSpPr>
            <a:spLocks noGrp="1"/>
          </p:cNvSpPr>
          <p:nvPr>
            <p:ph sz="half" idx="2"/>
          </p:nvPr>
        </p:nvSpPr>
        <p:spPr>
          <a:xfrm>
            <a:off x="4635225" y="1119483"/>
            <a:ext cx="4495800" cy="5717232"/>
          </a:xfrm>
        </p:spPr>
        <p:txBody>
          <a:bodyPr>
            <a:normAutofit fontScale="77500" lnSpcReduction="20000"/>
          </a:bodyPr>
          <a:lstStyle/>
          <a:p>
            <a:pPr marL="0" indent="0">
              <a:buNone/>
            </a:pPr>
            <a:r>
              <a:rPr lang="en-US" dirty="0" smtClean="0"/>
              <a:t>DBMS</a:t>
            </a:r>
          </a:p>
          <a:p>
            <a:pPr marL="0" indent="0">
              <a:buNone/>
            </a:pPr>
            <a:r>
              <a:rPr lang="en-US" dirty="0" smtClean="0"/>
              <a:t>1. DBMS is a collection of data and user is not required to write the procedures for managing the database.</a:t>
            </a:r>
          </a:p>
          <a:p>
            <a:pPr marL="0" indent="0">
              <a:buNone/>
            </a:pPr>
            <a:r>
              <a:rPr lang="en-US" dirty="0" smtClean="0"/>
              <a:t>2. DBMS provides an abstract view of data that hides the details.</a:t>
            </a:r>
          </a:p>
          <a:p>
            <a:pPr marL="0" indent="0">
              <a:buNone/>
            </a:pPr>
            <a:r>
              <a:rPr lang="en-US" dirty="0" smtClean="0"/>
              <a:t>3. DBMS is efficient to use since there are wide varieties of sophisticated techniques to store and retrieve the data.</a:t>
            </a:r>
          </a:p>
          <a:p>
            <a:pPr marL="0" indent="0">
              <a:buNone/>
            </a:pPr>
            <a:r>
              <a:rPr lang="en-US" dirty="0" smtClean="0"/>
              <a:t>4. DBMS takes care of Concurrent access using some form of locking.</a:t>
            </a:r>
          </a:p>
          <a:p>
            <a:pPr marL="0" indent="0">
              <a:buNone/>
            </a:pPr>
            <a:r>
              <a:rPr lang="en-US" dirty="0" smtClean="0"/>
              <a:t>5. DBMS has crash recovery mechanism, DBMS protects user from the effects of system failures.</a:t>
            </a:r>
          </a:p>
          <a:p>
            <a:pPr marL="0" indent="0">
              <a:buNone/>
            </a:pPr>
            <a:r>
              <a:rPr lang="en-US" dirty="0" smtClean="0"/>
              <a:t>6. DBMS has a good protection mechanism.</a:t>
            </a:r>
            <a:endParaRPr lang="en-IN" dirty="0"/>
          </a:p>
        </p:txBody>
      </p:sp>
    </p:spTree>
    <p:extLst>
      <p:ext uri="{BB962C8B-B14F-4D97-AF65-F5344CB8AC3E}">
        <p14:creationId xmlns:p14="http://schemas.microsoft.com/office/powerpoint/2010/main" val="726035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DBMS.</a:t>
            </a:r>
            <a:endParaRPr lang="en-IN" dirty="0"/>
          </a:p>
        </p:txBody>
      </p:sp>
      <p:sp>
        <p:nvSpPr>
          <p:cNvPr id="5" name="Content Placeholder 4"/>
          <p:cNvSpPr>
            <a:spLocks noGrp="1"/>
          </p:cNvSpPr>
          <p:nvPr>
            <p:ph idx="1"/>
          </p:nvPr>
        </p:nvSpPr>
        <p:spPr/>
        <p:txBody>
          <a:bodyPr>
            <a:normAutofit fontScale="77500" lnSpcReduction="20000"/>
          </a:bodyPr>
          <a:lstStyle/>
          <a:p>
            <a:pPr marL="0" indent="0">
              <a:buNone/>
            </a:pPr>
            <a:r>
              <a:rPr lang="en-US" dirty="0" smtClean="0"/>
              <a:t>1. Data independency:</a:t>
            </a:r>
          </a:p>
          <a:p>
            <a:pPr marL="0" indent="0">
              <a:buNone/>
            </a:pPr>
            <a:r>
              <a:rPr lang="en-US" dirty="0" smtClean="0"/>
              <a:t>Application program should not be exposed to details of data representation and storage</a:t>
            </a:r>
          </a:p>
          <a:p>
            <a:pPr marL="0" indent="0">
              <a:buNone/>
            </a:pPr>
            <a:r>
              <a:rPr lang="en-US" dirty="0" smtClean="0"/>
              <a:t>DBMS provides the abstract view that hides these details.</a:t>
            </a:r>
          </a:p>
          <a:p>
            <a:pPr marL="0" indent="0">
              <a:buNone/>
            </a:pPr>
            <a:r>
              <a:rPr lang="en-US" dirty="0" smtClean="0"/>
              <a:t>2. Efficient data access.:</a:t>
            </a:r>
          </a:p>
          <a:p>
            <a:pPr marL="0" indent="0">
              <a:buNone/>
            </a:pPr>
            <a:r>
              <a:rPr lang="en-US" dirty="0" smtClean="0"/>
              <a:t>DBMS utilizes a variety of sophisticated techniques to store and retrieve data</a:t>
            </a:r>
          </a:p>
          <a:p>
            <a:pPr marL="0" indent="0">
              <a:buNone/>
            </a:pPr>
            <a:r>
              <a:rPr lang="en-US" dirty="0" smtClean="0"/>
              <a:t>efficiently.</a:t>
            </a:r>
          </a:p>
          <a:p>
            <a:pPr marL="0" indent="0">
              <a:buNone/>
            </a:pPr>
            <a:r>
              <a:rPr lang="en-US" dirty="0" smtClean="0"/>
              <a:t>3. Data integrity and security:</a:t>
            </a:r>
          </a:p>
          <a:p>
            <a:pPr marL="0" indent="0">
              <a:buNone/>
            </a:pPr>
            <a:r>
              <a:rPr lang="en-US" dirty="0" smtClean="0"/>
              <a:t> Data is accessed through DBMS, it can enforce integrity constraints.</a:t>
            </a:r>
          </a:p>
          <a:p>
            <a:pPr marL="0" indent="0">
              <a:buNone/>
            </a:pPr>
            <a:r>
              <a:rPr lang="en-US" dirty="0" smtClean="0"/>
              <a:t> E.g.: Inserting salary information for an employee. </a:t>
            </a:r>
            <a:endParaRPr lang="en-IN" dirty="0"/>
          </a:p>
        </p:txBody>
      </p:sp>
    </p:spTree>
    <p:extLst>
      <p:ext uri="{BB962C8B-B14F-4D97-AF65-F5344CB8AC3E}">
        <p14:creationId xmlns:p14="http://schemas.microsoft.com/office/powerpoint/2010/main" val="2608421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1424</Words>
  <Application>Microsoft Office PowerPoint</Application>
  <PresentationFormat>On-screen Show (4:3)</PresentationFormat>
  <Paragraphs>106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DBMS</vt:lpstr>
      <vt:lpstr>INTRODUCTION</vt:lpstr>
      <vt:lpstr>PowerPoint Presentation</vt:lpstr>
      <vt:lpstr>In general data management consists of following tasks </vt:lpstr>
      <vt:lpstr>Cont….</vt:lpstr>
      <vt:lpstr>Metadata</vt:lpstr>
      <vt:lpstr>Database:</vt:lpstr>
      <vt:lpstr>Difference between File system &amp; DBMS</vt:lpstr>
      <vt:lpstr>Advantages of DBMS.</vt:lpstr>
      <vt:lpstr>Cont….</vt:lpstr>
      <vt:lpstr>Functions of DBMS</vt:lpstr>
      <vt:lpstr>Cont…..</vt:lpstr>
      <vt:lpstr>Role of Database Administrator.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celia</dc:creator>
  <cp:lastModifiedBy>celia</cp:lastModifiedBy>
  <cp:revision>8</cp:revision>
  <dcterms:created xsi:type="dcterms:W3CDTF">2020-11-03T04:34:41Z</dcterms:created>
  <dcterms:modified xsi:type="dcterms:W3CDTF">2020-11-03T05:22:54Z</dcterms:modified>
</cp:coreProperties>
</file>