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62"/>
  </p:notes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9" r:id="rId23"/>
    <p:sldId id="287" r:id="rId24"/>
    <p:sldId id="292" r:id="rId25"/>
    <p:sldId id="288" r:id="rId26"/>
    <p:sldId id="289" r:id="rId27"/>
    <p:sldId id="290" r:id="rId28"/>
    <p:sldId id="284" r:id="rId29"/>
    <p:sldId id="285" r:id="rId30"/>
    <p:sldId id="283" r:id="rId31"/>
    <p:sldId id="286" r:id="rId32"/>
    <p:sldId id="293" r:id="rId33"/>
    <p:sldId id="295" r:id="rId34"/>
    <p:sldId id="296" r:id="rId35"/>
    <p:sldId id="297" r:id="rId36"/>
    <p:sldId id="298" r:id="rId37"/>
    <p:sldId id="294" r:id="rId38"/>
    <p:sldId id="299" r:id="rId39"/>
    <p:sldId id="300" r:id="rId40"/>
    <p:sldId id="301" r:id="rId41"/>
    <p:sldId id="302" r:id="rId42"/>
    <p:sldId id="306" r:id="rId43"/>
    <p:sldId id="307" r:id="rId44"/>
    <p:sldId id="304" r:id="rId45"/>
    <p:sldId id="305" r:id="rId46"/>
    <p:sldId id="308" r:id="rId47"/>
    <p:sldId id="303" r:id="rId48"/>
    <p:sldId id="309" r:id="rId49"/>
    <p:sldId id="310" r:id="rId50"/>
    <p:sldId id="311" r:id="rId51"/>
    <p:sldId id="312" r:id="rId52"/>
    <p:sldId id="313" r:id="rId53"/>
    <p:sldId id="314" r:id="rId54"/>
    <p:sldId id="317" r:id="rId55"/>
    <p:sldId id="316" r:id="rId56"/>
    <p:sldId id="318" r:id="rId57"/>
    <p:sldId id="319" r:id="rId58"/>
    <p:sldId id="315" r:id="rId59"/>
    <p:sldId id="277" r:id="rId60"/>
    <p:sldId id="2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68812B-A171-4F59-9E16-2CBDA281139D}" type="datetimeFigureOut">
              <a:rPr lang="en-IN" smtClean="0"/>
              <a:t>17-12-2020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3BA44A-B059-4028-9C8B-836A57EB74EC}" type="slidenum">
              <a:rPr lang="en-IN" smtClean="0"/>
              <a:t>‹#›</a:t>
            </a:fld>
            <a:endParaRPr lang="en-IN"/>
          </a:p>
        </p:txBody>
      </p:sp>
    </p:spTree>
    <p:extLst>
      <p:ext uri="{BB962C8B-B14F-4D97-AF65-F5344CB8AC3E}">
        <p14:creationId xmlns:p14="http://schemas.microsoft.com/office/powerpoint/2010/main" val="153219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390A98-0C8C-452A-B88A-8B3E6A3BF727}" type="datetimeFigureOut">
              <a:rPr lang="en-IN" smtClean="0"/>
              <a:t>17-12-2020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F787CC-4360-49AC-A6E4-2A9E6BF8D578}" type="slidenum">
              <a:rPr lang="en-IN" smtClean="0"/>
              <a:t>‹#›</a:t>
            </a:fld>
            <a:endParaRPr lang="en-IN"/>
          </a:p>
        </p:txBody>
      </p:sp>
    </p:spTree>
    <p:extLst>
      <p:ext uri="{BB962C8B-B14F-4D97-AF65-F5344CB8AC3E}">
        <p14:creationId xmlns:p14="http://schemas.microsoft.com/office/powerpoint/2010/main" val="46373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F787CC-4360-49AC-A6E4-2A9E6BF8D578}" type="slidenum">
              <a:rPr lang="en-IN" smtClean="0"/>
              <a:t>1</a:t>
            </a:fld>
            <a:endParaRPr lang="en-IN"/>
          </a:p>
        </p:txBody>
      </p:sp>
    </p:spTree>
    <p:extLst>
      <p:ext uri="{BB962C8B-B14F-4D97-AF65-F5344CB8AC3E}">
        <p14:creationId xmlns:p14="http://schemas.microsoft.com/office/powerpoint/2010/main" val="17129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F787CC-4360-49AC-A6E4-2A9E6BF8D578}" type="slidenum">
              <a:rPr lang="en-IN" smtClean="0"/>
              <a:t>5</a:t>
            </a:fld>
            <a:endParaRPr lang="en-IN"/>
          </a:p>
        </p:txBody>
      </p:sp>
    </p:spTree>
    <p:extLst>
      <p:ext uri="{BB962C8B-B14F-4D97-AF65-F5344CB8AC3E}">
        <p14:creationId xmlns:p14="http://schemas.microsoft.com/office/powerpoint/2010/main" val="422866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7D782E-47DA-4125-A573-E3FBE8E70FCD}" type="datetime1">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51397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253B67-0FB6-4321-AC2F-3743F7512BCF}" type="datetime1">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9221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9B1EA3-C8E1-46C6-AD19-A8EDED750145}" type="datetime1">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0841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8BBD4E-E969-4EC2-A9E4-263C0B46B930}" type="datetime1">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1477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34846-65DC-49E6-92AA-8D18AA47608B}" type="datetime1">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50772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0F0245-FC65-4A63-B8ED-5FC5CF454D41}" type="datetime1">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182673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400D0F-E56F-46F2-A0A0-083BE2A919CD}" type="datetime1">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30816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570205-F936-475F-899F-014398DCADE1}" type="datetime1">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33737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87FFD-C85F-4E67-AE2E-7AA0914C6E8F}" type="datetime1">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42522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D59A1-0542-4BBC-8C22-5A0B63D74E11}" type="datetime1">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0525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94FF6-3CB5-41CD-987B-7D64637673EE}" type="datetime1">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4468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3E05C-EDAD-445A-A4C3-4D2A070378EC}" type="datetime1">
              <a:rPr lang="en-IN" smtClean="0"/>
              <a:t>17-12-2020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01036-3AF1-45F6-8F66-85742728990A}" type="slidenum">
              <a:rPr lang="en-IN" smtClean="0"/>
              <a:t>‹#›</a:t>
            </a:fld>
            <a:endParaRPr lang="en-IN"/>
          </a:p>
        </p:txBody>
      </p:sp>
    </p:spTree>
    <p:extLst>
      <p:ext uri="{BB962C8B-B14F-4D97-AF65-F5344CB8AC3E}">
        <p14:creationId xmlns:p14="http://schemas.microsoft.com/office/powerpoint/2010/main" val="305158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eginnersbook.com/2018/11/dbms-generalization/"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visual-paradigm.com/guide/data-modeling/what-is-entity-relationship-diagram/#erd-data-models-logical" TargetMode="External"/><Relationship Id="rId2" Type="http://schemas.openxmlformats.org/officeDocument/2006/relationships/hyperlink" Target="https://www.visual-paradigm.com/guide/data-modeling/what-is-entity-relationship-diagram/#erd-data-models-conceptual" TargetMode="External"/><Relationship Id="rId1" Type="http://schemas.openxmlformats.org/officeDocument/2006/relationships/slideLayout" Target="../slideLayouts/slideLayout2.xml"/><Relationship Id="rId4" Type="http://schemas.openxmlformats.org/officeDocument/2006/relationships/hyperlink" Target="https://www.visual-paradigm.com/guide/data-modeling/what-is-entity-relationship-diagram/#erd-data-models-physical"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etadata#cite_note-Rouse,_M_(2014)-1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DBMS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1B801036-3AF1-45F6-8F66-85742728990A}" type="slidenum">
              <a:rPr lang="en-IN" smtClean="0"/>
              <a:t>1</a:t>
            </a:fld>
            <a:endParaRPr lang="en-IN"/>
          </a:p>
        </p:txBody>
      </p:sp>
    </p:spTree>
    <p:extLst>
      <p:ext uri="{BB962C8B-B14F-4D97-AF65-F5344CB8AC3E}">
        <p14:creationId xmlns:p14="http://schemas.microsoft.com/office/powerpoint/2010/main" val="3120509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4. Data Administration:</a:t>
            </a:r>
          </a:p>
          <a:p>
            <a:pPr marL="0" indent="0">
              <a:buNone/>
            </a:pPr>
            <a:r>
              <a:rPr lang="en-US" dirty="0" smtClean="0"/>
              <a:t>When users share data, centralizing the data is an important task, Experience</a:t>
            </a:r>
          </a:p>
          <a:p>
            <a:pPr marL="0" indent="0">
              <a:buNone/>
            </a:pPr>
            <a:r>
              <a:rPr lang="en-US" dirty="0" smtClean="0"/>
              <a:t>professionals can minimize data redundancy and perform fine tuning which reduces</a:t>
            </a:r>
          </a:p>
          <a:p>
            <a:pPr marL="0" indent="0">
              <a:buNone/>
            </a:pPr>
            <a:r>
              <a:rPr lang="en-US" dirty="0" smtClean="0"/>
              <a:t>retrieval time.</a:t>
            </a:r>
          </a:p>
          <a:p>
            <a:pPr marL="0" indent="0">
              <a:buNone/>
            </a:pPr>
            <a:r>
              <a:rPr lang="en-US" dirty="0" smtClean="0"/>
              <a:t>5. Concurrent access and Crash recovery:</a:t>
            </a:r>
          </a:p>
          <a:p>
            <a:pPr marL="0" indent="0">
              <a:buNone/>
            </a:pPr>
            <a:r>
              <a:rPr lang="en-US" dirty="0" smtClean="0"/>
              <a:t>DBMS schedules concurrent access to the data. DBMS protects user from the effects of</a:t>
            </a:r>
          </a:p>
          <a:p>
            <a:pPr marL="0" indent="0">
              <a:buNone/>
            </a:pPr>
            <a:r>
              <a:rPr lang="en-US" dirty="0" smtClean="0"/>
              <a:t>system failure.</a:t>
            </a:r>
          </a:p>
          <a:p>
            <a:pPr marL="0" indent="0">
              <a:buNone/>
            </a:pPr>
            <a:r>
              <a:rPr lang="en-US" dirty="0" smtClean="0"/>
              <a:t>6. Reduced application development time.</a:t>
            </a:r>
          </a:p>
          <a:p>
            <a:pPr marL="0" indent="0">
              <a:buNone/>
            </a:pPr>
            <a:r>
              <a:rPr lang="en-US" dirty="0" smtClean="0"/>
              <a:t> DBMS supports important functions that are common to many applications.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10</a:t>
            </a:fld>
            <a:endParaRPr lang="en-IN"/>
          </a:p>
        </p:txBody>
      </p:sp>
    </p:spTree>
    <p:extLst>
      <p:ext uri="{BB962C8B-B14F-4D97-AF65-F5344CB8AC3E}">
        <p14:creationId xmlns:p14="http://schemas.microsoft.com/office/powerpoint/2010/main" val="159865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DBMS</a:t>
            </a:r>
            <a:endParaRPr lang="en-IN" dirty="0"/>
          </a:p>
        </p:txBody>
      </p:sp>
      <p:sp>
        <p:nvSpPr>
          <p:cNvPr id="3" name="Content Placeholder 2"/>
          <p:cNvSpPr>
            <a:spLocks noGrp="1"/>
          </p:cNvSpPr>
          <p:nvPr>
            <p:ph idx="1"/>
          </p:nvPr>
        </p:nvSpPr>
        <p:spPr/>
        <p:txBody>
          <a:bodyPr>
            <a:noAutofit/>
          </a:bodyPr>
          <a:lstStyle/>
          <a:p>
            <a:pPr marL="0" indent="0">
              <a:buNone/>
            </a:pPr>
            <a:r>
              <a:rPr lang="en-US" sz="2400" dirty="0" smtClean="0"/>
              <a:t>• Data Definition: The DBMS provides functions to define the structure of the data in the application. These include defining and modifying the record structure, the type and size of fields and the various constraints to be satisfied by the data in each field.</a:t>
            </a:r>
          </a:p>
          <a:p>
            <a:pPr marL="0" indent="0">
              <a:buNone/>
            </a:pPr>
            <a:r>
              <a:rPr lang="en-US" sz="2400" dirty="0" smtClean="0"/>
              <a:t>• Data Manipulation: Once the data structure is defined, data needs to be inserted, modified or deleted. These functions which perform these operations are part of DBMS. </a:t>
            </a:r>
          </a:p>
          <a:p>
            <a:pPr marL="0" indent="0">
              <a:buNone/>
            </a:pPr>
            <a:r>
              <a:rPr lang="en-US" sz="2400" dirty="0" smtClean="0"/>
              <a:t>• Data Security &amp; Integrity: The DBMS contains modules which handle the</a:t>
            </a:r>
          </a:p>
          <a:p>
            <a:pPr marL="0" indent="0">
              <a:buNone/>
            </a:pPr>
            <a:r>
              <a:rPr lang="en-US" sz="2400" dirty="0" smtClean="0"/>
              <a:t>security and integrity of data in the application</a:t>
            </a:r>
            <a:r>
              <a:rPr lang="en-US" sz="2000" dirty="0" smtClean="0"/>
              <a:t>. </a:t>
            </a:r>
            <a:endParaRPr lang="en-IN" sz="2000" dirty="0"/>
          </a:p>
        </p:txBody>
      </p:sp>
      <p:sp>
        <p:nvSpPr>
          <p:cNvPr id="4" name="Slide Number Placeholder 3"/>
          <p:cNvSpPr>
            <a:spLocks noGrp="1"/>
          </p:cNvSpPr>
          <p:nvPr>
            <p:ph type="sldNum" sz="quarter" idx="12"/>
          </p:nvPr>
        </p:nvSpPr>
        <p:spPr/>
        <p:txBody>
          <a:bodyPr/>
          <a:lstStyle/>
          <a:p>
            <a:fld id="{1B801036-3AF1-45F6-8F66-85742728990A}" type="slidenum">
              <a:rPr lang="en-IN" smtClean="0"/>
              <a:t>11</a:t>
            </a:fld>
            <a:endParaRPr lang="en-IN"/>
          </a:p>
        </p:txBody>
      </p:sp>
    </p:spTree>
    <p:extLst>
      <p:ext uri="{BB962C8B-B14F-4D97-AF65-F5344CB8AC3E}">
        <p14:creationId xmlns:p14="http://schemas.microsoft.com/office/powerpoint/2010/main" val="550494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Data Recovery and Concurrency: Recovery of the data after system failure and</a:t>
            </a:r>
          </a:p>
          <a:p>
            <a:pPr marL="0" indent="0">
              <a:buNone/>
            </a:pPr>
            <a:r>
              <a:rPr lang="en-US" dirty="0" smtClean="0"/>
              <a:t>concurrent access of records by multiple users is also handled by DBMS.</a:t>
            </a:r>
          </a:p>
          <a:p>
            <a:pPr marL="0" indent="0">
              <a:buNone/>
            </a:pPr>
            <a:r>
              <a:rPr lang="en-US" dirty="0" smtClean="0"/>
              <a:t>• Data Dictionary Maintenance: Maintaining the data dictionary which contains the</a:t>
            </a:r>
          </a:p>
          <a:p>
            <a:pPr marL="0" indent="0">
              <a:buNone/>
            </a:pPr>
            <a:r>
              <a:rPr lang="en-US" dirty="0" smtClean="0"/>
              <a:t>data definition of the application is also one of the functions of DBMS.</a:t>
            </a:r>
          </a:p>
          <a:p>
            <a:pPr marL="0" indent="0">
              <a:buNone/>
            </a:pPr>
            <a:r>
              <a:rPr lang="en-US" dirty="0" smtClean="0"/>
              <a:t>• Performance: Optimizing the performance of the queries is one of the important</a:t>
            </a:r>
          </a:p>
          <a:p>
            <a:pPr marL="0" indent="0">
              <a:buNone/>
            </a:pPr>
            <a:r>
              <a:rPr lang="en-US" dirty="0" smtClean="0"/>
              <a:t>functions of DBMS.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12</a:t>
            </a:fld>
            <a:endParaRPr lang="en-IN"/>
          </a:p>
        </p:txBody>
      </p:sp>
    </p:spTree>
    <p:extLst>
      <p:ext uri="{BB962C8B-B14F-4D97-AF65-F5344CB8AC3E}">
        <p14:creationId xmlns:p14="http://schemas.microsoft.com/office/powerpoint/2010/main" val="2257666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Database Administrator.</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Typically there are three types of users for a DBMS:</a:t>
            </a:r>
          </a:p>
          <a:p>
            <a:pPr marL="0" indent="0">
              <a:buNone/>
            </a:pPr>
            <a:r>
              <a:rPr lang="en-US" dirty="0" smtClean="0"/>
              <a:t>1. The END User who uses the application. Ultimately he is the one who actually</a:t>
            </a:r>
          </a:p>
          <a:p>
            <a:pPr marL="0" indent="0">
              <a:buNone/>
            </a:pPr>
            <a:r>
              <a:rPr lang="en-US" dirty="0" smtClean="0"/>
              <a:t>puts the data into the system into use in business. This user need not know</a:t>
            </a:r>
          </a:p>
          <a:p>
            <a:pPr marL="0" indent="0">
              <a:buNone/>
            </a:pPr>
            <a:r>
              <a:rPr lang="en-US" dirty="0" smtClean="0"/>
              <a:t>anything about the organization of data in the physical level.</a:t>
            </a:r>
          </a:p>
          <a:p>
            <a:pPr marL="0" indent="0">
              <a:buNone/>
            </a:pPr>
            <a:r>
              <a:rPr lang="en-US" dirty="0" smtClean="0"/>
              <a:t>2. The Application Programmer who develops the application programs. </a:t>
            </a:r>
            <a:r>
              <a:rPr lang="en-US" dirty="0" err="1" smtClean="0"/>
              <a:t>He/She</a:t>
            </a:r>
            <a:r>
              <a:rPr lang="en-US" dirty="0" smtClean="0"/>
              <a:t> has</a:t>
            </a:r>
          </a:p>
          <a:p>
            <a:pPr marL="0" indent="0">
              <a:buNone/>
            </a:pPr>
            <a:r>
              <a:rPr lang="en-US" dirty="0" smtClean="0"/>
              <a:t>more knowledge about the data and its structure. He/she can manipulate the data</a:t>
            </a:r>
          </a:p>
          <a:p>
            <a:pPr marL="0" indent="0">
              <a:buNone/>
            </a:pPr>
            <a:r>
              <a:rPr lang="en-US" dirty="0" smtClean="0"/>
              <a:t>using his/her programs. He/she also need not have access and knowledge of the</a:t>
            </a:r>
          </a:p>
          <a:p>
            <a:pPr marL="0" indent="0">
              <a:buNone/>
            </a:pPr>
            <a:r>
              <a:rPr lang="en-US" dirty="0" smtClean="0"/>
              <a:t>complete data in the system.</a:t>
            </a:r>
          </a:p>
          <a:p>
            <a:pPr marL="0" indent="0">
              <a:buNone/>
            </a:pPr>
            <a:r>
              <a:rPr lang="en-US" dirty="0" smtClean="0"/>
              <a:t>3. The Data base Administrator (DBA) who is like the super-user of the system.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13</a:t>
            </a:fld>
            <a:endParaRPr lang="en-IN"/>
          </a:p>
        </p:txBody>
      </p:sp>
    </p:spTree>
    <p:extLst>
      <p:ext uri="{BB962C8B-B14F-4D97-AF65-F5344CB8AC3E}">
        <p14:creationId xmlns:p14="http://schemas.microsoft.com/office/powerpoint/2010/main" val="3326443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669360"/>
          </a:xfrm>
        </p:spPr>
        <p:txBody>
          <a:bodyPr>
            <a:normAutofit fontScale="77500" lnSpcReduction="20000"/>
          </a:bodyPr>
          <a:lstStyle/>
          <a:p>
            <a:pPr marL="0" indent="0">
              <a:buNone/>
            </a:pPr>
            <a:r>
              <a:rPr lang="en-US" dirty="0" smtClean="0"/>
              <a:t>The role of DBA is very important and is defined by the following functions. </a:t>
            </a:r>
          </a:p>
          <a:p>
            <a:pPr marL="0" indent="0">
              <a:buNone/>
            </a:pPr>
            <a:r>
              <a:rPr lang="en-US" dirty="0" smtClean="0"/>
              <a:t>• Defining the schema: The DBA defines the schema which contains the structure of the data in the application. The DBA determines what data needs to be present in the system and how this data has to be presented and organized.</a:t>
            </a:r>
          </a:p>
          <a:p>
            <a:pPr marL="0" indent="0">
              <a:buNone/>
            </a:pPr>
            <a:r>
              <a:rPr lang="en-US" dirty="0" smtClean="0"/>
              <a:t> • Liaising with users: The DBA needs to interact continuously with the users to understand the data in the system and its use. </a:t>
            </a:r>
          </a:p>
          <a:p>
            <a:pPr marL="0" indent="0">
              <a:buNone/>
            </a:pPr>
            <a:r>
              <a:rPr lang="en-US" dirty="0" smtClean="0"/>
              <a:t>• Defining Security &amp; Integrity checks: The DBA finds about the access restrictions to be defined and defines security checks accordingly. Data Integrity checks are defined by the DBA.</a:t>
            </a:r>
          </a:p>
          <a:p>
            <a:pPr marL="0" indent="0">
              <a:buNone/>
            </a:pPr>
            <a:r>
              <a:rPr lang="en-US" dirty="0" smtClean="0"/>
              <a:t> • Defining Backup/Recovery Procedures: The DBA also defines procedures for backup and recovery. Defining backup procedure includes specifying what data is to be backed up, the periodicity of taking backups and also the medium and storage place to backup data.</a:t>
            </a:r>
          </a:p>
          <a:p>
            <a:pPr marL="0" indent="0">
              <a:buNone/>
            </a:pPr>
            <a:r>
              <a:rPr lang="en-US" dirty="0" smtClean="0"/>
              <a:t> • Monitoring performance: The DBA has to continuously monitor the performance of the queries and take the measures to optimize all the queries in the application.</a:t>
            </a:r>
            <a:endParaRPr lang="en-IN" dirty="0"/>
          </a:p>
        </p:txBody>
      </p:sp>
      <p:sp>
        <p:nvSpPr>
          <p:cNvPr id="2" name="Slide Number Placeholder 1"/>
          <p:cNvSpPr>
            <a:spLocks noGrp="1"/>
          </p:cNvSpPr>
          <p:nvPr>
            <p:ph type="sldNum" sz="quarter" idx="12"/>
          </p:nvPr>
        </p:nvSpPr>
        <p:spPr/>
        <p:txBody>
          <a:bodyPr/>
          <a:lstStyle/>
          <a:p>
            <a:fld id="{1B801036-3AF1-45F6-8F66-85742728990A}" type="slidenum">
              <a:rPr lang="en-IN" smtClean="0"/>
              <a:t>14</a:t>
            </a:fld>
            <a:endParaRPr lang="en-IN"/>
          </a:p>
        </p:txBody>
      </p:sp>
    </p:spTree>
    <p:extLst>
      <p:ext uri="{BB962C8B-B14F-4D97-AF65-F5344CB8AC3E}">
        <p14:creationId xmlns:p14="http://schemas.microsoft.com/office/powerpoint/2010/main" val="140820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US" dirty="0"/>
              <a:t>Simplified Database System </a:t>
            </a:r>
            <a:r>
              <a:rPr lang="en-US" dirty="0" smtClean="0"/>
              <a:t>Environment:</a:t>
            </a:r>
          </a:p>
          <a:p>
            <a:pPr marL="0" indent="0">
              <a:buNone/>
            </a:pPr>
            <a:r>
              <a:rPr lang="en-US" dirty="0" smtClean="0"/>
              <a:t> </a:t>
            </a:r>
            <a:r>
              <a:rPr lang="en-US" dirty="0"/>
              <a:t>A database management system (DBMS) is a collection of programs that enables users to create and maintain database. </a:t>
            </a:r>
            <a:endParaRPr lang="en-US" dirty="0" smtClean="0"/>
          </a:p>
          <a:p>
            <a:pPr marL="0" indent="0">
              <a:buNone/>
            </a:pPr>
            <a:r>
              <a:rPr lang="en-US" dirty="0" smtClean="0"/>
              <a:t>The </a:t>
            </a:r>
            <a:r>
              <a:rPr lang="en-US" dirty="0"/>
              <a:t>DBMS is a general purpose software system that facilitates the process of defining, constructing, manipulating and sharing databases among various users and applications</a:t>
            </a:r>
            <a:r>
              <a:rPr lang="en-US" dirty="0" smtClean="0"/>
              <a:t>.</a:t>
            </a:r>
          </a:p>
          <a:p>
            <a:pPr marL="0" indent="0">
              <a:buNone/>
            </a:pPr>
            <a:r>
              <a:rPr lang="en-US" dirty="0" smtClean="0"/>
              <a:t> </a:t>
            </a:r>
            <a:r>
              <a:rPr lang="en-US" dirty="0"/>
              <a:t>Defining a database specifying the database involves specifying the data types, constraints and structures of the data to be stored in the database. </a:t>
            </a:r>
            <a:endParaRPr lang="en-US" dirty="0" smtClean="0"/>
          </a:p>
          <a:p>
            <a:pPr marL="0" indent="0">
              <a:buNone/>
            </a:pPr>
            <a:r>
              <a:rPr lang="en-US" dirty="0" smtClean="0"/>
              <a:t>The </a:t>
            </a:r>
            <a:r>
              <a:rPr lang="en-US" dirty="0"/>
              <a:t>descriptive information is also stored in the database in the form database catalog or dictionary; it is called meta-data. </a:t>
            </a:r>
            <a:endParaRPr lang="en-US" dirty="0" smtClean="0"/>
          </a:p>
          <a:p>
            <a:pPr marL="0" indent="0">
              <a:buNone/>
            </a:pPr>
            <a:r>
              <a:rPr lang="en-US" dirty="0" smtClean="0"/>
              <a:t>Manipulating </a:t>
            </a:r>
            <a:r>
              <a:rPr lang="en-US" dirty="0"/>
              <a:t>the data includes the </a:t>
            </a:r>
            <a:r>
              <a:rPr lang="en-US" dirty="0" err="1"/>
              <a:t>querrying</a:t>
            </a:r>
            <a:r>
              <a:rPr lang="en-US" dirty="0"/>
              <a:t> the database to retrieve the specific data. An application program accesses the database by sending the </a:t>
            </a:r>
            <a:r>
              <a:rPr lang="en-US" dirty="0" err="1"/>
              <a:t>qurries</a:t>
            </a:r>
            <a:r>
              <a:rPr lang="en-US" dirty="0"/>
              <a:t> or requests for data to DBMS. </a:t>
            </a:r>
            <a:endParaRPr lang="en-US" dirty="0" smtClean="0"/>
          </a:p>
          <a:p>
            <a:pPr marL="0" indent="0">
              <a:buNone/>
            </a:pPr>
            <a:r>
              <a:rPr lang="en-US" dirty="0" smtClean="0"/>
              <a:t>The </a:t>
            </a:r>
            <a:r>
              <a:rPr lang="en-US" dirty="0"/>
              <a:t>important function provided by the DBMS includes protecting the database and maintain the database.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15</a:t>
            </a:fld>
            <a:endParaRPr lang="en-IN"/>
          </a:p>
        </p:txBody>
      </p:sp>
    </p:spTree>
    <p:extLst>
      <p:ext uri="{BB962C8B-B14F-4D97-AF65-F5344CB8AC3E}">
        <p14:creationId xmlns:p14="http://schemas.microsoft.com/office/powerpoint/2010/main" val="270944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64704"/>
            <a:ext cx="6048672" cy="604867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16</a:t>
            </a:fld>
            <a:endParaRPr lang="en-IN"/>
          </a:p>
        </p:txBody>
      </p:sp>
    </p:spTree>
    <p:extLst>
      <p:ext uri="{BB962C8B-B14F-4D97-AF65-F5344CB8AC3E}">
        <p14:creationId xmlns:p14="http://schemas.microsoft.com/office/powerpoint/2010/main" val="81451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344025" cy="60388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17</a:t>
            </a:fld>
            <a:endParaRPr lang="en-IN"/>
          </a:p>
        </p:txBody>
      </p:sp>
    </p:spTree>
    <p:extLst>
      <p:ext uri="{BB962C8B-B14F-4D97-AF65-F5344CB8AC3E}">
        <p14:creationId xmlns:p14="http://schemas.microsoft.com/office/powerpoint/2010/main" val="4140381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of DBMS </a:t>
            </a:r>
          </a:p>
        </p:txBody>
      </p:sp>
      <p:sp>
        <p:nvSpPr>
          <p:cNvPr id="3" name="Content Placeholder 2"/>
          <p:cNvSpPr>
            <a:spLocks noGrp="1"/>
          </p:cNvSpPr>
          <p:nvPr>
            <p:ph idx="1"/>
          </p:nvPr>
        </p:nvSpPr>
        <p:spPr>
          <a:xfrm>
            <a:off x="0" y="1484784"/>
            <a:ext cx="9144000" cy="5373216"/>
          </a:xfrm>
        </p:spPr>
        <p:txBody>
          <a:bodyPr>
            <a:normAutofit/>
          </a:bodyPr>
          <a:lstStyle/>
          <a:p>
            <a:pPr marL="0" indent="0">
              <a:buNone/>
            </a:pPr>
            <a:r>
              <a:rPr lang="en-US" dirty="0"/>
              <a:t>A commonly used views of data approach is the three-level architecture suggested </a:t>
            </a:r>
            <a:r>
              <a:rPr lang="en-US" dirty="0" smtClean="0"/>
              <a:t>by ANSI/SPARC </a:t>
            </a:r>
            <a:r>
              <a:rPr lang="en-US" dirty="0"/>
              <a:t>(American National Standards Institute/Standards Planning and Requirements Committee). </a:t>
            </a:r>
            <a:endParaRPr lang="en-US" dirty="0" smtClean="0"/>
          </a:p>
          <a:p>
            <a:pPr marL="0" indent="0">
              <a:buNone/>
            </a:pPr>
            <a:r>
              <a:rPr lang="en-US" dirty="0"/>
              <a:t> </a:t>
            </a:r>
            <a:r>
              <a:rPr lang="en-US" dirty="0" smtClean="0"/>
              <a:t>The three </a:t>
            </a:r>
            <a:r>
              <a:rPr lang="en-US" dirty="0"/>
              <a:t>levels of the architecture are three different views of the data:</a:t>
            </a:r>
          </a:p>
          <a:p>
            <a:pPr marL="0" indent="0">
              <a:buNone/>
            </a:pPr>
            <a:r>
              <a:rPr lang="en-US" dirty="0"/>
              <a:t>External - individual user view</a:t>
            </a:r>
          </a:p>
          <a:p>
            <a:pPr marL="0" indent="0">
              <a:buNone/>
            </a:pPr>
            <a:r>
              <a:rPr lang="en-US" dirty="0"/>
              <a:t>Conceptual - community user view</a:t>
            </a:r>
          </a:p>
          <a:p>
            <a:pPr marL="0" indent="0">
              <a:buNone/>
            </a:pPr>
            <a:r>
              <a:rPr lang="en-US" dirty="0"/>
              <a:t>Internal - physical or storage view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18</a:t>
            </a:fld>
            <a:endParaRPr lang="en-IN"/>
          </a:p>
        </p:txBody>
      </p:sp>
    </p:spTree>
    <p:extLst>
      <p:ext uri="{BB962C8B-B14F-4D97-AF65-F5344CB8AC3E}">
        <p14:creationId xmlns:p14="http://schemas.microsoft.com/office/powerpoint/2010/main" val="2922986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smtClean="0"/>
              <a:t>level </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external level is the view that the individual user of the database has. This view is often a restricted view of the database and the same database may provide a number of different views for different classes of users. </a:t>
            </a:r>
            <a:endParaRPr lang="en-US" dirty="0" smtClean="0"/>
          </a:p>
          <a:p>
            <a:r>
              <a:rPr lang="en-US" dirty="0" smtClean="0"/>
              <a:t> </a:t>
            </a:r>
            <a:r>
              <a:rPr lang="en-US" dirty="0"/>
              <a:t>For example, a department head may only be interested in the departmental finances and student enrolments but not the library information. The librarian would not be expected to have any interest in the information about academic staff. </a:t>
            </a:r>
            <a:endParaRPr lang="en-US" dirty="0" smtClean="0"/>
          </a:p>
          <a:p>
            <a:r>
              <a:rPr lang="en-US" dirty="0" smtClean="0"/>
              <a:t>s/w and h/w independent</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19</a:t>
            </a:fld>
            <a:endParaRPr lang="en-IN"/>
          </a:p>
        </p:txBody>
      </p:sp>
    </p:spTree>
    <p:extLst>
      <p:ext uri="{BB962C8B-B14F-4D97-AF65-F5344CB8AC3E}">
        <p14:creationId xmlns:p14="http://schemas.microsoft.com/office/powerpoint/2010/main" val="3836476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674"/>
            <a:ext cx="8229600" cy="1143000"/>
          </a:xfrm>
        </p:spPr>
        <p:txBody>
          <a:bodyPr/>
          <a:lstStyle/>
          <a:p>
            <a:r>
              <a:rPr lang="en-IN" dirty="0" smtClean="0"/>
              <a:t>INTRODUCTION</a:t>
            </a:r>
            <a:endParaRPr lang="en-IN" dirty="0"/>
          </a:p>
        </p:txBody>
      </p:sp>
      <p:sp>
        <p:nvSpPr>
          <p:cNvPr id="3" name="Content Placeholder 2"/>
          <p:cNvSpPr>
            <a:spLocks noGrp="1"/>
          </p:cNvSpPr>
          <p:nvPr>
            <p:ph idx="1"/>
          </p:nvPr>
        </p:nvSpPr>
        <p:spPr>
          <a:xfrm>
            <a:off x="0" y="1124744"/>
            <a:ext cx="9144000" cy="5733256"/>
          </a:xfrm>
        </p:spPr>
        <p:txBody>
          <a:bodyPr>
            <a:normAutofit fontScale="85000" lnSpcReduction="20000"/>
          </a:bodyPr>
          <a:lstStyle/>
          <a:p>
            <a:r>
              <a:rPr lang="en-US" dirty="0" smtClean="0"/>
              <a:t>Database is a collection of related data.</a:t>
            </a:r>
          </a:p>
          <a:p>
            <a:r>
              <a:rPr lang="en-US" dirty="0" smtClean="0"/>
              <a:t> Database management system is software designed to assist the maintenance and utilization of large scale collection of data. </a:t>
            </a:r>
          </a:p>
          <a:p>
            <a:r>
              <a:rPr lang="en-US" dirty="0" smtClean="0"/>
              <a:t>DBMS came into existence in 1960 by Charles Bachman. Integrated data store which is also called as the first general purpose DBMS.</a:t>
            </a:r>
          </a:p>
          <a:p>
            <a:r>
              <a:rPr lang="en-US" dirty="0" smtClean="0"/>
              <a:t> Again in 1960 IBM brought IMS-Information management system. </a:t>
            </a:r>
          </a:p>
          <a:p>
            <a:r>
              <a:rPr lang="en-US" dirty="0" smtClean="0"/>
              <a:t>In 1970 </a:t>
            </a:r>
            <a:r>
              <a:rPr lang="en-US" dirty="0" err="1" smtClean="0"/>
              <a:t>Edgor</a:t>
            </a:r>
            <a:r>
              <a:rPr lang="en-US" dirty="0" smtClean="0"/>
              <a:t> </a:t>
            </a:r>
            <a:r>
              <a:rPr lang="en-US" dirty="0" err="1" smtClean="0"/>
              <a:t>Codd</a:t>
            </a:r>
            <a:r>
              <a:rPr lang="en-US" dirty="0" smtClean="0"/>
              <a:t> at IBM came with new database called RDBMS. </a:t>
            </a:r>
          </a:p>
          <a:p>
            <a:r>
              <a:rPr lang="en-US" dirty="0" smtClean="0"/>
              <a:t>In 1980 then came SQL Architecture- Structure Query Language. </a:t>
            </a:r>
          </a:p>
          <a:p>
            <a:r>
              <a:rPr lang="en-US" dirty="0" smtClean="0"/>
              <a:t>In 1980 to 1990 there were advances in DBMS e.g. DB2, ORACLE.</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2</a:t>
            </a:fld>
            <a:endParaRPr lang="en-IN"/>
          </a:p>
        </p:txBody>
      </p:sp>
    </p:spTree>
    <p:extLst>
      <p:ext uri="{BB962C8B-B14F-4D97-AF65-F5344CB8AC3E}">
        <p14:creationId xmlns:p14="http://schemas.microsoft.com/office/powerpoint/2010/main" val="1782309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conceptual view</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 conceptual view is the information model of the enterprise and contains the view of the whole enterprise without any concern for the physical implementation. This view is normally more stable than the other two </a:t>
            </a:r>
            <a:r>
              <a:rPr lang="en-US" dirty="0" smtClean="0"/>
              <a:t>views.</a:t>
            </a:r>
          </a:p>
          <a:p>
            <a:r>
              <a:rPr lang="en-US" dirty="0"/>
              <a:t>In a database, it may be desirable to change the internal view to improve performance while there has been no change in the </a:t>
            </a:r>
            <a:r>
              <a:rPr lang="en-US" dirty="0" smtClean="0"/>
              <a:t>conceptual </a:t>
            </a:r>
            <a:r>
              <a:rPr lang="en-US" dirty="0"/>
              <a:t>view of the </a:t>
            </a:r>
            <a:r>
              <a:rPr lang="en-US" dirty="0" smtClean="0"/>
              <a:t>database.</a:t>
            </a:r>
          </a:p>
          <a:p>
            <a:r>
              <a:rPr lang="en-US" dirty="0"/>
              <a:t>The conceptual view is defined by the conceptual schema which includes definitions of each of the various types of data</a:t>
            </a:r>
            <a:r>
              <a:rPr lang="en-US" dirty="0" smtClean="0"/>
              <a:t>.</a:t>
            </a:r>
          </a:p>
          <a:p>
            <a:r>
              <a:rPr lang="en-US" dirty="0" smtClean="0"/>
              <a:t>Overall view keeping in consideration </a:t>
            </a:r>
            <a:r>
              <a:rPr lang="en-US" dirty="0" err="1" smtClean="0"/>
              <a:t>od</a:t>
            </a:r>
            <a:r>
              <a:rPr lang="en-US" dirty="0" smtClean="0"/>
              <a:t> DBMS software to be used, hence this view is dependent on s/w but not on h/w</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20</a:t>
            </a:fld>
            <a:endParaRPr lang="en-IN"/>
          </a:p>
        </p:txBody>
      </p:sp>
    </p:spTree>
    <p:extLst>
      <p:ext uri="{BB962C8B-B14F-4D97-AF65-F5344CB8AC3E}">
        <p14:creationId xmlns:p14="http://schemas.microsoft.com/office/powerpoint/2010/main" val="2409614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1440"/>
            <a:ext cx="8291264" cy="1512168"/>
          </a:xfrm>
        </p:spPr>
        <p:txBody>
          <a:bodyPr/>
          <a:lstStyle/>
          <a:p>
            <a:r>
              <a:rPr lang="en-US" dirty="0"/>
              <a:t>The internal view</a:t>
            </a:r>
            <a:endParaRPr lang="en-IN" dirty="0"/>
          </a:p>
        </p:txBody>
      </p:sp>
      <p:sp>
        <p:nvSpPr>
          <p:cNvPr id="3" name="Content Placeholder 2"/>
          <p:cNvSpPr>
            <a:spLocks noGrp="1"/>
          </p:cNvSpPr>
          <p:nvPr>
            <p:ph idx="1"/>
          </p:nvPr>
        </p:nvSpPr>
        <p:spPr>
          <a:xfrm>
            <a:off x="323528" y="764704"/>
            <a:ext cx="8820472" cy="6093296"/>
          </a:xfrm>
        </p:spPr>
        <p:txBody>
          <a:bodyPr>
            <a:normAutofit fontScale="85000" lnSpcReduction="20000"/>
          </a:bodyPr>
          <a:lstStyle/>
          <a:p>
            <a:r>
              <a:rPr lang="en-US" dirty="0"/>
              <a:t>The internal view is the view about the actual physical storage of data. It tells us </a:t>
            </a:r>
            <a:r>
              <a:rPr lang="en-US" dirty="0" smtClean="0"/>
              <a:t>what </a:t>
            </a:r>
            <a:r>
              <a:rPr lang="en-US" dirty="0"/>
              <a:t>data is stored in the database and how</a:t>
            </a:r>
            <a:r>
              <a:rPr lang="en-US" dirty="0" smtClean="0"/>
              <a:t>.</a:t>
            </a:r>
          </a:p>
          <a:p>
            <a:r>
              <a:rPr lang="en-US" dirty="0"/>
              <a:t> At least the following aspects are considered </a:t>
            </a:r>
            <a:r>
              <a:rPr lang="en-US" dirty="0" smtClean="0"/>
              <a:t>at this </a:t>
            </a:r>
            <a:r>
              <a:rPr lang="en-US" dirty="0"/>
              <a:t>level:</a:t>
            </a:r>
          </a:p>
          <a:p>
            <a:r>
              <a:rPr lang="en-US" dirty="0"/>
              <a:t>Storage allocation e.g. B-trees, hashing etc.</a:t>
            </a:r>
          </a:p>
          <a:p>
            <a:r>
              <a:rPr lang="en-US" dirty="0"/>
              <a:t> Access paths e.g. specification of primary and secondary keys, indexes </a:t>
            </a:r>
            <a:r>
              <a:rPr lang="en-US" dirty="0" smtClean="0"/>
              <a:t>and pointers </a:t>
            </a:r>
            <a:r>
              <a:rPr lang="en-US" dirty="0"/>
              <a:t>and sequencing.</a:t>
            </a:r>
          </a:p>
          <a:p>
            <a:r>
              <a:rPr lang="en-US" dirty="0"/>
              <a:t> Miscellaneous e.g. data compression and encryption techniques, optimization </a:t>
            </a:r>
            <a:r>
              <a:rPr lang="en-US" dirty="0" smtClean="0"/>
              <a:t>of the </a:t>
            </a:r>
            <a:r>
              <a:rPr lang="en-US" dirty="0"/>
              <a:t>internal structures. </a:t>
            </a:r>
            <a:endParaRPr lang="en-US" dirty="0" smtClean="0"/>
          </a:p>
          <a:p>
            <a:r>
              <a:rPr lang="en-US" dirty="0"/>
              <a:t>At least the following aspects are considered at this level: Storage allocation e.g. B-trees, hashing etc. Access paths e.g. specification of primary and secondary keys, indexes and pointers and sequencing. Miscellaneous e.g. data compression and encryption techniques, optimization of the internal structures</a:t>
            </a:r>
            <a:r>
              <a:rPr lang="en-US" dirty="0" smtClean="0"/>
              <a:t>.</a:t>
            </a:r>
          </a:p>
          <a:p>
            <a:r>
              <a:rPr lang="en-US" dirty="0" smtClean="0"/>
              <a:t>Both s/w and h/w dependent.</a:t>
            </a:r>
            <a:endParaRPr lang="en-US" dirty="0"/>
          </a:p>
          <a:p>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21</a:t>
            </a:fld>
            <a:endParaRPr lang="en-IN"/>
          </a:p>
        </p:txBody>
      </p:sp>
    </p:spTree>
    <p:extLst>
      <p:ext uri="{BB962C8B-B14F-4D97-AF65-F5344CB8AC3E}">
        <p14:creationId xmlns:p14="http://schemas.microsoft.com/office/powerpoint/2010/main" val="2605729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10" t="19355" r="37922" b="10834"/>
          <a:stretch/>
        </p:blipFill>
        <p:spPr bwMode="auto">
          <a:xfrm>
            <a:off x="2339752" y="209096"/>
            <a:ext cx="5737448" cy="631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B801036-3AF1-45F6-8F66-85742728990A}" type="slidenum">
              <a:rPr lang="en-IN" smtClean="0"/>
              <a:t>22</a:t>
            </a:fld>
            <a:endParaRPr lang="en-IN"/>
          </a:p>
        </p:txBody>
      </p:sp>
    </p:spTree>
    <p:extLst>
      <p:ext uri="{BB962C8B-B14F-4D97-AF65-F5344CB8AC3E}">
        <p14:creationId xmlns:p14="http://schemas.microsoft.com/office/powerpoint/2010/main" val="2409047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63" t="11250" r="16061" b="6250"/>
          <a:stretch/>
        </p:blipFill>
        <p:spPr bwMode="auto">
          <a:xfrm>
            <a:off x="-9912" y="260648"/>
            <a:ext cx="9153912"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23</a:t>
            </a:fld>
            <a:endParaRPr lang="en-IN"/>
          </a:p>
        </p:txBody>
      </p:sp>
    </p:spTree>
    <p:extLst>
      <p:ext uri="{BB962C8B-B14F-4D97-AF65-F5344CB8AC3E}">
        <p14:creationId xmlns:p14="http://schemas.microsoft.com/office/powerpoint/2010/main" val="3305707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DBMS Schemas: Internal, Conceptual, </a:t>
            </a:r>
            <a:r>
              <a:rPr lang="pt-BR" b="1" dirty="0" smtClean="0"/>
              <a:t>External</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database schema</a:t>
            </a:r>
            <a:r>
              <a:rPr lang="en-US" dirty="0"/>
              <a:t> of a </a:t>
            </a:r>
            <a:r>
              <a:rPr lang="en-US" b="1" dirty="0"/>
              <a:t>database</a:t>
            </a:r>
            <a:r>
              <a:rPr lang="en-US" dirty="0"/>
              <a:t> is its structure described in a formal language supported by the </a:t>
            </a:r>
            <a:r>
              <a:rPr lang="en-US" b="1" dirty="0"/>
              <a:t>database</a:t>
            </a:r>
            <a:r>
              <a:rPr lang="en-US" dirty="0"/>
              <a:t> management system (DBMS). The term "</a:t>
            </a:r>
            <a:r>
              <a:rPr lang="en-US" b="1" dirty="0"/>
              <a:t>schema</a:t>
            </a:r>
            <a:r>
              <a:rPr lang="en-US" dirty="0"/>
              <a:t>" refers to the organization of data as a blueprint of how the </a:t>
            </a:r>
            <a:r>
              <a:rPr lang="en-US" b="1" dirty="0"/>
              <a:t>database</a:t>
            </a:r>
            <a:r>
              <a:rPr lang="en-US" dirty="0"/>
              <a:t> is constructed (divided into </a:t>
            </a:r>
            <a:r>
              <a:rPr lang="en-US" b="1" dirty="0"/>
              <a:t>database</a:t>
            </a:r>
            <a:r>
              <a:rPr lang="en-US" dirty="0"/>
              <a:t> tables in the case of relational </a:t>
            </a:r>
            <a:r>
              <a:rPr lang="en-US" b="1" dirty="0"/>
              <a:t>databases</a:t>
            </a:r>
            <a:r>
              <a:rPr lang="en-US" dirty="0" smtClean="0"/>
              <a:t>).</a:t>
            </a:r>
          </a:p>
          <a:p>
            <a:r>
              <a:rPr lang="en-US" dirty="0"/>
              <a:t>The design of a database at physical level is called </a:t>
            </a:r>
            <a:r>
              <a:rPr lang="en-US" b="1" dirty="0"/>
              <a:t>physical schema</a:t>
            </a:r>
            <a:r>
              <a:rPr lang="en-US" dirty="0"/>
              <a:t>, how the data stored in blocks of storage is described at this level</a:t>
            </a:r>
            <a:r>
              <a:rPr lang="en-US" dirty="0" smtClean="0"/>
              <a:t>.</a:t>
            </a:r>
          </a:p>
          <a:p>
            <a:r>
              <a:rPr lang="en-US" dirty="0"/>
              <a:t>Design of database at logical level is called </a:t>
            </a:r>
            <a:r>
              <a:rPr lang="en-US" b="1" dirty="0"/>
              <a:t>logical schema</a:t>
            </a:r>
            <a:r>
              <a:rPr lang="en-US" dirty="0"/>
              <a:t>, programmers and database administrators work at this level, at this level data can be described as certain types of data records gets stored in data structures, however the internal details such as implementation of data structure is hidden at this level (available at physical level</a:t>
            </a:r>
            <a:r>
              <a:rPr lang="en-US" dirty="0" smtClean="0"/>
              <a:t>).</a:t>
            </a:r>
          </a:p>
          <a:p>
            <a:r>
              <a:rPr lang="en-US" dirty="0"/>
              <a:t>Design of database at view level is called </a:t>
            </a:r>
            <a:r>
              <a:rPr lang="en-US" b="1" dirty="0"/>
              <a:t>view schema</a:t>
            </a:r>
            <a:r>
              <a:rPr lang="en-US" dirty="0"/>
              <a:t>. This generally describes end user interaction with database systems.</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24</a:t>
            </a:fld>
            <a:endParaRPr lang="en-IN"/>
          </a:p>
        </p:txBody>
      </p:sp>
    </p:spTree>
    <p:extLst>
      <p:ext uri="{BB962C8B-B14F-4D97-AF65-F5344CB8AC3E}">
        <p14:creationId xmlns:p14="http://schemas.microsoft.com/office/powerpoint/2010/main" val="2265220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219" t="13541" r="15666" b="6250"/>
          <a:stretch/>
        </p:blipFill>
        <p:spPr bwMode="auto">
          <a:xfrm>
            <a:off x="-36512" y="188640"/>
            <a:ext cx="9497405"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25</a:t>
            </a:fld>
            <a:endParaRPr lang="en-IN"/>
          </a:p>
        </p:txBody>
      </p:sp>
    </p:spTree>
    <p:extLst>
      <p:ext uri="{BB962C8B-B14F-4D97-AF65-F5344CB8AC3E}">
        <p14:creationId xmlns:p14="http://schemas.microsoft.com/office/powerpoint/2010/main" val="3910212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97" t="13750" r="17189" b="12917"/>
          <a:stretch/>
        </p:blipFill>
        <p:spPr bwMode="auto">
          <a:xfrm>
            <a:off x="-36512" y="60940"/>
            <a:ext cx="9252931" cy="66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26</a:t>
            </a:fld>
            <a:endParaRPr lang="en-IN"/>
          </a:p>
        </p:txBody>
      </p:sp>
    </p:spTree>
    <p:extLst>
      <p:ext uri="{BB962C8B-B14F-4D97-AF65-F5344CB8AC3E}">
        <p14:creationId xmlns:p14="http://schemas.microsoft.com/office/powerpoint/2010/main" val="1684426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77" t="10208" r="15549" b="6281"/>
          <a:stretch/>
        </p:blipFill>
        <p:spPr bwMode="auto">
          <a:xfrm>
            <a:off x="0" y="188640"/>
            <a:ext cx="9052560" cy="6768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27</a:t>
            </a:fld>
            <a:endParaRPr lang="en-IN"/>
          </a:p>
        </p:txBody>
      </p:sp>
    </p:spTree>
    <p:extLst>
      <p:ext uri="{BB962C8B-B14F-4D97-AF65-F5344CB8AC3E}">
        <p14:creationId xmlns:p14="http://schemas.microsoft.com/office/powerpoint/2010/main" val="2318371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database Model</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45" t="11984" r="17862" b="10893"/>
          <a:stretch/>
        </p:blipFill>
        <p:spPr bwMode="auto">
          <a:xfrm>
            <a:off x="35496" y="34663"/>
            <a:ext cx="9071168" cy="663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28</a:t>
            </a:fld>
            <a:endParaRPr lang="en-IN"/>
          </a:p>
        </p:txBody>
      </p:sp>
    </p:spTree>
    <p:extLst>
      <p:ext uri="{BB962C8B-B14F-4D97-AF65-F5344CB8AC3E}">
        <p14:creationId xmlns:p14="http://schemas.microsoft.com/office/powerpoint/2010/main" val="2911153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407" t="12291" r="17657" b="8958"/>
          <a:stretch/>
        </p:blipFill>
        <p:spPr bwMode="auto">
          <a:xfrm>
            <a:off x="-34673" y="72008"/>
            <a:ext cx="9239013"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29</a:t>
            </a:fld>
            <a:endParaRPr lang="en-IN"/>
          </a:p>
        </p:txBody>
      </p:sp>
    </p:spTree>
    <p:extLst>
      <p:ext uri="{BB962C8B-B14F-4D97-AF65-F5344CB8AC3E}">
        <p14:creationId xmlns:p14="http://schemas.microsoft.com/office/powerpoint/2010/main" val="547580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Data</a:t>
            </a:r>
          </a:p>
          <a:p>
            <a:pPr lvl="1"/>
            <a:r>
              <a:rPr lang="en-US" dirty="0" smtClean="0"/>
              <a:t> Data is raw fact or figures or entity. </a:t>
            </a:r>
          </a:p>
          <a:p>
            <a:pPr lvl="1"/>
            <a:r>
              <a:rPr lang="en-US" dirty="0" smtClean="0"/>
              <a:t> When activities in the organization takes place, the effect of these activities need to be recorded which is known as Data.</a:t>
            </a:r>
          </a:p>
          <a:p>
            <a:r>
              <a:rPr lang="en-US" dirty="0" smtClean="0"/>
              <a:t> Information</a:t>
            </a:r>
          </a:p>
          <a:p>
            <a:pPr lvl="1"/>
            <a:r>
              <a:rPr lang="en-US" dirty="0" smtClean="0"/>
              <a:t> Processed data is called information</a:t>
            </a:r>
          </a:p>
          <a:p>
            <a:pPr lvl="1"/>
            <a:r>
              <a:rPr lang="en-US" dirty="0" smtClean="0"/>
              <a:t>The purpose of data processing is to generate the information required for carrying out the business activities.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3</a:t>
            </a:fld>
            <a:endParaRPr lang="en-IN"/>
          </a:p>
        </p:txBody>
      </p:sp>
    </p:spTree>
    <p:extLst>
      <p:ext uri="{BB962C8B-B14F-4D97-AF65-F5344CB8AC3E}">
        <p14:creationId xmlns:p14="http://schemas.microsoft.com/office/powerpoint/2010/main" val="675837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98" t="11459" r="18126" b="12500"/>
          <a:stretch/>
        </p:blipFill>
        <p:spPr bwMode="auto">
          <a:xfrm>
            <a:off x="9520" y="116633"/>
            <a:ext cx="9026976" cy="658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B801036-3AF1-45F6-8F66-85742728990A}" type="slidenum">
              <a:rPr lang="en-IN" smtClean="0"/>
              <a:t>30</a:t>
            </a:fld>
            <a:endParaRPr lang="en-IN"/>
          </a:p>
        </p:txBody>
      </p:sp>
    </p:spTree>
    <p:extLst>
      <p:ext uri="{BB962C8B-B14F-4D97-AF65-F5344CB8AC3E}">
        <p14:creationId xmlns:p14="http://schemas.microsoft.com/office/powerpoint/2010/main" val="2231425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Entity-relationship Model</a:t>
            </a:r>
            <a:br>
              <a:rPr lang="en-US" dirty="0"/>
            </a:br>
            <a:endParaRPr lang="en-IN" dirty="0"/>
          </a:p>
        </p:txBody>
      </p:sp>
      <p:sp>
        <p:nvSpPr>
          <p:cNvPr id="3" name="Content Placeholder 2"/>
          <p:cNvSpPr>
            <a:spLocks noGrp="1"/>
          </p:cNvSpPr>
          <p:nvPr>
            <p:ph idx="1"/>
          </p:nvPr>
        </p:nvSpPr>
        <p:spPr>
          <a:xfrm>
            <a:off x="323528" y="1124744"/>
            <a:ext cx="8568952" cy="5400600"/>
          </a:xfrm>
        </p:spPr>
        <p:txBody>
          <a:bodyPr>
            <a:normAutofit fontScale="70000" lnSpcReduction="20000"/>
          </a:bodyPr>
          <a:lstStyle/>
          <a:p>
            <a:r>
              <a:rPr lang="en-US" dirty="0" smtClean="0"/>
              <a:t>In </a:t>
            </a:r>
            <a:r>
              <a:rPr lang="en-US" dirty="0"/>
              <a:t>this database model, relationships are created by dividing object of interest into entity and its characteristics into attributes.</a:t>
            </a:r>
          </a:p>
          <a:p>
            <a:r>
              <a:rPr lang="en-US" dirty="0"/>
              <a:t>Different entities are related using relationships.</a:t>
            </a:r>
          </a:p>
          <a:p>
            <a:r>
              <a:rPr lang="en-US" dirty="0"/>
              <a:t>E-R Models are defined to represent the relationships into pictorial form to make it easier for different stakeholders to understand.</a:t>
            </a:r>
          </a:p>
          <a:p>
            <a:r>
              <a:rPr lang="en-US" dirty="0"/>
              <a:t>This model is good to design a database, which can then be turned into tables in relational model(explained below).</a:t>
            </a:r>
          </a:p>
          <a:p>
            <a:r>
              <a:rPr lang="en-US" dirty="0"/>
              <a:t>Let's take an example, If we have to design a School Database, then </a:t>
            </a:r>
            <a:r>
              <a:rPr lang="en-US" b="1" dirty="0"/>
              <a:t>Student</a:t>
            </a:r>
            <a:r>
              <a:rPr lang="en-US" dirty="0"/>
              <a:t> will be an </a:t>
            </a:r>
            <a:r>
              <a:rPr lang="en-US" b="1" dirty="0"/>
              <a:t>entity</a:t>
            </a:r>
            <a:r>
              <a:rPr lang="en-US" dirty="0"/>
              <a:t> </a:t>
            </a:r>
            <a:r>
              <a:rPr lang="en-US" dirty="0" smtClean="0"/>
              <a:t>with</a:t>
            </a:r>
          </a:p>
          <a:p>
            <a:pPr marL="0" indent="0">
              <a:buNone/>
            </a:pPr>
            <a:r>
              <a:rPr lang="en-US" dirty="0" smtClean="0"/>
              <a:t>    </a:t>
            </a:r>
            <a:r>
              <a:rPr lang="en-US" dirty="0"/>
              <a:t> </a:t>
            </a:r>
            <a:r>
              <a:rPr lang="en-US" b="1" dirty="0"/>
              <a:t>attributes</a:t>
            </a:r>
            <a:r>
              <a:rPr lang="en-US" dirty="0"/>
              <a:t> name, age, address etc</a:t>
            </a:r>
            <a:r>
              <a:rPr lang="en-US" dirty="0" smtClean="0"/>
              <a:t>.</a:t>
            </a:r>
          </a:p>
          <a:p>
            <a:pPr marL="0" indent="0">
              <a:buNone/>
            </a:pPr>
            <a:r>
              <a:rPr lang="en-US" dirty="0"/>
              <a:t> </a:t>
            </a:r>
            <a:r>
              <a:rPr lang="en-US" dirty="0" smtClean="0"/>
              <a:t>    As</a:t>
            </a:r>
            <a:r>
              <a:rPr lang="en-US" dirty="0"/>
              <a:t> </a:t>
            </a:r>
            <a:r>
              <a:rPr lang="en-US" b="1" dirty="0"/>
              <a:t>Address</a:t>
            </a:r>
            <a:r>
              <a:rPr lang="en-US" dirty="0"/>
              <a:t> is generally </a:t>
            </a:r>
            <a:r>
              <a:rPr lang="en-US" dirty="0" smtClean="0"/>
              <a:t>   complex</a:t>
            </a:r>
            <a:r>
              <a:rPr lang="en-US" dirty="0"/>
              <a:t>, it </a:t>
            </a:r>
            <a:r>
              <a:rPr lang="en-US" dirty="0" smtClean="0"/>
              <a:t>can</a:t>
            </a:r>
          </a:p>
          <a:p>
            <a:pPr marL="0" indent="0">
              <a:buNone/>
            </a:pPr>
            <a:r>
              <a:rPr lang="en-US" dirty="0"/>
              <a:t> </a:t>
            </a:r>
            <a:r>
              <a:rPr lang="en-US" dirty="0" smtClean="0"/>
              <a:t>    be another</a:t>
            </a:r>
            <a:r>
              <a:rPr lang="en-US" dirty="0"/>
              <a:t> </a:t>
            </a:r>
            <a:r>
              <a:rPr lang="en-US" b="1" dirty="0"/>
              <a:t>entity</a:t>
            </a:r>
            <a:r>
              <a:rPr lang="en-US" dirty="0"/>
              <a:t> with </a:t>
            </a:r>
            <a:r>
              <a:rPr lang="en-US" b="1" dirty="0"/>
              <a:t>attributes</a:t>
            </a:r>
            <a:r>
              <a:rPr lang="en-US" dirty="0"/>
              <a:t> </a:t>
            </a:r>
            <a:endParaRPr lang="en-US" dirty="0" smtClean="0"/>
          </a:p>
          <a:p>
            <a:pPr marL="0" indent="0">
              <a:buNone/>
            </a:pPr>
            <a:r>
              <a:rPr lang="en-US" dirty="0"/>
              <a:t> </a:t>
            </a:r>
            <a:r>
              <a:rPr lang="en-US" dirty="0" smtClean="0"/>
              <a:t>    street </a:t>
            </a:r>
            <a:r>
              <a:rPr lang="en-US" dirty="0" err="1" smtClean="0"/>
              <a:t>name,pincode</a:t>
            </a:r>
            <a:r>
              <a:rPr lang="en-US" dirty="0"/>
              <a:t>, city </a:t>
            </a:r>
            <a:r>
              <a:rPr lang="en-US" dirty="0" err="1"/>
              <a:t>etc</a:t>
            </a:r>
            <a:r>
              <a:rPr lang="en-US" dirty="0"/>
              <a:t>, </a:t>
            </a:r>
            <a:r>
              <a:rPr lang="en-US" dirty="0" smtClean="0"/>
              <a:t>and</a:t>
            </a:r>
          </a:p>
          <a:p>
            <a:pPr marL="0" indent="0">
              <a:buNone/>
            </a:pPr>
            <a:r>
              <a:rPr lang="en-US" dirty="0"/>
              <a:t> </a:t>
            </a:r>
            <a:r>
              <a:rPr lang="en-US" dirty="0" smtClean="0"/>
              <a:t>     </a:t>
            </a:r>
            <a:r>
              <a:rPr lang="en-US" dirty="0"/>
              <a:t>there will be </a:t>
            </a:r>
            <a:r>
              <a:rPr lang="en-US" dirty="0" smtClean="0"/>
              <a:t>a  relationship </a:t>
            </a:r>
            <a:r>
              <a:rPr lang="en-US" dirty="0"/>
              <a:t>between them</a:t>
            </a:r>
          </a:p>
          <a:p>
            <a:pPr marL="0" indent="0">
              <a:buNone/>
            </a:pPr>
            <a:endParaRPr lang="en-IN" dirty="0"/>
          </a:p>
        </p:txBody>
      </p:sp>
      <p:pic>
        <p:nvPicPr>
          <p:cNvPr id="8194" name="Picture 2" descr="E-R Model of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437112"/>
            <a:ext cx="3491880" cy="17459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B801036-3AF1-45F6-8F66-85742728990A}" type="slidenum">
              <a:rPr lang="en-IN" smtClean="0"/>
              <a:t>31</a:t>
            </a:fld>
            <a:endParaRPr lang="en-IN"/>
          </a:p>
        </p:txBody>
      </p:sp>
    </p:spTree>
    <p:extLst>
      <p:ext uri="{BB962C8B-B14F-4D97-AF65-F5344CB8AC3E}">
        <p14:creationId xmlns:p14="http://schemas.microsoft.com/office/powerpoint/2010/main" val="1035144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a:t>
            </a:r>
            <a:r>
              <a:rPr lang="en-US" dirty="0" smtClean="0"/>
              <a:t>diagram : Components</a:t>
            </a:r>
            <a:endParaRPr lang="en-IN" dirty="0"/>
          </a:p>
        </p:txBody>
      </p:sp>
      <p:sp>
        <p:nvSpPr>
          <p:cNvPr id="3" name="Content Placeholder 2"/>
          <p:cNvSpPr>
            <a:spLocks noGrp="1"/>
          </p:cNvSpPr>
          <p:nvPr>
            <p:ph idx="1"/>
          </p:nvPr>
        </p:nvSpPr>
        <p:spPr>
          <a:xfrm>
            <a:off x="457200" y="1600200"/>
            <a:ext cx="8686800" cy="5257800"/>
          </a:xfrm>
        </p:spPr>
        <p:txBody>
          <a:bodyPr>
            <a:normAutofit fontScale="70000" lnSpcReduction="20000"/>
          </a:bodyPr>
          <a:lstStyle/>
          <a:p>
            <a:pPr marL="0" indent="0">
              <a:buNone/>
            </a:pPr>
            <a:r>
              <a:rPr lang="en-US" dirty="0"/>
              <a:t>ER diagram shows the complete logical structure of a database</a:t>
            </a:r>
            <a:r>
              <a:rPr lang="en-US" dirty="0" smtClean="0"/>
              <a:t>.</a:t>
            </a:r>
          </a:p>
          <a:p>
            <a:pPr marL="514350" indent="-514350">
              <a:buAutoNum type="arabicPeriod"/>
            </a:pPr>
            <a:r>
              <a:rPr lang="en-US" b="1" dirty="0" smtClean="0"/>
              <a:t>Entity</a:t>
            </a:r>
          </a:p>
          <a:p>
            <a:pPr marL="0" indent="0">
              <a:buNone/>
            </a:pPr>
            <a:r>
              <a:rPr lang="en-US" b="1" dirty="0"/>
              <a:t>An entity is an object or component of data. An entity is represented as rectangle in an ER diagram</a:t>
            </a:r>
            <a:r>
              <a:rPr lang="en-US" b="1" dirty="0" smtClean="0"/>
              <a:t>.</a:t>
            </a:r>
          </a:p>
          <a:p>
            <a:r>
              <a:rPr lang="en-US" dirty="0"/>
              <a:t> An entity might be</a:t>
            </a:r>
          </a:p>
          <a:p>
            <a:r>
              <a:rPr lang="en-US" dirty="0"/>
              <a:t>An object with physical existence (e.g., a lecturer, a student, a car)</a:t>
            </a:r>
          </a:p>
          <a:p>
            <a:r>
              <a:rPr lang="en-US" dirty="0"/>
              <a:t>An object with conceptual existence (e.g., a course, a job, a position</a:t>
            </a:r>
            <a:r>
              <a:rPr lang="en-US" dirty="0" smtClean="0"/>
              <a:t>)</a:t>
            </a:r>
          </a:p>
          <a:p>
            <a:r>
              <a:rPr lang="en-US" dirty="0"/>
              <a:t>An </a:t>
            </a:r>
            <a:r>
              <a:rPr lang="en-US" i="1" dirty="0"/>
              <a:t>entity set</a:t>
            </a:r>
            <a:r>
              <a:rPr lang="en-US" dirty="0"/>
              <a:t> is a collection of entities of an entity type at a particular point of time</a:t>
            </a:r>
            <a:r>
              <a:rPr lang="en-US" dirty="0" smtClean="0"/>
              <a:t>.</a:t>
            </a:r>
            <a:r>
              <a:rPr lang="en-US" dirty="0"/>
              <a:t> An </a:t>
            </a:r>
            <a:r>
              <a:rPr lang="en-US" b="1" dirty="0"/>
              <a:t>entity set</a:t>
            </a:r>
            <a:r>
              <a:rPr lang="en-US" dirty="0"/>
              <a:t> is a </a:t>
            </a:r>
            <a:r>
              <a:rPr lang="en-US" b="1" dirty="0"/>
              <a:t>set</a:t>
            </a:r>
            <a:r>
              <a:rPr lang="en-US" dirty="0"/>
              <a:t> of </a:t>
            </a:r>
            <a:r>
              <a:rPr lang="en-US" b="1" dirty="0"/>
              <a:t>entities</a:t>
            </a:r>
            <a:r>
              <a:rPr lang="en-US" dirty="0"/>
              <a:t> of the same type (e.g., all persons having an account at a bank</a:t>
            </a:r>
            <a:r>
              <a:rPr lang="en-US" dirty="0" smtClean="0"/>
              <a:t>).</a:t>
            </a:r>
            <a:endParaRPr lang="en-US" b="1" dirty="0"/>
          </a:p>
          <a:p>
            <a:pPr marL="0" indent="0">
              <a:buNone/>
            </a:pPr>
            <a:r>
              <a:rPr lang="en-US" b="1" dirty="0"/>
              <a:t>Weak Entity:</a:t>
            </a:r>
            <a:r>
              <a:rPr lang="en-US" dirty="0"/>
              <a:t/>
            </a:r>
            <a:br>
              <a:rPr lang="en-US" dirty="0"/>
            </a:br>
            <a:r>
              <a:rPr lang="en-US" dirty="0"/>
              <a:t>An entity that cannot be uniquely identified by its own attributes and relies on the relationship with other entity is called weak entity. The weak entity is represented by a double rectangle. For example – a bank account cannot be uniquely identified without knowing the bank to which the account belongs, so bank account is a weak entity</a:t>
            </a:r>
            <a:r>
              <a:rPr lang="en-US" dirty="0" smtClean="0"/>
              <a:t>.</a:t>
            </a:r>
          </a:p>
          <a:p>
            <a:pPr marL="0" indent="0">
              <a:buNone/>
            </a:pPr>
            <a:endParaRPr lang="en-US" dirty="0" smtClean="0"/>
          </a:p>
        </p:txBody>
      </p:sp>
      <p:pic>
        <p:nvPicPr>
          <p:cNvPr id="9220" name="Picture 4" descr="ER diagram weak ent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b="23281"/>
          <a:stretch/>
        </p:blipFill>
        <p:spPr bwMode="auto">
          <a:xfrm>
            <a:off x="5039544" y="4111683"/>
            <a:ext cx="4104456" cy="10961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B801036-3AF1-45F6-8F66-85742728990A}" type="slidenum">
              <a:rPr lang="en-IN" smtClean="0"/>
              <a:t>32</a:t>
            </a:fld>
            <a:endParaRPr lang="en-IN"/>
          </a:p>
        </p:txBody>
      </p:sp>
    </p:spTree>
    <p:extLst>
      <p:ext uri="{BB962C8B-B14F-4D97-AF65-F5344CB8AC3E}">
        <p14:creationId xmlns:p14="http://schemas.microsoft.com/office/powerpoint/2010/main" val="99799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ERD- Components</a:t>
            </a:r>
            <a:endParaRPr lang="en-IN" dirty="0"/>
          </a:p>
        </p:txBody>
      </p:sp>
      <p:sp>
        <p:nvSpPr>
          <p:cNvPr id="3" name="Content Placeholder 2"/>
          <p:cNvSpPr>
            <a:spLocks noGrp="1"/>
          </p:cNvSpPr>
          <p:nvPr>
            <p:ph idx="1"/>
          </p:nvPr>
        </p:nvSpPr>
        <p:spPr>
          <a:xfrm>
            <a:off x="457200" y="1340768"/>
            <a:ext cx="8229600" cy="4785395"/>
          </a:xfrm>
        </p:spPr>
        <p:txBody>
          <a:bodyPr>
            <a:normAutofit fontScale="70000" lnSpcReduction="20000"/>
          </a:bodyPr>
          <a:lstStyle/>
          <a:p>
            <a:r>
              <a:rPr lang="en-US" b="1" dirty="0"/>
              <a:t>2. Attribute</a:t>
            </a:r>
          </a:p>
          <a:p>
            <a:r>
              <a:rPr lang="en-US" dirty="0"/>
              <a:t>An attribute describes the property of an entity. An attribute is represented as Oval in an ER diagram. There are four types of attributes:</a:t>
            </a:r>
          </a:p>
          <a:p>
            <a:r>
              <a:rPr lang="en-US" dirty="0"/>
              <a:t>1. Key attribute</a:t>
            </a:r>
            <a:br>
              <a:rPr lang="en-US" dirty="0"/>
            </a:br>
            <a:r>
              <a:rPr lang="en-US" dirty="0"/>
              <a:t>2. Composite </a:t>
            </a:r>
            <a:r>
              <a:rPr lang="en-US" dirty="0" smtClean="0"/>
              <a:t>attribute</a:t>
            </a:r>
            <a:r>
              <a:rPr lang="en-US" dirty="0"/>
              <a:t/>
            </a:r>
            <a:br>
              <a:rPr lang="en-US" dirty="0"/>
            </a:br>
            <a:r>
              <a:rPr lang="en-US" dirty="0"/>
              <a:t>3. Multivalued attribute</a:t>
            </a:r>
            <a:br>
              <a:rPr lang="en-US" dirty="0"/>
            </a:br>
            <a:r>
              <a:rPr lang="en-US" dirty="0"/>
              <a:t>4. Derived </a:t>
            </a:r>
            <a:r>
              <a:rPr lang="en-US" dirty="0" smtClean="0"/>
              <a:t>attribute</a:t>
            </a:r>
          </a:p>
          <a:p>
            <a:endParaRPr lang="en-US" dirty="0"/>
          </a:p>
          <a:p>
            <a:endParaRPr lang="en-US" dirty="0"/>
          </a:p>
          <a:p>
            <a:r>
              <a:rPr lang="en-US" b="1" dirty="0"/>
              <a:t>1. Key attribute:</a:t>
            </a:r>
          </a:p>
          <a:p>
            <a:r>
              <a:rPr lang="en-US" dirty="0"/>
              <a:t>A key attribute can </a:t>
            </a:r>
            <a:r>
              <a:rPr lang="en-US" dirty="0" smtClean="0"/>
              <a:t>uniquely </a:t>
            </a:r>
            <a:r>
              <a:rPr lang="en-US" dirty="0"/>
              <a:t>identify an entity from an entity set. For example, student roll number can uniquely identify a student from a set of students. Key attribute is represented by oval same as other attributes however the </a:t>
            </a:r>
            <a:r>
              <a:rPr lang="en-US" b="1" dirty="0"/>
              <a:t>text of key attribute is underlined</a:t>
            </a:r>
            <a:r>
              <a:rPr lang="en-US" dirty="0"/>
              <a:t>.</a:t>
            </a:r>
          </a:p>
          <a:p>
            <a:endParaRPr lang="en-IN" dirty="0"/>
          </a:p>
        </p:txBody>
      </p:sp>
      <p:pic>
        <p:nvPicPr>
          <p:cNvPr id="10244" name="Picture 4" descr="ER diagram key attribut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148064" y="2276872"/>
            <a:ext cx="4762500" cy="2857500"/>
          </a:xfrm>
          <a:prstGeom prst="ellipse">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5796136" y="2564904"/>
            <a:ext cx="864096" cy="2160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1B801036-3AF1-45F6-8F66-85742728990A}" type="slidenum">
              <a:rPr lang="en-IN" smtClean="0"/>
              <a:t>33</a:t>
            </a:fld>
            <a:endParaRPr lang="en-IN"/>
          </a:p>
        </p:txBody>
      </p:sp>
    </p:spTree>
    <p:extLst>
      <p:ext uri="{BB962C8B-B14F-4D97-AF65-F5344CB8AC3E}">
        <p14:creationId xmlns:p14="http://schemas.microsoft.com/office/powerpoint/2010/main" val="2024294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219256" cy="4713387"/>
          </a:xfrm>
        </p:spPr>
        <p:txBody>
          <a:bodyPr/>
          <a:lstStyle/>
          <a:p>
            <a:pPr marL="0" indent="0">
              <a:buNone/>
            </a:pPr>
            <a:r>
              <a:rPr lang="en-US" b="1" dirty="0"/>
              <a:t>2. Composite attribute:</a:t>
            </a:r>
          </a:p>
          <a:p>
            <a:pPr marL="0" indent="0">
              <a:buNone/>
            </a:pPr>
            <a:r>
              <a:rPr lang="en-US" dirty="0"/>
              <a:t>An attribute that is a combination of other attributes is known as composite attribute. For example, In student entity, the student address is a composite attribute as an address is composed of other attributes such as pin code, state, country.</a:t>
            </a:r>
          </a:p>
          <a:p>
            <a:pPr marL="0" indent="0">
              <a:buNone/>
            </a:pPr>
            <a:endParaRPr lang="en-IN" dirty="0"/>
          </a:p>
        </p:txBody>
      </p:sp>
      <p:pic>
        <p:nvPicPr>
          <p:cNvPr id="11266" name="Picture 2" descr="ER diagram composite attrib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79912" y="4509120"/>
            <a:ext cx="144016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2"/>
          </p:nvPr>
        </p:nvSpPr>
        <p:spPr/>
        <p:txBody>
          <a:bodyPr/>
          <a:lstStyle/>
          <a:p>
            <a:fld id="{1B801036-3AF1-45F6-8F66-85742728990A}" type="slidenum">
              <a:rPr lang="en-IN" smtClean="0"/>
              <a:t>34</a:t>
            </a:fld>
            <a:endParaRPr lang="en-IN"/>
          </a:p>
        </p:txBody>
      </p:sp>
    </p:spTree>
    <p:extLst>
      <p:ext uri="{BB962C8B-B14F-4D97-AF65-F5344CB8AC3E}">
        <p14:creationId xmlns:p14="http://schemas.microsoft.com/office/powerpoint/2010/main" val="182638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a:t>3. Multivalued attribute:</a:t>
            </a:r>
          </a:p>
          <a:p>
            <a:r>
              <a:rPr lang="en-US" dirty="0"/>
              <a:t>An attribute that can hold multiple values is known as multivalued attribute. It is represented with </a:t>
            </a:r>
            <a:r>
              <a:rPr lang="en-US" b="1" dirty="0"/>
              <a:t>double ovals</a:t>
            </a:r>
            <a:r>
              <a:rPr lang="en-US" dirty="0"/>
              <a:t> in an ER Diagram. For example – A person can have more than one phone numbers so the phone number attribute is multivalued.</a:t>
            </a:r>
          </a:p>
          <a:p>
            <a:pPr marL="0" indent="0">
              <a:buNone/>
            </a:pPr>
            <a:r>
              <a:rPr lang="en-US" b="1" dirty="0"/>
              <a:t>4. Derived attribute:</a:t>
            </a:r>
          </a:p>
          <a:p>
            <a:r>
              <a:rPr lang="en-US" dirty="0"/>
              <a:t>A derived attribute is one whose value is dynamic and derived from another attribute. It is represented by </a:t>
            </a:r>
            <a:r>
              <a:rPr lang="en-US" b="1" dirty="0"/>
              <a:t>dashed oval</a:t>
            </a:r>
            <a:r>
              <a:rPr lang="en-US" dirty="0"/>
              <a:t> in an ER Diagram. For example – Person age is a derived attribute as it changes over time and can be derived from another attribute (Date of birth).</a:t>
            </a:r>
          </a:p>
          <a:p>
            <a:pPr marL="0" indent="0">
              <a:buNone/>
            </a:pPr>
            <a:endParaRPr lang="en-IN" dirty="0"/>
          </a:p>
        </p:txBody>
      </p:sp>
      <p:pic>
        <p:nvPicPr>
          <p:cNvPr id="12290" name="Picture 2" descr="Multivalued and derived attrib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0"/>
            <a:ext cx="3810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35</a:t>
            </a:fld>
            <a:endParaRPr lang="en-IN"/>
          </a:p>
        </p:txBody>
      </p:sp>
    </p:spTree>
    <p:extLst>
      <p:ext uri="{BB962C8B-B14F-4D97-AF65-F5344CB8AC3E}">
        <p14:creationId xmlns:p14="http://schemas.microsoft.com/office/powerpoint/2010/main" val="129245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Relationship</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3. Relationship</a:t>
            </a:r>
          </a:p>
          <a:p>
            <a:pPr marL="0" indent="0">
              <a:buNone/>
            </a:pPr>
            <a:r>
              <a:rPr lang="en-US" dirty="0"/>
              <a:t>A relationship is represented by diamond shape in ER diagram, it shows the relationship among entities. There are four types of relationships:</a:t>
            </a:r>
            <a:br>
              <a:rPr lang="en-US" dirty="0"/>
            </a:br>
            <a:r>
              <a:rPr lang="en-US" dirty="0"/>
              <a:t>1. One to One</a:t>
            </a:r>
            <a:br>
              <a:rPr lang="en-US" dirty="0"/>
            </a:br>
            <a:r>
              <a:rPr lang="en-US" dirty="0"/>
              <a:t>2. One to Many</a:t>
            </a:r>
            <a:br>
              <a:rPr lang="en-US" dirty="0"/>
            </a:br>
            <a:r>
              <a:rPr lang="en-US" dirty="0"/>
              <a:t>3. Many to One</a:t>
            </a:r>
            <a:br>
              <a:rPr lang="en-US" dirty="0"/>
            </a:br>
            <a:r>
              <a:rPr lang="en-US" dirty="0"/>
              <a:t>4. Many to Many</a:t>
            </a:r>
          </a:p>
          <a:p>
            <a:pPr marL="0" indent="0">
              <a:buNone/>
            </a:pPr>
            <a:r>
              <a:rPr lang="en-US" b="1" dirty="0"/>
              <a:t>1. One to One Relationship</a:t>
            </a:r>
          </a:p>
          <a:p>
            <a:pPr marL="0" indent="0">
              <a:buNone/>
            </a:pPr>
            <a:r>
              <a:rPr lang="en-US" dirty="0"/>
              <a:t>When a single instance of an entity is associated with a single instance of another entity then it is called one to one relationship. For example, a person has only one passport and a passport is given to one person.</a:t>
            </a:r>
          </a:p>
          <a:p>
            <a:pPr marL="0" indent="0">
              <a:buNone/>
            </a:pPr>
            <a:endParaRPr lang="en-IN" dirty="0"/>
          </a:p>
        </p:txBody>
      </p:sp>
      <p:pic>
        <p:nvPicPr>
          <p:cNvPr id="13314" name="Picture 2" descr="ER diagram one to one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834" y="5733256"/>
            <a:ext cx="4762500" cy="1428750"/>
          </a:xfrm>
          <a:prstGeom prst="rect">
            <a:avLst/>
          </a:prstGeom>
          <a:solidFill>
            <a:schemeClr val="bg1"/>
          </a:solidFill>
          <a:ln>
            <a:solidFill>
              <a:schemeClr val="bg1"/>
            </a:solidFill>
          </a:ln>
        </p:spPr>
      </p:pic>
      <p:sp>
        <p:nvSpPr>
          <p:cNvPr id="4" name="Rectangle 3"/>
          <p:cNvSpPr/>
          <p:nvPr/>
        </p:nvSpPr>
        <p:spPr>
          <a:xfrm>
            <a:off x="7524328" y="6858000"/>
            <a:ext cx="1650006" cy="304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1B801036-3AF1-45F6-8F66-85742728990A}" type="slidenum">
              <a:rPr lang="en-IN" smtClean="0"/>
              <a:t>36</a:t>
            </a:fld>
            <a:endParaRPr lang="en-IN"/>
          </a:p>
        </p:txBody>
      </p:sp>
    </p:spTree>
    <p:extLst>
      <p:ext uri="{BB962C8B-B14F-4D97-AF65-F5344CB8AC3E}">
        <p14:creationId xmlns:p14="http://schemas.microsoft.com/office/powerpoint/2010/main" val="2495864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144000" cy="6741368"/>
          </a:xfrm>
        </p:spPr>
        <p:txBody>
          <a:bodyPr>
            <a:normAutofit lnSpcReduction="10000"/>
          </a:bodyPr>
          <a:lstStyle/>
          <a:p>
            <a:r>
              <a:rPr lang="en-US" b="1" dirty="0"/>
              <a:t>One to Many Relationship</a:t>
            </a:r>
          </a:p>
          <a:p>
            <a:pPr marL="0" indent="0">
              <a:buNone/>
            </a:pPr>
            <a:r>
              <a:rPr lang="en-US" dirty="0"/>
              <a:t>When a single instance of an entity is associated with more than one instances of another entity then it is called one to many relationship. For example – a customer can place many orders but </a:t>
            </a:r>
            <a:r>
              <a:rPr lang="en-US" dirty="0" err="1"/>
              <a:t>a</a:t>
            </a:r>
            <a:r>
              <a:rPr lang="en-US" dirty="0"/>
              <a:t> order cannot be placed by many customers.</a:t>
            </a:r>
            <a:br>
              <a:rPr lang="en-US" dirty="0"/>
            </a:br>
            <a:endParaRPr lang="en-US" dirty="0"/>
          </a:p>
          <a:p>
            <a:pPr marL="0" indent="0">
              <a:buNone/>
            </a:pPr>
            <a:r>
              <a:rPr lang="en-US" b="1" dirty="0"/>
              <a:t>3. Many to One Relationship</a:t>
            </a:r>
          </a:p>
          <a:p>
            <a:pPr marL="0" indent="0">
              <a:buNone/>
            </a:pPr>
            <a:r>
              <a:rPr lang="en-US" dirty="0"/>
              <a:t>When more than one instances of an entity is associated with a single instance of another entity then it is called many to one relationship. For example – many students can study in a single college but a student cannot study in many colleges at the same time.</a:t>
            </a:r>
          </a:p>
          <a:p>
            <a:pPr marL="0" indent="0">
              <a:buNone/>
            </a:pPr>
            <a:endParaRPr lang="en-IN" dirty="0"/>
          </a:p>
        </p:txBody>
      </p:sp>
      <p:pic>
        <p:nvPicPr>
          <p:cNvPr id="14338" name="Picture 2" descr="ER diagram one to many relationship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2168" b="25585"/>
          <a:stretch/>
        </p:blipFill>
        <p:spPr bwMode="auto">
          <a:xfrm>
            <a:off x="4381500" y="2564904"/>
            <a:ext cx="4659261" cy="106319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ER diagram many to one relationship example"/>
          <p:cNvPicPr>
            <a:picLocks noChangeAspect="1" noChangeArrowheads="1"/>
          </p:cNvPicPr>
          <p:nvPr/>
        </p:nvPicPr>
        <p:blipFill rotWithShape="1">
          <a:blip r:embed="rId3">
            <a:extLst>
              <a:ext uri="{28A0092B-C50C-407E-A947-70E740481C1C}">
                <a14:useLocalDpi xmlns:a14="http://schemas.microsoft.com/office/drawing/2010/main" val="0"/>
              </a:ext>
            </a:extLst>
          </a:blip>
          <a:srcRect b="21035"/>
          <a:stretch/>
        </p:blipFill>
        <p:spPr bwMode="auto">
          <a:xfrm>
            <a:off x="4716016" y="5877272"/>
            <a:ext cx="4762500" cy="112821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37</a:t>
            </a:fld>
            <a:endParaRPr lang="en-IN"/>
          </a:p>
        </p:txBody>
      </p:sp>
    </p:spTree>
    <p:extLst>
      <p:ext uri="{BB962C8B-B14F-4D97-AF65-F5344CB8AC3E}">
        <p14:creationId xmlns:p14="http://schemas.microsoft.com/office/powerpoint/2010/main" val="646914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Bridge-entity</a:t>
            </a:r>
            <a:endParaRPr lang="en-IN" dirty="0"/>
          </a:p>
        </p:txBody>
      </p:sp>
      <p:sp>
        <p:nvSpPr>
          <p:cNvPr id="3" name="Content Placeholder 2"/>
          <p:cNvSpPr>
            <a:spLocks noGrp="1"/>
          </p:cNvSpPr>
          <p:nvPr>
            <p:ph idx="1"/>
          </p:nvPr>
        </p:nvSpPr>
        <p:spPr>
          <a:xfrm>
            <a:off x="251520" y="1196752"/>
            <a:ext cx="8892480" cy="1944217"/>
          </a:xfrm>
        </p:spPr>
        <p:txBody>
          <a:bodyPr>
            <a:normAutofit fontScale="85000" lnSpcReduction="10000"/>
          </a:bodyPr>
          <a:lstStyle/>
          <a:p>
            <a:r>
              <a:rPr lang="en-US" dirty="0"/>
              <a:t>A bridge entity is used to capture a many-to-many relationship that cannot be accommodated by the natural granularity of a single fact or dimension entity. A bridge entity serves to bridge between the fact and dimension entities to support many-valued dimension attributes.</a:t>
            </a:r>
            <a:endParaRPr lang="en-IN" dirty="0"/>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113" t="20867" r="50000" b="31956"/>
          <a:stretch/>
        </p:blipFill>
        <p:spPr bwMode="auto">
          <a:xfrm>
            <a:off x="1" y="3396054"/>
            <a:ext cx="4716016" cy="345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88024" y="3427253"/>
            <a:ext cx="4355976" cy="3170099"/>
          </a:xfrm>
          <a:prstGeom prst="rect">
            <a:avLst/>
          </a:prstGeom>
          <a:noFill/>
        </p:spPr>
        <p:txBody>
          <a:bodyPr wrap="square" rtlCol="0">
            <a:spAutoFit/>
          </a:bodyPr>
          <a:lstStyle/>
          <a:p>
            <a:pPr algn="just"/>
            <a:r>
              <a:rPr lang="en-US" sz="2000" b="1" dirty="0">
                <a:solidFill>
                  <a:srgbClr val="FF0000"/>
                </a:solidFill>
              </a:rPr>
              <a:t>A composite entity is </a:t>
            </a:r>
            <a:r>
              <a:rPr lang="en-US" sz="2000" b="1" dirty="0" smtClean="0">
                <a:solidFill>
                  <a:srgbClr val="FF0000"/>
                </a:solidFill>
              </a:rPr>
              <a:t>also</a:t>
            </a:r>
          </a:p>
          <a:p>
            <a:pPr algn="just"/>
            <a:r>
              <a:rPr lang="en-US" sz="2000" b="1" dirty="0" smtClean="0">
                <a:solidFill>
                  <a:srgbClr val="FF0000"/>
                </a:solidFill>
              </a:rPr>
              <a:t> </a:t>
            </a:r>
            <a:r>
              <a:rPr lang="en-US" sz="2000" b="1" dirty="0">
                <a:solidFill>
                  <a:srgbClr val="FF0000"/>
                </a:solidFill>
              </a:rPr>
              <a:t>known as a “bridge” entity</a:t>
            </a:r>
            <a:r>
              <a:rPr lang="en-US" sz="2000" b="1" dirty="0" smtClean="0">
                <a:solidFill>
                  <a:srgbClr val="FF0000"/>
                </a:solidFill>
              </a:rPr>
              <a:t>.</a:t>
            </a:r>
          </a:p>
          <a:p>
            <a:pPr algn="just"/>
            <a:r>
              <a:rPr lang="en-US" sz="2000" b="1" dirty="0" smtClean="0">
                <a:solidFill>
                  <a:srgbClr val="FF0000"/>
                </a:solidFill>
              </a:rPr>
              <a:t> </a:t>
            </a:r>
            <a:r>
              <a:rPr lang="en-US" sz="2000" b="1" dirty="0">
                <a:solidFill>
                  <a:srgbClr val="FF0000"/>
                </a:solidFill>
              </a:rPr>
              <a:t>This “bridge” is used to </a:t>
            </a:r>
            <a:r>
              <a:rPr lang="en-US" sz="2000" b="1" dirty="0" smtClean="0">
                <a:solidFill>
                  <a:srgbClr val="FF0000"/>
                </a:solidFill>
              </a:rPr>
              <a:t>handle</a:t>
            </a:r>
          </a:p>
          <a:p>
            <a:pPr algn="just"/>
            <a:r>
              <a:rPr lang="en-US" sz="2000" b="1" dirty="0" smtClean="0">
                <a:solidFill>
                  <a:srgbClr val="FF0000"/>
                </a:solidFill>
              </a:rPr>
              <a:t> </a:t>
            </a:r>
            <a:r>
              <a:rPr lang="en-US" sz="2000" b="1" dirty="0">
                <a:solidFill>
                  <a:srgbClr val="FF0000"/>
                </a:solidFill>
              </a:rPr>
              <a:t>the many-to-many relationships </a:t>
            </a:r>
            <a:endParaRPr lang="en-US" sz="2000" b="1" dirty="0" smtClean="0">
              <a:solidFill>
                <a:srgbClr val="FF0000"/>
              </a:solidFill>
            </a:endParaRPr>
          </a:p>
          <a:p>
            <a:pPr algn="just"/>
            <a:r>
              <a:rPr lang="en-US" sz="2000" b="1" dirty="0" smtClean="0">
                <a:solidFill>
                  <a:srgbClr val="FF0000"/>
                </a:solidFill>
              </a:rPr>
              <a:t>that </a:t>
            </a:r>
            <a:r>
              <a:rPr lang="en-US" sz="2000" b="1" dirty="0">
                <a:solidFill>
                  <a:srgbClr val="FF0000"/>
                </a:solidFill>
              </a:rPr>
              <a:t>the traditional entity could </a:t>
            </a:r>
            <a:r>
              <a:rPr lang="en-US" sz="2000" b="1" dirty="0" smtClean="0">
                <a:solidFill>
                  <a:srgbClr val="FF0000"/>
                </a:solidFill>
              </a:rPr>
              <a:t>not handle. </a:t>
            </a:r>
            <a:r>
              <a:rPr lang="en-US" sz="2000" b="1" dirty="0">
                <a:solidFill>
                  <a:srgbClr val="FF0000"/>
                </a:solidFill>
              </a:rPr>
              <a:t>This entity lies between </a:t>
            </a:r>
            <a:r>
              <a:rPr lang="en-US" sz="2000" b="1" dirty="0" smtClean="0">
                <a:solidFill>
                  <a:srgbClr val="FF0000"/>
                </a:solidFill>
              </a:rPr>
              <a:t>the </a:t>
            </a:r>
            <a:r>
              <a:rPr lang="en-US" sz="2000" b="1" dirty="0">
                <a:solidFill>
                  <a:srgbClr val="FF0000"/>
                </a:solidFill>
              </a:rPr>
              <a:t>two entities that </a:t>
            </a:r>
            <a:r>
              <a:rPr lang="en-US" sz="2000" b="1" dirty="0" smtClean="0">
                <a:solidFill>
                  <a:srgbClr val="FF0000"/>
                </a:solidFill>
              </a:rPr>
              <a:t>are of </a:t>
            </a:r>
            <a:r>
              <a:rPr lang="en-US" sz="2000" b="1" dirty="0">
                <a:solidFill>
                  <a:srgbClr val="FF0000"/>
                </a:solidFill>
              </a:rPr>
              <a:t>interest and </a:t>
            </a:r>
            <a:r>
              <a:rPr lang="en-US" sz="2000" b="1" dirty="0" smtClean="0">
                <a:solidFill>
                  <a:srgbClr val="FF0000"/>
                </a:solidFill>
              </a:rPr>
              <a:t>this</a:t>
            </a:r>
            <a:r>
              <a:rPr lang="en-US" sz="2000" b="1" dirty="0">
                <a:solidFill>
                  <a:srgbClr val="FF0000"/>
                </a:solidFill>
              </a:rPr>
              <a:t> composite entity shares </a:t>
            </a:r>
            <a:r>
              <a:rPr lang="en-US" sz="2000" b="1" dirty="0" smtClean="0">
                <a:solidFill>
                  <a:srgbClr val="FF0000"/>
                </a:solidFill>
              </a:rPr>
              <a:t>the</a:t>
            </a:r>
          </a:p>
          <a:p>
            <a:pPr algn="just"/>
            <a:r>
              <a:rPr lang="en-US" sz="2000" b="1" dirty="0" smtClean="0">
                <a:solidFill>
                  <a:srgbClr val="FF0000"/>
                </a:solidFill>
              </a:rPr>
              <a:t> </a:t>
            </a:r>
            <a:r>
              <a:rPr lang="en-US" sz="2000" b="1" dirty="0">
                <a:solidFill>
                  <a:srgbClr val="FF0000"/>
                </a:solidFill>
              </a:rPr>
              <a:t>primary keys from both the connecting </a:t>
            </a:r>
            <a:endParaRPr lang="en-US" sz="2000" b="1" dirty="0" smtClean="0">
              <a:solidFill>
                <a:srgbClr val="FF0000"/>
              </a:solidFill>
            </a:endParaRPr>
          </a:p>
          <a:p>
            <a:pPr algn="just"/>
            <a:r>
              <a:rPr lang="en-US" sz="2000" b="1" dirty="0" smtClean="0">
                <a:solidFill>
                  <a:srgbClr val="FF0000"/>
                </a:solidFill>
              </a:rPr>
              <a:t>tables</a:t>
            </a:r>
            <a:r>
              <a:rPr lang="en-US" sz="2000" b="1" dirty="0">
                <a:solidFill>
                  <a:srgbClr val="FF0000"/>
                </a:solidFill>
              </a:rPr>
              <a:t>.</a:t>
            </a:r>
            <a:endParaRPr lang="en-IN" sz="2000" b="1" dirty="0">
              <a:solidFill>
                <a:srgbClr val="FF0000"/>
              </a:solidFill>
            </a:endParaRPr>
          </a:p>
        </p:txBody>
      </p:sp>
      <p:sp>
        <p:nvSpPr>
          <p:cNvPr id="5" name="Slide Number Placeholder 4"/>
          <p:cNvSpPr>
            <a:spLocks noGrp="1"/>
          </p:cNvSpPr>
          <p:nvPr>
            <p:ph type="sldNum" sz="quarter" idx="12"/>
          </p:nvPr>
        </p:nvSpPr>
        <p:spPr/>
        <p:txBody>
          <a:bodyPr/>
          <a:lstStyle/>
          <a:p>
            <a:fld id="{1B801036-3AF1-45F6-8F66-85742728990A}" type="slidenum">
              <a:rPr lang="en-IN" smtClean="0"/>
              <a:t>38</a:t>
            </a:fld>
            <a:endParaRPr lang="en-IN"/>
          </a:p>
        </p:txBody>
      </p:sp>
    </p:spTree>
    <p:extLst>
      <p:ext uri="{BB962C8B-B14F-4D97-AF65-F5344CB8AC3E}">
        <p14:creationId xmlns:p14="http://schemas.microsoft.com/office/powerpoint/2010/main" val="2853826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737"/>
            <a:ext cx="7308304" cy="6799263"/>
          </a:xfrm>
        </p:spPr>
        <p:txBody>
          <a:bodyPr>
            <a:normAutofit/>
          </a:bodyPr>
          <a:lstStyle/>
          <a:p>
            <a:r>
              <a:rPr lang="en-US" b="1" dirty="0"/>
              <a:t>Generalization</a:t>
            </a:r>
            <a:r>
              <a:rPr lang="en-US" dirty="0"/>
              <a:t> is a process in which the common attributes of more than one entities form a new entity. This newly formed entity is called generalized entity</a:t>
            </a:r>
            <a:r>
              <a:rPr lang="en-US" dirty="0" smtClean="0"/>
              <a:t>.</a:t>
            </a:r>
          </a:p>
          <a:p>
            <a:r>
              <a:rPr lang="en-US" dirty="0"/>
              <a:t>1. Generalization uses bottom-up approach where two or more lower level entities combine together to form a higher level new entity.</a:t>
            </a:r>
            <a:br>
              <a:rPr lang="en-US" dirty="0"/>
            </a:br>
            <a:r>
              <a:rPr lang="en-US" dirty="0"/>
              <a:t>2. The new generalized entity can further combine together with lower level entity to create a further higher level generalized entity.</a:t>
            </a:r>
            <a:endParaRPr lang="en-IN" dirty="0"/>
          </a:p>
        </p:txBody>
      </p:sp>
      <p:pic>
        <p:nvPicPr>
          <p:cNvPr id="16386" name="Picture 2" descr="DBMS Gener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988840"/>
            <a:ext cx="2724150" cy="2905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39</a:t>
            </a:fld>
            <a:endParaRPr lang="en-IN"/>
          </a:p>
        </p:txBody>
      </p:sp>
    </p:spTree>
    <p:extLst>
      <p:ext uri="{BB962C8B-B14F-4D97-AF65-F5344CB8AC3E}">
        <p14:creationId xmlns:p14="http://schemas.microsoft.com/office/powerpoint/2010/main" val="423217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general data management consists of following tasks</a:t>
            </a:r>
            <a:br>
              <a:rPr lang="en-US" dirty="0" smtClean="0"/>
            </a:br>
            <a:endParaRPr lang="en-IN" dirty="0"/>
          </a:p>
        </p:txBody>
      </p:sp>
      <p:sp>
        <p:nvSpPr>
          <p:cNvPr id="3" name="Content Placeholder 2"/>
          <p:cNvSpPr>
            <a:spLocks noGrp="1"/>
          </p:cNvSpPr>
          <p:nvPr>
            <p:ph idx="1"/>
          </p:nvPr>
        </p:nvSpPr>
        <p:spPr/>
        <p:txBody>
          <a:bodyPr>
            <a:noAutofit/>
          </a:bodyPr>
          <a:lstStyle/>
          <a:p>
            <a:pPr marL="0" indent="0">
              <a:buNone/>
            </a:pPr>
            <a:r>
              <a:rPr lang="en-US" sz="2300" dirty="0" smtClean="0"/>
              <a:t>• Data capture: Which is the task associated with gathering the data as and when</a:t>
            </a:r>
          </a:p>
          <a:p>
            <a:pPr marL="0" indent="0">
              <a:buNone/>
            </a:pPr>
            <a:r>
              <a:rPr lang="en-US" sz="2300" dirty="0" smtClean="0"/>
              <a:t>they originate.</a:t>
            </a:r>
          </a:p>
          <a:p>
            <a:pPr marL="0" indent="0">
              <a:buNone/>
            </a:pPr>
            <a:r>
              <a:rPr lang="en-US" sz="2300" dirty="0" smtClean="0"/>
              <a:t>• Data classification: Captured data has to be classified based on the nature and</a:t>
            </a:r>
          </a:p>
          <a:p>
            <a:pPr marL="0" indent="0">
              <a:buNone/>
            </a:pPr>
            <a:r>
              <a:rPr lang="en-US" sz="2300" dirty="0" smtClean="0"/>
              <a:t>intended usage.</a:t>
            </a:r>
          </a:p>
          <a:p>
            <a:pPr marL="0" indent="0">
              <a:buNone/>
            </a:pPr>
            <a:r>
              <a:rPr lang="en-US" sz="2300" dirty="0" smtClean="0"/>
              <a:t>• Data storage: The segregated data has to be stored properly.</a:t>
            </a:r>
          </a:p>
          <a:p>
            <a:pPr marL="0" indent="0">
              <a:buNone/>
            </a:pPr>
            <a:r>
              <a:rPr lang="en-US" sz="2300" dirty="0" smtClean="0"/>
              <a:t>• Data arranging: It is very important to arrange the data properly</a:t>
            </a:r>
          </a:p>
          <a:p>
            <a:pPr marL="0" indent="0">
              <a:buNone/>
            </a:pPr>
            <a:r>
              <a:rPr lang="en-US" sz="2300" dirty="0" smtClean="0"/>
              <a:t>• Data retrieval: Data will be required frequently for further processing,</a:t>
            </a:r>
          </a:p>
          <a:p>
            <a:pPr marL="0" indent="0">
              <a:buNone/>
            </a:pPr>
            <a:r>
              <a:rPr lang="en-US" sz="2300" dirty="0" smtClean="0"/>
              <a:t> Hence it is very important to create some indexes so that data can be retrieved easily</a:t>
            </a:r>
            <a:endParaRPr lang="en-IN" sz="2300" dirty="0"/>
          </a:p>
        </p:txBody>
      </p:sp>
      <p:sp>
        <p:nvSpPr>
          <p:cNvPr id="4" name="Slide Number Placeholder 3"/>
          <p:cNvSpPr>
            <a:spLocks noGrp="1"/>
          </p:cNvSpPr>
          <p:nvPr>
            <p:ph type="sldNum" sz="quarter" idx="12"/>
          </p:nvPr>
        </p:nvSpPr>
        <p:spPr/>
        <p:txBody>
          <a:bodyPr/>
          <a:lstStyle/>
          <a:p>
            <a:fld id="{1B801036-3AF1-45F6-8F66-85742728990A}" type="slidenum">
              <a:rPr lang="en-IN" smtClean="0"/>
              <a:t>4</a:t>
            </a:fld>
            <a:endParaRPr lang="en-IN"/>
          </a:p>
        </p:txBody>
      </p:sp>
    </p:spTree>
    <p:extLst>
      <p:ext uri="{BB962C8B-B14F-4D97-AF65-F5344CB8AC3E}">
        <p14:creationId xmlns:p14="http://schemas.microsoft.com/office/powerpoint/2010/main" val="2868277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BMS Speci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974191"/>
            <a:ext cx="4143375" cy="39433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0" y="0"/>
            <a:ext cx="6372200" cy="6957392"/>
          </a:xfrm>
        </p:spPr>
        <p:txBody>
          <a:bodyPr>
            <a:normAutofit fontScale="92500" lnSpcReduction="20000"/>
          </a:bodyPr>
          <a:lstStyle/>
          <a:p>
            <a:r>
              <a:rPr lang="en-US" b="1" dirty="0"/>
              <a:t>Specialization</a:t>
            </a:r>
            <a:r>
              <a:rPr lang="en-US" dirty="0"/>
              <a:t> is a process in which an entity is divided into sub-entities. You can think of it as a reverse process of </a:t>
            </a:r>
            <a:r>
              <a:rPr lang="en-US" b="1" dirty="0">
                <a:hlinkClick r:id="rId3"/>
              </a:rPr>
              <a:t>generalization</a:t>
            </a:r>
            <a:r>
              <a:rPr lang="en-US" dirty="0"/>
              <a:t>, in generalization two entities combine together to form a new higher level entity. Specialization is a top-down process.</a:t>
            </a:r>
          </a:p>
          <a:p>
            <a:r>
              <a:rPr lang="en-US" dirty="0"/>
              <a:t>The idea behind Specialization is to find the subsets of entities that have few distinguish attributes. For example – Consider an entity employee which can be further classified as sub-entities Technician, Engineer &amp; Accountant because these sub entities have some distinguish attributes.</a:t>
            </a:r>
          </a:p>
          <a:p>
            <a:endParaRPr lang="en-IN" dirty="0"/>
          </a:p>
        </p:txBody>
      </p:sp>
      <p:sp>
        <p:nvSpPr>
          <p:cNvPr id="2" name="Slide Number Placeholder 1"/>
          <p:cNvSpPr>
            <a:spLocks noGrp="1"/>
          </p:cNvSpPr>
          <p:nvPr>
            <p:ph type="sldNum" sz="quarter" idx="12"/>
          </p:nvPr>
        </p:nvSpPr>
        <p:spPr/>
        <p:txBody>
          <a:bodyPr/>
          <a:lstStyle/>
          <a:p>
            <a:fld id="{1B801036-3AF1-45F6-8F66-85742728990A}" type="slidenum">
              <a:rPr lang="en-IN" smtClean="0"/>
              <a:t>40</a:t>
            </a:fld>
            <a:endParaRPr lang="en-IN"/>
          </a:p>
        </p:txBody>
      </p:sp>
    </p:spTree>
    <p:extLst>
      <p:ext uri="{BB962C8B-B14F-4D97-AF65-F5344CB8AC3E}">
        <p14:creationId xmlns:p14="http://schemas.microsoft.com/office/powerpoint/2010/main" val="1822217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DBMS Aggregrat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140968"/>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0" y="0"/>
            <a:ext cx="9144000" cy="2996952"/>
          </a:xfrm>
        </p:spPr>
        <p:txBody>
          <a:bodyPr>
            <a:normAutofit fontScale="85000" lnSpcReduction="10000"/>
          </a:bodyPr>
          <a:lstStyle/>
          <a:p>
            <a:pPr marL="0" indent="0">
              <a:buNone/>
            </a:pPr>
            <a:endParaRPr lang="en-US" sz="3600" b="1" dirty="0" smtClean="0"/>
          </a:p>
          <a:p>
            <a:pPr marL="0" indent="0">
              <a:buNone/>
            </a:pPr>
            <a:r>
              <a:rPr lang="en-US" sz="3600" b="1" dirty="0" smtClean="0"/>
              <a:t>Aggregation</a:t>
            </a:r>
          </a:p>
          <a:p>
            <a:pPr marL="0" indent="0">
              <a:buNone/>
            </a:pPr>
            <a:endParaRPr lang="en-US" sz="3600" b="1" dirty="0"/>
          </a:p>
          <a:p>
            <a:r>
              <a:rPr lang="en-US" dirty="0"/>
              <a:t>In aggregation, the relation between two entities is treated as a single entity. In aggregation, relationship with its corresponding entities is aggregated into a higher level entity.</a:t>
            </a:r>
          </a:p>
          <a:p>
            <a:endParaRPr lang="en-IN" dirty="0"/>
          </a:p>
        </p:txBody>
      </p:sp>
      <p:sp>
        <p:nvSpPr>
          <p:cNvPr id="4" name="Rectangle 3"/>
          <p:cNvSpPr/>
          <p:nvPr/>
        </p:nvSpPr>
        <p:spPr>
          <a:xfrm>
            <a:off x="7668344" y="4725144"/>
            <a:ext cx="1475656"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5496" y="3284984"/>
            <a:ext cx="5544616" cy="3139321"/>
          </a:xfrm>
          <a:prstGeom prst="rect">
            <a:avLst/>
          </a:prstGeom>
          <a:noFill/>
        </p:spPr>
        <p:txBody>
          <a:bodyPr wrap="square" rtlCol="0">
            <a:spAutoFit/>
          </a:bodyPr>
          <a:lstStyle/>
          <a:p>
            <a:r>
              <a:rPr lang="en-US" dirty="0"/>
              <a:t>In real world, we know that a manager not only </a:t>
            </a:r>
            <a:r>
              <a:rPr lang="en-US" dirty="0" smtClean="0"/>
              <a:t>manages</a:t>
            </a:r>
          </a:p>
          <a:p>
            <a:r>
              <a:rPr lang="en-US" dirty="0" smtClean="0"/>
              <a:t> </a:t>
            </a:r>
            <a:r>
              <a:rPr lang="en-US" dirty="0"/>
              <a:t>the employee working under them but he has to </a:t>
            </a:r>
            <a:r>
              <a:rPr lang="en-US" dirty="0" smtClean="0"/>
              <a:t>manage</a:t>
            </a:r>
          </a:p>
          <a:p>
            <a:r>
              <a:rPr lang="en-US" dirty="0" smtClean="0"/>
              <a:t> </a:t>
            </a:r>
            <a:r>
              <a:rPr lang="en-US" dirty="0"/>
              <a:t>the project as well</a:t>
            </a:r>
            <a:r>
              <a:rPr lang="en-US" dirty="0" smtClean="0"/>
              <a:t>. </a:t>
            </a:r>
            <a:r>
              <a:rPr lang="en-US" dirty="0"/>
              <a:t>In such scenario if entity “Manager” </a:t>
            </a:r>
            <a:endParaRPr lang="en-US" dirty="0" smtClean="0"/>
          </a:p>
          <a:p>
            <a:r>
              <a:rPr lang="en-US" dirty="0" smtClean="0"/>
              <a:t>makes </a:t>
            </a:r>
            <a:r>
              <a:rPr lang="en-US" dirty="0"/>
              <a:t>a “manages” relationship with either “Employee” or “Project” </a:t>
            </a:r>
            <a:r>
              <a:rPr lang="en-US" dirty="0" smtClean="0"/>
              <a:t>entity </a:t>
            </a:r>
            <a:r>
              <a:rPr lang="en-US" dirty="0"/>
              <a:t>alone then it will not make any sense because he has </a:t>
            </a:r>
            <a:r>
              <a:rPr lang="en-US" dirty="0" smtClean="0"/>
              <a:t>to </a:t>
            </a:r>
            <a:r>
              <a:rPr lang="en-US" dirty="0"/>
              <a:t>manage both. In these cases the relationship of two </a:t>
            </a:r>
            <a:r>
              <a:rPr lang="en-US" dirty="0" smtClean="0"/>
              <a:t>entities </a:t>
            </a:r>
            <a:r>
              <a:rPr lang="en-US" dirty="0"/>
              <a:t>acts as one entity. In our example, the relationship </a:t>
            </a:r>
            <a:r>
              <a:rPr lang="en-US" dirty="0" smtClean="0"/>
              <a:t>“</a:t>
            </a:r>
            <a:r>
              <a:rPr lang="en-US" dirty="0"/>
              <a:t>Works-On” between “Employee” &amp; “Project” acts </a:t>
            </a:r>
            <a:r>
              <a:rPr lang="en-US" dirty="0" smtClean="0"/>
              <a:t>as </a:t>
            </a:r>
            <a:r>
              <a:rPr lang="en-US" dirty="0"/>
              <a:t>one entity that has a relationship “Manages” </a:t>
            </a:r>
            <a:r>
              <a:rPr lang="en-US" dirty="0" smtClean="0"/>
              <a:t>with</a:t>
            </a:r>
          </a:p>
          <a:p>
            <a:r>
              <a:rPr lang="en-US" dirty="0" smtClean="0"/>
              <a:t> </a:t>
            </a:r>
            <a:r>
              <a:rPr lang="en-US" dirty="0"/>
              <a:t>the entity “Manager”.</a:t>
            </a:r>
            <a:endParaRPr lang="en-IN" dirty="0"/>
          </a:p>
        </p:txBody>
      </p:sp>
      <p:sp>
        <p:nvSpPr>
          <p:cNvPr id="2" name="Slide Number Placeholder 1"/>
          <p:cNvSpPr>
            <a:spLocks noGrp="1"/>
          </p:cNvSpPr>
          <p:nvPr>
            <p:ph type="sldNum" sz="quarter" idx="12"/>
          </p:nvPr>
        </p:nvSpPr>
        <p:spPr/>
        <p:txBody>
          <a:bodyPr/>
          <a:lstStyle/>
          <a:p>
            <a:fld id="{1B801036-3AF1-45F6-8F66-85742728990A}" type="slidenum">
              <a:rPr lang="en-IN" smtClean="0"/>
              <a:t>41</a:t>
            </a:fld>
            <a:endParaRPr lang="en-IN"/>
          </a:p>
        </p:txBody>
      </p:sp>
    </p:spTree>
    <p:extLst>
      <p:ext uri="{BB962C8B-B14F-4D97-AF65-F5344CB8AC3E}">
        <p14:creationId xmlns:p14="http://schemas.microsoft.com/office/powerpoint/2010/main" val="17674601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77"/>
            <a:ext cx="9252520" cy="2414411"/>
          </a:xfrm>
        </p:spPr>
        <p:txBody>
          <a:bodyPr>
            <a:normAutofit fontScale="92500" lnSpcReduction="10000"/>
          </a:bodyPr>
          <a:lstStyle/>
          <a:p>
            <a:pPr marL="0" indent="0">
              <a:buNone/>
            </a:pPr>
            <a:r>
              <a:rPr lang="en-US" dirty="0"/>
              <a:t>Relationships</a:t>
            </a:r>
          </a:p>
          <a:p>
            <a:pPr marL="0" indent="0">
              <a:buNone/>
            </a:pPr>
            <a:r>
              <a:rPr lang="en-US" dirty="0" smtClean="0"/>
              <a:t>Ways </a:t>
            </a:r>
            <a:r>
              <a:rPr lang="en-US" dirty="0"/>
              <a:t>of Classifying Relationships Types</a:t>
            </a:r>
          </a:p>
          <a:p>
            <a:r>
              <a:rPr lang="en-US" dirty="0"/>
              <a:t>A relationship type can be classified by the number of entity types involved, and by the degree of </a:t>
            </a:r>
            <a:r>
              <a:rPr lang="en-US" dirty="0" smtClean="0"/>
              <a:t>the relationship </a:t>
            </a:r>
            <a:r>
              <a:rPr lang="en-US" dirty="0"/>
              <a:t>type.</a:t>
            </a:r>
          </a:p>
          <a:p>
            <a:pPr marL="0" indent="0">
              <a:buNone/>
            </a:pPr>
            <a:endParaRPr lang="en-US" dirty="0"/>
          </a:p>
        </p:txBody>
      </p:sp>
      <p:pic>
        <p:nvPicPr>
          <p:cNvPr id="21506" name="Picture 2"/>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5391" t="28025" r="23045" b="18750"/>
          <a:stretch/>
        </p:blipFill>
        <p:spPr bwMode="auto">
          <a:xfrm>
            <a:off x="1043608" y="2783030"/>
            <a:ext cx="7021603" cy="407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B801036-3AF1-45F6-8F66-85742728990A}" type="slidenum">
              <a:rPr lang="en-IN" smtClean="0"/>
              <a:t>42</a:t>
            </a:fld>
            <a:endParaRPr lang="en-IN"/>
          </a:p>
        </p:txBody>
      </p:sp>
    </p:spTree>
    <p:extLst>
      <p:ext uri="{BB962C8B-B14F-4D97-AF65-F5344CB8AC3E}">
        <p14:creationId xmlns:p14="http://schemas.microsoft.com/office/powerpoint/2010/main" val="2494270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277987"/>
            <a:ext cx="8229600" cy="1143000"/>
          </a:xfrm>
        </p:spPr>
        <p:txBody>
          <a:bodyPr>
            <a:normAutofit fontScale="90000"/>
          </a:bodyPr>
          <a:lstStyle/>
          <a:p>
            <a:r>
              <a:rPr lang="en-US" b="1" dirty="0"/>
              <a:t>Degree</a:t>
            </a:r>
            <a:br>
              <a:rPr lang="en-US" b="1" dirty="0"/>
            </a:br>
            <a:endParaRPr lang="en-IN" dirty="0"/>
          </a:p>
        </p:txBody>
      </p:sp>
      <p:pic>
        <p:nvPicPr>
          <p:cNvPr id="22539" name="Picture 11"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670" y="4060304"/>
            <a:ext cx="3648075" cy="6096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79512" y="1484784"/>
            <a:ext cx="6264696" cy="2308324"/>
          </a:xfrm>
          <a:prstGeom prst="rect">
            <a:avLst/>
          </a:prstGeom>
        </p:spPr>
        <p:txBody>
          <a:bodyPr wrap="square">
            <a:spAutoFit/>
          </a:bodyPr>
          <a:lstStyle/>
          <a:p>
            <a:r>
              <a:rPr lang="en-US" dirty="0" smtClean="0"/>
              <a:t>The</a:t>
            </a:r>
            <a:r>
              <a:rPr lang="en-US" dirty="0"/>
              <a:t> </a:t>
            </a:r>
            <a:r>
              <a:rPr lang="en-US" b="1" i="1" dirty="0"/>
              <a:t>degree</a:t>
            </a:r>
            <a:r>
              <a:rPr lang="en-US" dirty="0"/>
              <a:t> of a relationship is the number of entity types that participate in the relationship. The three most common relationships in ER models are </a:t>
            </a:r>
            <a:r>
              <a:rPr lang="en-US" b="1" i="1" dirty="0"/>
              <a:t>Binary</a:t>
            </a:r>
            <a:r>
              <a:rPr lang="en-US" i="1" dirty="0"/>
              <a:t>, </a:t>
            </a:r>
            <a:r>
              <a:rPr lang="en-US" b="1" i="1" dirty="0"/>
              <a:t>Unary</a:t>
            </a:r>
            <a:r>
              <a:rPr lang="en-US" i="1" dirty="0"/>
              <a:t> </a:t>
            </a:r>
            <a:r>
              <a:rPr lang="en-US" dirty="0"/>
              <a:t>and</a:t>
            </a:r>
            <a:r>
              <a:rPr lang="en-US" i="1" dirty="0"/>
              <a:t> </a:t>
            </a:r>
            <a:r>
              <a:rPr lang="en-US" b="1" i="1" dirty="0" smtClean="0"/>
              <a:t>Ternary</a:t>
            </a:r>
          </a:p>
          <a:p>
            <a:endParaRPr lang="en-US" b="1" i="1" dirty="0"/>
          </a:p>
          <a:p>
            <a:r>
              <a:rPr lang="en-US" dirty="0"/>
              <a:t>A</a:t>
            </a:r>
            <a:r>
              <a:rPr lang="en-US" b="1" dirty="0"/>
              <a:t> unary relationship </a:t>
            </a:r>
            <a:r>
              <a:rPr lang="en-US" dirty="0"/>
              <a:t>is when both participants in the relationship are the same entity</a:t>
            </a:r>
            <a:r>
              <a:rPr lang="en-US" dirty="0" smtClean="0"/>
              <a:t>.</a:t>
            </a:r>
          </a:p>
          <a:p>
            <a:endParaRPr lang="en-US" dirty="0"/>
          </a:p>
          <a:p>
            <a:endParaRPr lang="en-US" dirty="0"/>
          </a:p>
        </p:txBody>
      </p:sp>
      <p:sp>
        <p:nvSpPr>
          <p:cNvPr id="14" name="Rectangle 13"/>
          <p:cNvSpPr/>
          <p:nvPr/>
        </p:nvSpPr>
        <p:spPr>
          <a:xfrm>
            <a:off x="0" y="3718773"/>
            <a:ext cx="9684568" cy="369332"/>
          </a:xfrm>
          <a:prstGeom prst="rect">
            <a:avLst/>
          </a:prstGeom>
        </p:spPr>
        <p:txBody>
          <a:bodyPr wrap="square">
            <a:spAutoFit/>
          </a:bodyPr>
          <a:lstStyle/>
          <a:p>
            <a:r>
              <a:rPr lang="en-US" dirty="0"/>
              <a:t>A </a:t>
            </a:r>
            <a:r>
              <a:rPr lang="en-US" b="1" dirty="0"/>
              <a:t>binary relationship </a:t>
            </a:r>
            <a:r>
              <a:rPr lang="en-US" dirty="0"/>
              <a:t>is when two entities participate and is the most common relationship degree</a:t>
            </a:r>
            <a:endParaRPr lang="en-IN" dirty="0"/>
          </a:p>
        </p:txBody>
      </p:sp>
      <p:sp>
        <p:nvSpPr>
          <p:cNvPr id="15" name="Rectangle 14"/>
          <p:cNvSpPr/>
          <p:nvPr/>
        </p:nvSpPr>
        <p:spPr>
          <a:xfrm>
            <a:off x="-36512" y="4869160"/>
            <a:ext cx="8762435" cy="369332"/>
          </a:xfrm>
          <a:prstGeom prst="rect">
            <a:avLst/>
          </a:prstGeom>
        </p:spPr>
        <p:txBody>
          <a:bodyPr wrap="square">
            <a:spAutoFit/>
          </a:bodyPr>
          <a:lstStyle/>
          <a:p>
            <a:r>
              <a:rPr lang="en-US" dirty="0"/>
              <a:t>A </a:t>
            </a:r>
            <a:r>
              <a:rPr lang="en-US" b="1" dirty="0"/>
              <a:t>ternary relationship </a:t>
            </a:r>
            <a:r>
              <a:rPr lang="en-US" dirty="0"/>
              <a:t>is when three entities participate in the relationship</a:t>
            </a:r>
            <a:endParaRPr lang="en-IN" dirty="0"/>
          </a:p>
        </p:txBody>
      </p:sp>
      <p:pic>
        <p:nvPicPr>
          <p:cNvPr id="22542" name="Picture 14" descr="Ternary Relationsh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5248274"/>
            <a:ext cx="3629025" cy="1609726"/>
          </a:xfrm>
          <a:prstGeom prst="rect">
            <a:avLst/>
          </a:prstGeom>
          <a:noFill/>
          <a:extLst>
            <a:ext uri="{909E8E84-426E-40DD-AFC4-6F175D3DCCD1}">
              <a14:hiddenFill xmlns:a14="http://schemas.microsoft.com/office/drawing/2010/main">
                <a:solidFill>
                  <a:srgbClr val="FFFFFF"/>
                </a:solidFill>
              </a14:hiddenFill>
            </a:ext>
          </a:extLst>
        </p:spPr>
      </p:pic>
      <p:pic>
        <p:nvPicPr>
          <p:cNvPr id="22544" name="Picture 16" descr="one to one unar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2015058"/>
            <a:ext cx="1428750" cy="12477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B801036-3AF1-45F6-8F66-85742728990A}" type="slidenum">
              <a:rPr lang="en-IN" smtClean="0"/>
              <a:t>43</a:t>
            </a:fld>
            <a:endParaRPr lang="en-IN"/>
          </a:p>
        </p:txBody>
      </p:sp>
    </p:spTree>
    <p:extLst>
      <p:ext uri="{BB962C8B-B14F-4D97-AF65-F5344CB8AC3E}">
        <p14:creationId xmlns:p14="http://schemas.microsoft.com/office/powerpoint/2010/main" val="2920518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Notations for ERD</a:t>
            </a:r>
            <a:endParaRPr lang="en-IN" dirty="0"/>
          </a:p>
        </p:txBody>
      </p:sp>
      <p:sp>
        <p:nvSpPr>
          <p:cNvPr id="3" name="Content Placeholder 2"/>
          <p:cNvSpPr>
            <a:spLocks noGrp="1"/>
          </p:cNvSpPr>
          <p:nvPr>
            <p:ph idx="1"/>
          </p:nvPr>
        </p:nvSpPr>
        <p:spPr/>
        <p:txBody>
          <a:bodyPr/>
          <a:lstStyle/>
          <a:p>
            <a:endParaRPr lang="en-IN" dirty="0"/>
          </a:p>
        </p:txBody>
      </p:sp>
      <p:pic>
        <p:nvPicPr>
          <p:cNvPr id="20482" name="Picture 2" descr="DBMS Notation of 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25663"/>
            <a:ext cx="4210050" cy="40767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B801036-3AF1-45F6-8F66-85742728990A}" type="slidenum">
              <a:rPr lang="en-IN" smtClean="0"/>
              <a:t>44</a:t>
            </a:fld>
            <a:endParaRPr lang="en-IN"/>
          </a:p>
        </p:txBody>
      </p:sp>
    </p:spTree>
    <p:extLst>
      <p:ext uri="{BB962C8B-B14F-4D97-AF65-F5344CB8AC3E}">
        <p14:creationId xmlns:p14="http://schemas.microsoft.com/office/powerpoint/2010/main" val="335110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IN" dirty="0" smtClean="0"/>
              <a:t>Connectivity :</a:t>
            </a:r>
          </a:p>
          <a:p>
            <a:pPr lvl="1"/>
            <a:r>
              <a:rPr lang="en-US" dirty="0"/>
              <a:t>connectivity is used to describe the relationship classification. Just to show the relation existence and type of relation between entities</a:t>
            </a:r>
            <a:r>
              <a:rPr lang="en-US" dirty="0" smtClean="0"/>
              <a:t>.</a:t>
            </a:r>
            <a:endParaRPr lang="en-IN" dirty="0" smtClean="0"/>
          </a:p>
          <a:p>
            <a:r>
              <a:rPr lang="en-US" dirty="0" smtClean="0"/>
              <a:t>Cardinality: </a:t>
            </a:r>
            <a:r>
              <a:rPr lang="en-US" sz="2800" dirty="0"/>
              <a:t>expresses the minimum and maximum number of entity occurrences associated with one occurrence of the related entity. In the ERD, cardinality is indicated by placing the appropriate numbers beside the entities, using the format (min , max).</a:t>
            </a:r>
          </a:p>
        </p:txBody>
      </p:sp>
      <p:pic>
        <p:nvPicPr>
          <p:cNvPr id="23554" name="Picture 2" descr="Teacher/Subject cardinality lim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618896"/>
            <a:ext cx="3533775"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9512" y="4607057"/>
            <a:ext cx="4572000" cy="2031325"/>
          </a:xfrm>
          <a:prstGeom prst="rect">
            <a:avLst/>
          </a:prstGeom>
        </p:spPr>
        <p:txBody>
          <a:bodyPr>
            <a:spAutoFit/>
          </a:bodyPr>
          <a:lstStyle/>
          <a:p>
            <a:r>
              <a:rPr lang="en-US" dirty="0"/>
              <a:t>Teachers may teach 0 subjects if they are involved in non teaching projects.  Therefore, the cardinality limits for TEACHER are </a:t>
            </a:r>
            <a:r>
              <a:rPr lang="en-US" b="1" dirty="0"/>
              <a:t>(O,N)</a:t>
            </a:r>
            <a:r>
              <a:rPr lang="en-US" dirty="0"/>
              <a:t>. </a:t>
            </a:r>
            <a:endParaRPr lang="en-US" dirty="0" smtClean="0"/>
          </a:p>
          <a:p>
            <a:r>
              <a:rPr lang="en-US" dirty="0" smtClean="0"/>
              <a:t>Each </a:t>
            </a:r>
            <a:r>
              <a:rPr lang="en-US" dirty="0"/>
              <a:t>Subject is taught by only one teacher, but it is possible to have Subjects that have not yet been assigned a teacher.  Therefore, the cardinality limits for SUBJECT are </a:t>
            </a:r>
            <a:r>
              <a:rPr lang="en-US" b="1" dirty="0"/>
              <a:t>(0,1)</a:t>
            </a:r>
            <a:r>
              <a:rPr lang="en-US" dirty="0"/>
              <a:t>.</a:t>
            </a:r>
            <a:endParaRPr lang="en-IN" dirty="0"/>
          </a:p>
        </p:txBody>
      </p:sp>
      <p:sp>
        <p:nvSpPr>
          <p:cNvPr id="2" name="Slide Number Placeholder 1"/>
          <p:cNvSpPr>
            <a:spLocks noGrp="1"/>
          </p:cNvSpPr>
          <p:nvPr>
            <p:ph type="sldNum" sz="quarter" idx="12"/>
          </p:nvPr>
        </p:nvSpPr>
        <p:spPr/>
        <p:txBody>
          <a:bodyPr/>
          <a:lstStyle/>
          <a:p>
            <a:fld id="{1B801036-3AF1-45F6-8F66-85742728990A}" type="slidenum">
              <a:rPr lang="en-IN" smtClean="0"/>
              <a:t>45</a:t>
            </a:fld>
            <a:endParaRPr lang="en-IN"/>
          </a:p>
        </p:txBody>
      </p:sp>
    </p:spTree>
    <p:extLst>
      <p:ext uri="{BB962C8B-B14F-4D97-AF65-F5344CB8AC3E}">
        <p14:creationId xmlns:p14="http://schemas.microsoft.com/office/powerpoint/2010/main" val="981176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62178226"/>
              </p:ext>
            </p:extLst>
          </p:nvPr>
        </p:nvGraphicFramePr>
        <p:xfrm>
          <a:off x="457200" y="2060848"/>
          <a:ext cx="8229600" cy="624840"/>
        </p:xfrm>
        <a:graphic>
          <a:graphicData uri="http://schemas.openxmlformats.org/drawingml/2006/table">
            <a:tbl>
              <a:tblPr/>
              <a:tblGrid>
                <a:gridCol w="8229600"/>
              </a:tblGrid>
              <a:tr h="0">
                <a:tc>
                  <a:txBody>
                    <a:bodyPr/>
                    <a:lstStyle/>
                    <a:p>
                      <a:r>
                        <a:rPr lang="en-US" dirty="0"/>
                        <a:t>A </a:t>
                      </a:r>
                      <a:r>
                        <a:rPr lang="en-US" b="1" i="1" dirty="0">
                          <a:solidFill>
                            <a:srgbClr val="800000"/>
                          </a:solidFill>
                          <a:effectLst/>
                        </a:rPr>
                        <a:t>weak entity</a:t>
                      </a:r>
                      <a:r>
                        <a:rPr lang="en-US" i="1" dirty="0"/>
                        <a:t> </a:t>
                      </a:r>
                      <a:r>
                        <a:rPr lang="en-US" dirty="0"/>
                        <a:t>is an entity type that, in addition to being existence dependent, has a primary key that has been totally or partially constructed from the entity it depends on</a:t>
                      </a:r>
                    </a:p>
                  </a:txBody>
                  <a:tcPr marL="38100" marR="38100" marT="38100" marB="38100" anchor="ctr">
                    <a:lnL>
                      <a:noFill/>
                    </a:lnL>
                    <a:lnR>
                      <a:noFill/>
                    </a:lnR>
                    <a:lnT>
                      <a:noFill/>
                    </a:lnT>
                    <a:lnB>
                      <a:noFill/>
                    </a:lnB>
                    <a:solidFill>
                      <a:srgbClr val="FFFFFF"/>
                    </a:solidFill>
                  </a:tcPr>
                </a:tc>
              </a:tr>
            </a:tbl>
          </a:graphicData>
        </a:graphic>
      </p:graphicFrame>
      <p:sp>
        <p:nvSpPr>
          <p:cNvPr id="7" name="Rectangle 2"/>
          <p:cNvSpPr>
            <a:spLocks noChangeArrowheads="1"/>
          </p:cNvSpPr>
          <p:nvPr/>
        </p:nvSpPr>
        <p:spPr bwMode="auto">
          <a:xfrm>
            <a:off x="457200" y="3551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251520" y="1556792"/>
            <a:ext cx="1607669" cy="369332"/>
          </a:xfrm>
          <a:prstGeom prst="rect">
            <a:avLst/>
          </a:prstGeom>
        </p:spPr>
        <p:txBody>
          <a:bodyPr wrap="square">
            <a:spAutoFit/>
          </a:bodyPr>
          <a:lstStyle/>
          <a:p>
            <a:r>
              <a:rPr lang="en-IN" b="1" dirty="0"/>
              <a:t>Weak </a:t>
            </a:r>
            <a:r>
              <a:rPr lang="en-IN" b="1" dirty="0" smtClean="0"/>
              <a:t>Entity</a:t>
            </a:r>
            <a:endParaRPr lang="en-IN" b="1" dirty="0"/>
          </a:p>
        </p:txBody>
      </p:sp>
      <p:sp>
        <p:nvSpPr>
          <p:cNvPr id="9" name="Rectangle 8"/>
          <p:cNvSpPr/>
          <p:nvPr/>
        </p:nvSpPr>
        <p:spPr>
          <a:xfrm>
            <a:off x="251520" y="476672"/>
            <a:ext cx="3024336" cy="369332"/>
          </a:xfrm>
          <a:prstGeom prst="rect">
            <a:avLst/>
          </a:prstGeom>
        </p:spPr>
        <p:txBody>
          <a:bodyPr wrap="square">
            <a:spAutoFit/>
          </a:bodyPr>
          <a:lstStyle/>
          <a:p>
            <a:r>
              <a:rPr lang="en-IN" b="1" dirty="0"/>
              <a:t>Existence Dependency</a:t>
            </a:r>
          </a:p>
        </p:txBody>
      </p:sp>
      <p:pic>
        <p:nvPicPr>
          <p:cNvPr id="24580" name="Picture 4" descr="weak 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94" y="2951162"/>
            <a:ext cx="3533775" cy="6000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57200" y="3068960"/>
            <a:ext cx="1018456" cy="261610"/>
          </a:xfrm>
          <a:prstGeom prst="rect">
            <a:avLst/>
          </a:prstGeom>
          <a:noFill/>
        </p:spPr>
        <p:txBody>
          <a:bodyPr wrap="square" rtlCol="0">
            <a:spAutoFit/>
          </a:bodyPr>
          <a:lstStyle/>
          <a:p>
            <a:r>
              <a:rPr lang="en-IN" sz="1100" dirty="0" smtClean="0"/>
              <a:t>DEPARTMENT</a:t>
            </a:r>
            <a:endParaRPr lang="en-IN" sz="1100" dirty="0"/>
          </a:p>
        </p:txBody>
      </p:sp>
      <p:sp>
        <p:nvSpPr>
          <p:cNvPr id="11" name="TextBox 10"/>
          <p:cNvSpPr txBox="1"/>
          <p:nvPr/>
        </p:nvSpPr>
        <p:spPr>
          <a:xfrm>
            <a:off x="2793287" y="3015099"/>
            <a:ext cx="1188082" cy="369332"/>
          </a:xfrm>
          <a:prstGeom prst="rect">
            <a:avLst/>
          </a:prstGeom>
          <a:noFill/>
        </p:spPr>
        <p:txBody>
          <a:bodyPr wrap="none" rtlCol="0">
            <a:spAutoFit/>
          </a:bodyPr>
          <a:lstStyle/>
          <a:p>
            <a:r>
              <a:rPr lang="en-IN" dirty="0" smtClean="0"/>
              <a:t>EMPLOYEE</a:t>
            </a:r>
            <a:endParaRPr lang="en-IN" dirty="0"/>
          </a:p>
        </p:txBody>
      </p:sp>
      <p:sp>
        <p:nvSpPr>
          <p:cNvPr id="12" name="Rectangle 11"/>
          <p:cNvSpPr/>
          <p:nvPr/>
        </p:nvSpPr>
        <p:spPr>
          <a:xfrm>
            <a:off x="102778" y="3861048"/>
            <a:ext cx="7419082" cy="646331"/>
          </a:xfrm>
          <a:prstGeom prst="rect">
            <a:avLst/>
          </a:prstGeom>
        </p:spPr>
        <p:txBody>
          <a:bodyPr wrap="none">
            <a:spAutoFit/>
          </a:bodyPr>
          <a:lstStyle/>
          <a:p>
            <a:r>
              <a:rPr lang="en-IN" b="1" dirty="0"/>
              <a:t>Mandatory/Optional </a:t>
            </a:r>
            <a:r>
              <a:rPr lang="en-IN" b="1" dirty="0" smtClean="0"/>
              <a:t>Relationships: </a:t>
            </a:r>
          </a:p>
          <a:p>
            <a:r>
              <a:rPr lang="en-IN" b="1" dirty="0"/>
              <a:t> </a:t>
            </a:r>
            <a:r>
              <a:rPr lang="en-IN" b="1" dirty="0" smtClean="0"/>
              <a:t>     </a:t>
            </a:r>
            <a:r>
              <a:rPr lang="en-US" dirty="0" smtClean="0"/>
              <a:t>Participation </a:t>
            </a:r>
            <a:r>
              <a:rPr lang="en-US" dirty="0"/>
              <a:t>by an entity in a relationship may be </a:t>
            </a:r>
            <a:r>
              <a:rPr lang="en-US" b="1" dirty="0"/>
              <a:t>optional</a:t>
            </a:r>
            <a:r>
              <a:rPr lang="en-US" dirty="0"/>
              <a:t> or </a:t>
            </a:r>
            <a:r>
              <a:rPr lang="en-US" b="1" dirty="0"/>
              <a:t>mandatory</a:t>
            </a:r>
            <a:r>
              <a:rPr lang="en-US" dirty="0"/>
              <a:t>.</a:t>
            </a:r>
            <a:endParaRPr lang="en-IN" b="1" dirty="0"/>
          </a:p>
        </p:txBody>
      </p:sp>
      <p:pic>
        <p:nvPicPr>
          <p:cNvPr id="24582" name="Picture 6" descr="optional ent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725144"/>
            <a:ext cx="4086225" cy="6572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51520" y="5589240"/>
            <a:ext cx="2425087" cy="369332"/>
          </a:xfrm>
          <a:prstGeom prst="rect">
            <a:avLst/>
          </a:prstGeom>
        </p:spPr>
        <p:txBody>
          <a:bodyPr wrap="none">
            <a:spAutoFit/>
          </a:bodyPr>
          <a:lstStyle/>
          <a:p>
            <a:r>
              <a:rPr lang="en-IN" b="1" dirty="0"/>
              <a:t>Recursive Relationships</a:t>
            </a:r>
          </a:p>
        </p:txBody>
      </p:sp>
      <p:pic>
        <p:nvPicPr>
          <p:cNvPr id="24586" name="Picture 10" descr="one to many unar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308" y="5629697"/>
            <a:ext cx="1419225" cy="12477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46</a:t>
            </a:fld>
            <a:endParaRPr lang="en-IN"/>
          </a:p>
        </p:txBody>
      </p:sp>
    </p:spTree>
    <p:extLst>
      <p:ext uri="{BB962C8B-B14F-4D97-AF65-F5344CB8AC3E}">
        <p14:creationId xmlns:p14="http://schemas.microsoft.com/office/powerpoint/2010/main" val="2290931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R diagram example with entity having attrib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2590800"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9467" name="Picture 11" descr="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15416"/>
            <a:ext cx="7344816" cy="1004511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47</a:t>
            </a:fld>
            <a:endParaRPr lang="en-IN"/>
          </a:p>
        </p:txBody>
      </p:sp>
    </p:spTree>
    <p:extLst>
      <p:ext uri="{BB962C8B-B14F-4D97-AF65-F5344CB8AC3E}">
        <p14:creationId xmlns:p14="http://schemas.microsoft.com/office/powerpoint/2010/main" val="25011955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ERDS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An </a:t>
            </a:r>
            <a:r>
              <a:rPr lang="en-US" dirty="0"/>
              <a:t>ER model is typically drawn at up to three levels of abstraction:</a:t>
            </a:r>
          </a:p>
          <a:p>
            <a:r>
              <a:rPr lang="en-US" b="1" dirty="0">
                <a:hlinkClick r:id="rId2"/>
              </a:rPr>
              <a:t>Conceptual ERD / Conceptual data model</a:t>
            </a:r>
            <a:endParaRPr lang="en-US" dirty="0"/>
          </a:p>
          <a:p>
            <a:r>
              <a:rPr lang="en-US" b="1" dirty="0">
                <a:hlinkClick r:id="rId3"/>
              </a:rPr>
              <a:t>Logical ERD / Logical data model</a:t>
            </a:r>
            <a:endParaRPr lang="en-US" dirty="0"/>
          </a:p>
          <a:p>
            <a:r>
              <a:rPr lang="en-US" b="1" dirty="0">
                <a:hlinkClick r:id="rId4"/>
              </a:rPr>
              <a:t>Physical ERD / Physical data model</a:t>
            </a:r>
            <a:endParaRPr lang="en-US" dirty="0"/>
          </a:p>
          <a:p>
            <a:r>
              <a:rPr lang="en-US" dirty="0"/>
              <a:t>While all the three levels of an ER model contain entities with attributes and relationships, they differ in the purposes they are created for and the audiences they are meant to target.</a:t>
            </a:r>
          </a:p>
          <a:p>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48</a:t>
            </a:fld>
            <a:endParaRPr lang="en-IN"/>
          </a:p>
        </p:txBody>
      </p:sp>
    </p:spTree>
    <p:extLst>
      <p:ext uri="{BB962C8B-B14F-4D97-AF65-F5344CB8AC3E}">
        <p14:creationId xmlns:p14="http://schemas.microsoft.com/office/powerpoint/2010/main" val="607264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lstStyle/>
          <a:p>
            <a:r>
              <a:rPr lang="en-US" dirty="0"/>
              <a:t>Conceptual ERD models the </a:t>
            </a:r>
            <a:r>
              <a:rPr lang="en-US" b="1" dirty="0"/>
              <a:t>business objects that should exist in a system and the </a:t>
            </a:r>
            <a:r>
              <a:rPr lang="en-US" b="1" dirty="0" smtClean="0"/>
              <a:t>relationships </a:t>
            </a:r>
            <a:r>
              <a:rPr lang="en-US" b="1" dirty="0"/>
              <a:t>between them</a:t>
            </a:r>
            <a:r>
              <a:rPr lang="en-US" dirty="0"/>
              <a:t>. </a:t>
            </a:r>
            <a:endParaRPr lang="en-US" dirty="0" smtClean="0"/>
          </a:p>
          <a:p>
            <a:endParaRPr lang="en-US" dirty="0" smtClean="0"/>
          </a:p>
          <a:p>
            <a:r>
              <a:rPr lang="en-US" dirty="0" smtClean="0"/>
              <a:t>Logical </a:t>
            </a:r>
            <a:r>
              <a:rPr lang="en-US" dirty="0"/>
              <a:t>ERD is a </a:t>
            </a:r>
            <a:r>
              <a:rPr lang="en-US" b="1" dirty="0"/>
              <a:t>detailed version of a Conceptual ERD</a:t>
            </a:r>
            <a:r>
              <a:rPr lang="en-US" dirty="0"/>
              <a:t>. A logical ER model is developed to enrich a conceptual model by defining explicitly the columns in each entity and introducing operational and transactional entities.</a:t>
            </a:r>
          </a:p>
          <a:p>
            <a:endParaRPr lang="en-IN" dirty="0"/>
          </a:p>
        </p:txBody>
      </p:sp>
      <p:pic>
        <p:nvPicPr>
          <p:cNvPr id="25602" name="Picture 2" descr="Conceptual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929" y="1124744"/>
            <a:ext cx="3705225"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Logic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664918"/>
            <a:ext cx="7416155" cy="20764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49</a:t>
            </a:fld>
            <a:endParaRPr lang="en-IN"/>
          </a:p>
        </p:txBody>
      </p:sp>
    </p:spTree>
    <p:extLst>
      <p:ext uri="{BB962C8B-B14F-4D97-AF65-F5344CB8AC3E}">
        <p14:creationId xmlns:p14="http://schemas.microsoft.com/office/powerpoint/2010/main" val="187789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Data maintenance: Maintenance is the task concerned with keeping the data </a:t>
            </a:r>
            <a:r>
              <a:rPr lang="en-US" dirty="0" err="1" smtClean="0"/>
              <a:t>upto</a:t>
            </a:r>
            <a:r>
              <a:rPr lang="en-US" dirty="0" smtClean="0"/>
              <a:t>-date.</a:t>
            </a:r>
          </a:p>
          <a:p>
            <a:pPr marL="0" indent="0">
              <a:buNone/>
            </a:pPr>
            <a:r>
              <a:rPr lang="en-US" dirty="0" smtClean="0"/>
              <a:t>• Data Verification: Before storing the data it must be verified for any error.</a:t>
            </a:r>
          </a:p>
          <a:p>
            <a:pPr marL="0" indent="0">
              <a:buNone/>
            </a:pPr>
            <a:r>
              <a:rPr lang="en-US" dirty="0" smtClean="0"/>
              <a:t>• Data Coding: Data will be coded for easy reference.</a:t>
            </a:r>
          </a:p>
          <a:p>
            <a:pPr marL="0" indent="0">
              <a:buNone/>
            </a:pPr>
            <a:r>
              <a:rPr lang="en-US" dirty="0" smtClean="0"/>
              <a:t>• Data Editing: Editing means re-arranging the data or modifying the data for presentation.</a:t>
            </a:r>
          </a:p>
          <a:p>
            <a:pPr marL="0" indent="0">
              <a:buNone/>
            </a:pPr>
            <a:r>
              <a:rPr lang="en-US" dirty="0" smtClean="0"/>
              <a:t>• Data transcription: This is the activity where the data is converted from one form into another.</a:t>
            </a:r>
          </a:p>
          <a:p>
            <a:pPr marL="0" indent="0">
              <a:buNone/>
            </a:pPr>
            <a:r>
              <a:rPr lang="en-US" dirty="0" smtClean="0"/>
              <a:t>• Data transmission: This is a function where data is forwarded to the place where it would be used further. </a:t>
            </a:r>
          </a:p>
          <a:p>
            <a:pPr marL="0" indent="0">
              <a:buNone/>
            </a:pP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5</a:t>
            </a:fld>
            <a:endParaRPr lang="en-IN"/>
          </a:p>
        </p:txBody>
      </p:sp>
    </p:spTree>
    <p:extLst>
      <p:ext uri="{BB962C8B-B14F-4D97-AF65-F5344CB8AC3E}">
        <p14:creationId xmlns:p14="http://schemas.microsoft.com/office/powerpoint/2010/main" val="25685495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4869160"/>
          </a:xfrm>
        </p:spPr>
        <p:txBody>
          <a:bodyPr>
            <a:normAutofit/>
          </a:bodyPr>
          <a:lstStyle/>
          <a:p>
            <a:r>
              <a:rPr lang="en-US" sz="2800" dirty="0"/>
              <a:t>Physical ERD represents the </a:t>
            </a:r>
            <a:r>
              <a:rPr lang="en-US" sz="2800" b="1" dirty="0"/>
              <a:t>actual design blueprint of a relational database</a:t>
            </a:r>
            <a:r>
              <a:rPr lang="en-US" sz="2800" dirty="0"/>
              <a:t>. A physical data model elaborates on the logical data model by assigning each column with type, length, </a:t>
            </a:r>
            <a:r>
              <a:rPr lang="en-US" sz="2800" dirty="0" err="1"/>
              <a:t>nullable</a:t>
            </a:r>
            <a:r>
              <a:rPr lang="en-US" sz="2800" dirty="0"/>
              <a:t>, etc. Since a physical ERD represents how data should be structured and related in a specific DBMS it is important to consider the convention and restriction of the actual database system in which the database will be created.</a:t>
            </a:r>
            <a:endParaRPr lang="en-IN" sz="2800" dirty="0"/>
          </a:p>
        </p:txBody>
      </p:sp>
      <p:pic>
        <p:nvPicPr>
          <p:cNvPr id="26626" name="Picture 2" descr="Physical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84448"/>
            <a:ext cx="8286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50</a:t>
            </a:fld>
            <a:endParaRPr lang="en-IN"/>
          </a:p>
        </p:txBody>
      </p:sp>
    </p:spTree>
    <p:extLst>
      <p:ext uri="{BB962C8B-B14F-4D97-AF65-F5344CB8AC3E}">
        <p14:creationId xmlns:p14="http://schemas.microsoft.com/office/powerpoint/2010/main" val="2901959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ERD</a:t>
            </a:r>
            <a:endParaRPr lang="en-IN" dirty="0"/>
          </a:p>
        </p:txBody>
      </p:sp>
      <p:sp>
        <p:nvSpPr>
          <p:cNvPr id="3" name="Content Placeholder 2"/>
          <p:cNvSpPr>
            <a:spLocks noGrp="1"/>
          </p:cNvSpPr>
          <p:nvPr>
            <p:ph idx="1"/>
          </p:nvPr>
        </p:nvSpPr>
        <p:spPr>
          <a:xfrm>
            <a:off x="0" y="1412776"/>
            <a:ext cx="8686800" cy="4713387"/>
          </a:xfrm>
        </p:spPr>
        <p:txBody>
          <a:bodyPr>
            <a:normAutofit fontScale="70000" lnSpcReduction="20000"/>
          </a:bodyPr>
          <a:lstStyle/>
          <a:p>
            <a:pPr marL="0" indent="0" fontAlgn="base">
              <a:buNone/>
            </a:pPr>
            <a:r>
              <a:rPr lang="en-US" dirty="0"/>
              <a:t>ER diagram of Company has the following description :</a:t>
            </a:r>
          </a:p>
          <a:p>
            <a:pPr marL="0" indent="0" fontAlgn="base">
              <a:buNone/>
            </a:pPr>
            <a:r>
              <a:rPr lang="en-US" dirty="0"/>
              <a:t>Company has several departments.</a:t>
            </a:r>
          </a:p>
          <a:p>
            <a:pPr marL="0" indent="0" fontAlgn="base">
              <a:buNone/>
            </a:pPr>
            <a:r>
              <a:rPr lang="en-US" dirty="0"/>
              <a:t>Each department may have several Location.</a:t>
            </a:r>
          </a:p>
          <a:p>
            <a:pPr marL="0" indent="0" fontAlgn="base">
              <a:buNone/>
            </a:pPr>
            <a:r>
              <a:rPr lang="en-US" dirty="0"/>
              <a:t>Departments are identified by a name, </a:t>
            </a:r>
            <a:r>
              <a:rPr lang="en-US" dirty="0" err="1"/>
              <a:t>D_no</a:t>
            </a:r>
            <a:r>
              <a:rPr lang="en-US" dirty="0"/>
              <a:t>, Location.</a:t>
            </a:r>
          </a:p>
          <a:p>
            <a:pPr marL="0" indent="0" fontAlgn="base">
              <a:buNone/>
            </a:pPr>
            <a:r>
              <a:rPr lang="en-US" dirty="0"/>
              <a:t>A Manager control a particular department.</a:t>
            </a:r>
          </a:p>
          <a:p>
            <a:pPr marL="0" indent="0" fontAlgn="base">
              <a:buNone/>
            </a:pPr>
            <a:r>
              <a:rPr lang="en-US" dirty="0"/>
              <a:t>Each department is associated with number of projects.</a:t>
            </a:r>
          </a:p>
          <a:p>
            <a:pPr marL="0" indent="0" fontAlgn="base">
              <a:buNone/>
            </a:pPr>
            <a:r>
              <a:rPr lang="en-US" dirty="0"/>
              <a:t>Employees are identified by name, id, address, dob, </a:t>
            </a:r>
            <a:r>
              <a:rPr lang="en-US" dirty="0" err="1"/>
              <a:t>dat</a:t>
            </a:r>
            <a:r>
              <a:rPr lang="en-US" dirty="0"/>
              <a:t> </a:t>
            </a:r>
            <a:r>
              <a:rPr lang="en-US" dirty="0" err="1"/>
              <a:t>e_of_joining</a:t>
            </a:r>
            <a:r>
              <a:rPr lang="en-US" dirty="0"/>
              <a:t>.</a:t>
            </a:r>
          </a:p>
          <a:p>
            <a:pPr marL="0" indent="0" fontAlgn="base">
              <a:buNone/>
            </a:pPr>
            <a:r>
              <a:rPr lang="en-US" dirty="0"/>
              <a:t>An employee works in only one department but can work on several project.</a:t>
            </a:r>
          </a:p>
          <a:p>
            <a:pPr marL="0" indent="0" fontAlgn="base">
              <a:buNone/>
            </a:pPr>
            <a:r>
              <a:rPr lang="en-US" dirty="0"/>
              <a:t>We also keep track of number of hours worked by an employee on a single project.</a:t>
            </a:r>
          </a:p>
          <a:p>
            <a:pPr marL="0" indent="0" fontAlgn="base">
              <a:buNone/>
            </a:pPr>
            <a:r>
              <a:rPr lang="en-US" dirty="0"/>
              <a:t>Each employee has dependent</a:t>
            </a:r>
          </a:p>
          <a:p>
            <a:pPr marL="0" indent="0" fontAlgn="base">
              <a:buNone/>
            </a:pPr>
            <a:r>
              <a:rPr lang="en-US" dirty="0"/>
              <a:t>Dependent has </a:t>
            </a:r>
            <a:r>
              <a:rPr lang="en-US" dirty="0" err="1"/>
              <a:t>D_name</a:t>
            </a:r>
            <a:r>
              <a:rPr lang="en-US" dirty="0"/>
              <a:t>, Gender and relationship.</a:t>
            </a:r>
          </a:p>
          <a:p>
            <a:pPr marL="0" indent="0">
              <a:buNone/>
            </a:pP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51</a:t>
            </a:fld>
            <a:endParaRPr lang="en-IN"/>
          </a:p>
        </p:txBody>
      </p:sp>
    </p:spTree>
    <p:extLst>
      <p:ext uri="{BB962C8B-B14F-4D97-AF65-F5344CB8AC3E}">
        <p14:creationId xmlns:p14="http://schemas.microsoft.com/office/powerpoint/2010/main" val="3679204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 ENTITY RELATIONSHIP DIAGRAM </a:t>
            </a:r>
            <a:r>
              <a:rPr lang="en-US" b="1" dirty="0" smtClean="0"/>
              <a:t>METHODOLOGY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5395191"/>
              </p:ext>
            </p:extLst>
          </p:nvPr>
        </p:nvGraphicFramePr>
        <p:xfrm>
          <a:off x="107504" y="1412780"/>
          <a:ext cx="8568952" cy="5256584"/>
        </p:xfrm>
        <a:graphic>
          <a:graphicData uri="http://schemas.openxmlformats.org/drawingml/2006/table">
            <a:tbl>
              <a:tblPr/>
              <a:tblGrid>
                <a:gridCol w="2279095"/>
                <a:gridCol w="6289857"/>
              </a:tblGrid>
              <a:tr h="743885">
                <a:tc>
                  <a:txBody>
                    <a:bodyPr/>
                    <a:lstStyle/>
                    <a:p>
                      <a:r>
                        <a:rPr lang="en-IN" sz="1400" dirty="0">
                          <a:effectLst/>
                          <a:latin typeface="Arial"/>
                        </a:rPr>
                        <a:t>1. Identify Entities </a:t>
                      </a:r>
                      <a:endParaRPr lang="en-IN" sz="1400" dirty="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Identify the roles, events, locations, tangible things or concepts about which the end-users want to store data.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2. Find Relationships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Find the natural associations between pairs of entities using a relationship matrix.</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3. Draw Rough ERD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Put entities in rectangles and relationships on line segments connecting the entities.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4. Fill in Cardinality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Determine the number of occurrences of one entity for a single occurrence of the related entity.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5. Define Primary Keys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Identify the data attribute(s) that uniquely identify one and only one occurrence of each entity.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6. Draw Key-Based ERD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Eliminate Many-to-Many relationships and include primary and foreign keys in each entity.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7. Identify Attributes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Name the information details (fields) which are essential to the system under development.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8. Map Attributes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latin typeface="Arial"/>
                        </a:rPr>
                        <a:t>For each attribute, match it with exactly one entity that it describes. </a:t>
                      </a:r>
                      <a:endParaRPr lang="en-US" sz="1400" dirty="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US" sz="1400">
                          <a:effectLst/>
                          <a:latin typeface="Arial"/>
                        </a:rPr>
                        <a:t>9. Draw fully attributed ERD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latin typeface="Arial"/>
                        </a:rPr>
                        <a:t>Adjust the ERD from step 6 to account for entities or relationships discovered in step 8. </a:t>
                      </a:r>
                      <a:endParaRPr lang="en-US"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01411">
                <a:tc>
                  <a:txBody>
                    <a:bodyPr/>
                    <a:lstStyle/>
                    <a:p>
                      <a:r>
                        <a:rPr lang="en-IN" sz="1400">
                          <a:effectLst/>
                          <a:latin typeface="Arial"/>
                        </a:rPr>
                        <a:t>10. Check Results </a:t>
                      </a:r>
                      <a:endParaRPr lang="en-IN" sz="140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latin typeface="Arial"/>
                        </a:rPr>
                        <a:t>Does the final Entity Relationship Diagram accurately depict the system data? </a:t>
                      </a:r>
                      <a:endParaRPr lang="en-US" sz="1400" dirty="0">
                        <a:effectLst/>
                      </a:endParaRPr>
                    </a:p>
                  </a:txBody>
                  <a:tcPr marL="7244" marR="7244" marT="7244" marB="724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1B801036-3AF1-45F6-8F66-85742728990A}" type="slidenum">
              <a:rPr lang="en-IN" smtClean="0"/>
              <a:t>52</a:t>
            </a:fld>
            <a:endParaRPr lang="en-IN"/>
          </a:p>
        </p:txBody>
      </p:sp>
    </p:spTree>
    <p:extLst>
      <p:ext uri="{BB962C8B-B14F-4D97-AF65-F5344CB8AC3E}">
        <p14:creationId xmlns:p14="http://schemas.microsoft.com/office/powerpoint/2010/main" val="655595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2002234"/>
          </a:xfrm>
        </p:spPr>
        <p:txBody>
          <a:bodyPr>
            <a:noAutofit/>
          </a:bodyPr>
          <a:lstStyle/>
          <a:p>
            <a:r>
              <a:rPr lang="en-US" sz="2000" dirty="0"/>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 </a:t>
            </a:r>
            <a:endParaRPr lang="en-IN" sz="2000" dirty="0"/>
          </a:p>
        </p:txBody>
      </p:sp>
      <p:sp>
        <p:nvSpPr>
          <p:cNvPr id="3" name="Content Placeholder 2"/>
          <p:cNvSpPr>
            <a:spLocks noGrp="1"/>
          </p:cNvSpPr>
          <p:nvPr>
            <p:ph idx="1"/>
          </p:nvPr>
        </p:nvSpPr>
        <p:spPr>
          <a:xfrm>
            <a:off x="457200" y="2503437"/>
            <a:ext cx="8229600" cy="4525963"/>
          </a:xfrm>
        </p:spPr>
        <p:txBody>
          <a:bodyPr/>
          <a:lstStyle/>
          <a:p>
            <a:r>
              <a:rPr lang="en-US" dirty="0"/>
              <a:t>We construct the following Entity Relationship Matrix</a:t>
            </a:r>
            <a:r>
              <a:rPr lang="en-US" dirty="0" smtClean="0"/>
              <a:t>:</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904729648"/>
              </p:ext>
            </p:extLst>
          </p:nvPr>
        </p:nvGraphicFramePr>
        <p:xfrm>
          <a:off x="323528" y="3645024"/>
          <a:ext cx="8496944" cy="2786280"/>
        </p:xfrm>
        <a:graphic>
          <a:graphicData uri="http://schemas.openxmlformats.org/drawingml/2006/table">
            <a:tbl>
              <a:tblPr/>
              <a:tblGrid>
                <a:gridCol w="1698990"/>
                <a:gridCol w="1698990"/>
                <a:gridCol w="1698990"/>
                <a:gridCol w="1699987"/>
                <a:gridCol w="1699987"/>
              </a:tblGrid>
              <a:tr h="615371">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b="1">
                          <a:effectLst/>
                          <a:latin typeface="Arial"/>
                        </a:rPr>
                        <a:t>Department</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b="1">
                          <a:effectLst/>
                          <a:latin typeface="Arial"/>
                        </a:rPr>
                        <a:t>Employee</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b="1">
                          <a:effectLst/>
                          <a:latin typeface="Arial"/>
                        </a:rPr>
                        <a:t>Supervisor</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b="1">
                          <a:effectLst/>
                          <a:latin typeface="Arial"/>
                        </a:rPr>
                        <a:t>    Project</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3635">
                <a:tc>
                  <a:txBody>
                    <a:bodyPr/>
                    <a:lstStyle/>
                    <a:p>
                      <a:r>
                        <a:rPr lang="en-IN" dirty="0">
                          <a:effectLst/>
                          <a:latin typeface="Arial"/>
                        </a:rPr>
                        <a:t>Department</a:t>
                      </a:r>
                      <a:endParaRPr lang="en-IN" dirty="0">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latin typeface="Arial"/>
                        </a:rPr>
                        <a:t>is assigned </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latin typeface="Arial"/>
                        </a:rPr>
                        <a:t>run by </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757">
                <a:tc>
                  <a:txBody>
                    <a:bodyPr/>
                    <a:lstStyle/>
                    <a:p>
                      <a:r>
                        <a:rPr lang="en-IN">
                          <a:effectLst/>
                          <a:latin typeface="Arial"/>
                        </a:rPr>
                        <a:t>Employee</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latin typeface="Arial"/>
                        </a:rPr>
                        <a:t>belongs to</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latin typeface="Arial"/>
                        </a:rPr>
                        <a:t>works on</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757">
                <a:tc>
                  <a:txBody>
                    <a:bodyPr/>
                    <a:lstStyle/>
                    <a:p>
                      <a:r>
                        <a:rPr lang="en-IN">
                          <a:effectLst/>
                          <a:latin typeface="Arial"/>
                        </a:rPr>
                        <a:t>Supervisor</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latin typeface="Arial"/>
                        </a:rPr>
                        <a:t>runs</a:t>
                      </a:r>
                      <a:endParaRPr lang="en-IN">
                        <a:effectLst/>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a:effectLst/>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242">
                <a:tc>
                  <a:txBody>
                    <a:bodyPr/>
                    <a:lstStyle/>
                    <a:p>
                      <a:pPr algn="l"/>
                      <a:r>
                        <a:rPr lang="en-IN" b="0" i="0">
                          <a:solidFill>
                            <a:srgbClr val="000000"/>
                          </a:solidFill>
                          <a:effectLst/>
                          <a:latin typeface="Arial"/>
                        </a:rPr>
                        <a:t>Project</a:t>
                      </a:r>
                      <a:endParaRPr lang="en-IN" b="0" i="0">
                        <a:solidFill>
                          <a:srgbClr val="000000"/>
                        </a:solidFill>
                        <a:effectLst/>
                        <a:latin typeface="Times New Roman"/>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b="0" i="0">
                          <a:solidFill>
                            <a:srgbClr val="000000"/>
                          </a:solidFill>
                          <a:effectLst/>
                          <a:latin typeface="Times New Roman"/>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b="0" i="0">
                          <a:solidFill>
                            <a:srgbClr val="000000"/>
                          </a:solidFill>
                          <a:effectLst/>
                          <a:latin typeface="Arial"/>
                        </a:rPr>
                        <a:t>uses </a:t>
                      </a:r>
                      <a:endParaRPr lang="en-IN" b="0" i="0">
                        <a:solidFill>
                          <a:srgbClr val="000000"/>
                        </a:solidFill>
                        <a:effectLst/>
                        <a:latin typeface="Times New Roman"/>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b="0" i="0">
                          <a:solidFill>
                            <a:srgbClr val="000000"/>
                          </a:solidFill>
                          <a:effectLst/>
                          <a:latin typeface="Times New Roman"/>
                        </a:rPr>
                        <a:t> </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IN" dirty="0"/>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r>
            </a:tbl>
          </a:graphicData>
        </a:graphic>
      </p:graphicFrame>
      <p:sp>
        <p:nvSpPr>
          <p:cNvPr id="7" name="Rectangle 2"/>
          <p:cNvSpPr>
            <a:spLocks noChangeArrowheads="1"/>
          </p:cNvSpPr>
          <p:nvPr/>
        </p:nvSpPr>
        <p:spPr bwMode="auto">
          <a:xfrm>
            <a:off x="18669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1B801036-3AF1-45F6-8F66-85742728990A}" type="slidenum">
              <a:rPr lang="en-IN" smtClean="0"/>
              <a:t>53</a:t>
            </a:fld>
            <a:endParaRPr lang="en-IN"/>
          </a:p>
        </p:txBody>
      </p:sp>
    </p:spTree>
    <p:extLst>
      <p:ext uri="{BB962C8B-B14F-4D97-AF65-F5344CB8AC3E}">
        <p14:creationId xmlns:p14="http://schemas.microsoft.com/office/powerpoint/2010/main" val="1905471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Rough ERD</a:t>
            </a:r>
            <a:endParaRPr lang="en-IN" dirty="0"/>
          </a:p>
        </p:txBody>
      </p:sp>
      <p:pic>
        <p:nvPicPr>
          <p:cNvPr id="30722" name="Picture 2" descr="http://users.csc.calpoly.edu/~jdalbey/205/Lectures/ERD_image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18" y="2042145"/>
            <a:ext cx="8011778" cy="3547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B801036-3AF1-45F6-8F66-85742728990A}" type="slidenum">
              <a:rPr lang="en-IN" smtClean="0"/>
              <a:t>54</a:t>
            </a:fld>
            <a:endParaRPr lang="en-IN"/>
          </a:p>
        </p:txBody>
      </p:sp>
    </p:spTree>
    <p:extLst>
      <p:ext uri="{BB962C8B-B14F-4D97-AF65-F5344CB8AC3E}">
        <p14:creationId xmlns:p14="http://schemas.microsoft.com/office/powerpoint/2010/main" val="3756533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5865515"/>
          </a:xfrm>
        </p:spPr>
        <p:txBody>
          <a:bodyPr>
            <a:normAutofit fontScale="92500"/>
          </a:bodyPr>
          <a:lstStyle/>
          <a:p>
            <a:r>
              <a:rPr lang="en-US" b="1" dirty="0"/>
              <a:t> Fill in Cardinality </a:t>
            </a:r>
          </a:p>
          <a:p>
            <a:r>
              <a:rPr lang="en-US" dirty="0"/>
              <a:t>From the description of the problem we see that: Each department has exactly one supervisor. </a:t>
            </a:r>
          </a:p>
          <a:p>
            <a:r>
              <a:rPr lang="en-US" dirty="0"/>
              <a:t>A supervisor is in charge of one and only one department. </a:t>
            </a:r>
          </a:p>
          <a:p>
            <a:r>
              <a:rPr lang="en-US" dirty="0"/>
              <a:t>Each department is assigned at least one employee. </a:t>
            </a:r>
          </a:p>
          <a:p>
            <a:r>
              <a:rPr lang="en-US" dirty="0"/>
              <a:t>Each employee works for at least one department. </a:t>
            </a:r>
          </a:p>
          <a:p>
            <a:r>
              <a:rPr lang="en-US" dirty="0"/>
              <a:t>Each project has at least one employee working on it. </a:t>
            </a:r>
          </a:p>
          <a:p>
            <a:r>
              <a:rPr lang="en-US" dirty="0"/>
              <a:t>An employee is assigned to 0 or more projects.</a:t>
            </a:r>
          </a:p>
          <a:p>
            <a:endParaRPr lang="en-IN" dirty="0"/>
          </a:p>
        </p:txBody>
      </p:sp>
      <p:sp>
        <p:nvSpPr>
          <p:cNvPr id="2" name="Slide Number Placeholder 1"/>
          <p:cNvSpPr>
            <a:spLocks noGrp="1"/>
          </p:cNvSpPr>
          <p:nvPr>
            <p:ph type="sldNum" sz="quarter" idx="12"/>
          </p:nvPr>
        </p:nvSpPr>
        <p:spPr/>
        <p:txBody>
          <a:bodyPr/>
          <a:lstStyle/>
          <a:p>
            <a:fld id="{1B801036-3AF1-45F6-8F66-85742728990A}" type="slidenum">
              <a:rPr lang="en-IN" smtClean="0"/>
              <a:t>55</a:t>
            </a:fld>
            <a:endParaRPr lang="en-IN"/>
          </a:p>
        </p:txBody>
      </p:sp>
    </p:spTree>
    <p:extLst>
      <p:ext uri="{BB962C8B-B14F-4D97-AF65-F5344CB8AC3E}">
        <p14:creationId xmlns:p14="http://schemas.microsoft.com/office/powerpoint/2010/main" val="3956257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6" name="Picture 2" descr="http://users.csc.calpoly.edu/~jdalbey/205/Lectures/ERD_image0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22" y="1556792"/>
            <a:ext cx="8945396"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B801036-3AF1-45F6-8F66-85742728990A}" type="slidenum">
              <a:rPr lang="en-IN" smtClean="0"/>
              <a:t>56</a:t>
            </a:fld>
            <a:endParaRPr lang="en-IN"/>
          </a:p>
        </p:txBody>
      </p:sp>
    </p:spTree>
    <p:extLst>
      <p:ext uri="{BB962C8B-B14F-4D97-AF65-F5344CB8AC3E}">
        <p14:creationId xmlns:p14="http://schemas.microsoft.com/office/powerpoint/2010/main" val="2991132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users.csc.calpoly.edu/~jdalbey/205/Lectures/ERD_image0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5" y="332656"/>
            <a:ext cx="8711201" cy="654818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57</a:t>
            </a:fld>
            <a:endParaRPr lang="en-IN"/>
          </a:p>
        </p:txBody>
      </p:sp>
    </p:spTree>
    <p:extLst>
      <p:ext uri="{BB962C8B-B14F-4D97-AF65-F5344CB8AC3E}">
        <p14:creationId xmlns:p14="http://schemas.microsoft.com/office/powerpoint/2010/main" val="2217996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users.csc.calpoly.edu/~jdalbey/205/Lectures/ERD_image0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282952"/>
            <a:ext cx="7394366" cy="617038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B801036-3AF1-45F6-8F66-85742728990A}" type="slidenum">
              <a:rPr lang="en-IN" smtClean="0"/>
              <a:t>58</a:t>
            </a:fld>
            <a:endParaRPr lang="en-IN"/>
          </a:p>
        </p:txBody>
      </p:sp>
    </p:spTree>
    <p:extLst>
      <p:ext uri="{BB962C8B-B14F-4D97-AF65-F5344CB8AC3E}">
        <p14:creationId xmlns:p14="http://schemas.microsoft.com/office/powerpoint/2010/main" val="2249125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Independence</a:t>
            </a:r>
          </a:p>
        </p:txBody>
      </p:sp>
      <p:sp>
        <p:nvSpPr>
          <p:cNvPr id="3" name="Content Placeholder 2"/>
          <p:cNvSpPr>
            <a:spLocks noGrp="1"/>
          </p:cNvSpPr>
          <p:nvPr>
            <p:ph idx="1"/>
          </p:nvPr>
        </p:nvSpPr>
        <p:spPr/>
        <p:txBody>
          <a:bodyPr>
            <a:normAutofit fontScale="85000" lnSpcReduction="20000"/>
          </a:bodyPr>
          <a:lstStyle/>
          <a:p>
            <a:r>
              <a:rPr lang="en-US" dirty="0"/>
              <a:t>Data independence can be defined as the capacity to change the schema at one level without changing the schema at next higher level. There are two types of data Independence</a:t>
            </a:r>
            <a:r>
              <a:rPr lang="en-US" dirty="0" smtClean="0"/>
              <a:t>.</a:t>
            </a:r>
          </a:p>
          <a:p>
            <a:r>
              <a:rPr lang="en-US" dirty="0" smtClean="0"/>
              <a:t> </a:t>
            </a:r>
            <a:r>
              <a:rPr lang="en-US" dirty="0"/>
              <a:t>They </a:t>
            </a:r>
            <a:r>
              <a:rPr lang="en-US" dirty="0" smtClean="0"/>
              <a:t>are</a:t>
            </a:r>
          </a:p>
          <a:p>
            <a:pPr lvl="1"/>
            <a:r>
              <a:rPr lang="en-US" dirty="0" smtClean="0"/>
              <a:t> </a:t>
            </a:r>
            <a:r>
              <a:rPr lang="en-US" dirty="0"/>
              <a:t>1. Logical data independence</a:t>
            </a:r>
            <a:r>
              <a:rPr lang="en-US" dirty="0" smtClean="0"/>
              <a:t>.</a:t>
            </a:r>
          </a:p>
          <a:p>
            <a:pPr lvl="1"/>
            <a:r>
              <a:rPr lang="en-US" dirty="0" smtClean="0"/>
              <a:t> </a:t>
            </a:r>
            <a:r>
              <a:rPr lang="en-US" dirty="0"/>
              <a:t>2. Physical data independence</a:t>
            </a:r>
            <a:r>
              <a:rPr lang="en-US" dirty="0" smtClean="0"/>
              <a:t>.</a:t>
            </a:r>
          </a:p>
          <a:p>
            <a:pPr marL="457200" lvl="1" indent="0">
              <a:buNone/>
            </a:pPr>
            <a:r>
              <a:rPr lang="en-US" dirty="0" smtClean="0"/>
              <a:t> </a:t>
            </a:r>
            <a:r>
              <a:rPr lang="en-US" dirty="0"/>
              <a:t>1. Logical data independence is the capacity to change the conceptual schema without having to change the external schema. </a:t>
            </a:r>
            <a:endParaRPr lang="en-US" dirty="0" smtClean="0"/>
          </a:p>
          <a:p>
            <a:pPr marL="457200" lvl="1" indent="0">
              <a:buNone/>
            </a:pPr>
            <a:r>
              <a:rPr lang="en-US" dirty="0" smtClean="0"/>
              <a:t>2</a:t>
            </a:r>
            <a:r>
              <a:rPr lang="en-US" dirty="0"/>
              <a:t>. Physical data independence is the capacity to change the internal schema without changing the conceptual schema.</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59</a:t>
            </a:fld>
            <a:endParaRPr lang="en-IN"/>
          </a:p>
        </p:txBody>
      </p:sp>
    </p:spTree>
    <p:extLst>
      <p:ext uri="{BB962C8B-B14F-4D97-AF65-F5344CB8AC3E}">
        <p14:creationId xmlns:p14="http://schemas.microsoft.com/office/powerpoint/2010/main" val="15625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Metadata</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Metadata</a:t>
            </a:r>
            <a:r>
              <a:rPr lang="en-US" dirty="0" smtClean="0"/>
              <a:t> (meta data, or sometimes meta information) is "data about data", of any sort in any media.</a:t>
            </a:r>
          </a:p>
          <a:p>
            <a:r>
              <a:rPr lang="en-US" dirty="0" smtClean="0"/>
              <a:t> An item of metadata may describe a collection of data including multiple content items and hierarchical levels, for example a database schema. </a:t>
            </a:r>
          </a:p>
          <a:p>
            <a:r>
              <a:rPr lang="en-US" dirty="0" err="1" smtClean="0"/>
              <a:t>Eg</a:t>
            </a:r>
            <a:r>
              <a:rPr lang="en-US" dirty="0" smtClean="0"/>
              <a:t>: </a:t>
            </a:r>
            <a:r>
              <a:rPr lang="en-US" dirty="0"/>
              <a:t>A text document's metadata may contain information about how long the document is, who the author is, when the document was written, and a short summary of the document</a:t>
            </a:r>
            <a:r>
              <a:rPr lang="en-US" dirty="0" smtClean="0"/>
              <a:t>.</a:t>
            </a:r>
          </a:p>
          <a:p>
            <a:r>
              <a:rPr lang="en-US" dirty="0" smtClean="0"/>
              <a:t> </a:t>
            </a:r>
            <a:r>
              <a:rPr lang="en-US" dirty="0"/>
              <a:t>Metadata within web pages can also contain descriptions of page content, as well as key words linked to the content.</a:t>
            </a:r>
            <a:r>
              <a:rPr lang="en-US" baseline="30000" dirty="0">
                <a:hlinkClick r:id="rId2"/>
              </a:rPr>
              <a:t>[14]</a:t>
            </a:r>
            <a:r>
              <a:rPr lang="en-US" dirty="0"/>
              <a:t> These links are often called "</a:t>
            </a:r>
            <a:r>
              <a:rPr lang="en-US" dirty="0" err="1"/>
              <a:t>Metatags</a:t>
            </a:r>
            <a:r>
              <a:rPr lang="en-US" dirty="0"/>
              <a:t>",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6</a:t>
            </a:fld>
            <a:endParaRPr lang="en-IN"/>
          </a:p>
        </p:txBody>
      </p:sp>
    </p:spTree>
    <p:extLst>
      <p:ext uri="{BB962C8B-B14F-4D97-AF65-F5344CB8AC3E}">
        <p14:creationId xmlns:p14="http://schemas.microsoft.com/office/powerpoint/2010/main" val="2203148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Types of Databases and Database Applications • Traditional Applications</a:t>
            </a:r>
            <a:r>
              <a:rPr lang="en-US" dirty="0" smtClean="0"/>
              <a:t>:</a:t>
            </a:r>
          </a:p>
          <a:p>
            <a:pPr lvl="1"/>
            <a:r>
              <a:rPr lang="en-US" dirty="0" smtClean="0"/>
              <a:t> </a:t>
            </a:r>
            <a:r>
              <a:rPr lang="en-US" dirty="0"/>
              <a:t>Numeric and Textual Databases </a:t>
            </a:r>
            <a:endParaRPr lang="en-US" dirty="0" smtClean="0"/>
          </a:p>
          <a:p>
            <a:pPr marL="0" indent="0">
              <a:buNone/>
            </a:pPr>
            <a:r>
              <a:rPr lang="en-US" dirty="0" smtClean="0"/>
              <a:t>• </a:t>
            </a:r>
            <a:r>
              <a:rPr lang="en-US" dirty="0"/>
              <a:t>More Recent Applications</a:t>
            </a:r>
            <a:r>
              <a:rPr lang="en-US" dirty="0" smtClean="0"/>
              <a:t>:</a:t>
            </a:r>
          </a:p>
          <a:p>
            <a:pPr marL="0" indent="0">
              <a:buNone/>
            </a:pPr>
            <a:r>
              <a:rPr lang="en-US" dirty="0"/>
              <a:t>	</a:t>
            </a:r>
            <a:r>
              <a:rPr lang="en-US" dirty="0" smtClean="0"/>
              <a:t> </a:t>
            </a:r>
            <a:r>
              <a:rPr lang="en-US" dirty="0"/>
              <a:t>Multimedia Databases </a:t>
            </a:r>
            <a:endParaRPr lang="en-US" dirty="0" smtClean="0"/>
          </a:p>
          <a:p>
            <a:pPr marL="0" indent="0">
              <a:buNone/>
            </a:pPr>
            <a:r>
              <a:rPr lang="en-US" dirty="0"/>
              <a:t>	</a:t>
            </a:r>
            <a:r>
              <a:rPr lang="en-US" dirty="0" smtClean="0"/>
              <a:t>Geographic </a:t>
            </a:r>
            <a:r>
              <a:rPr lang="en-US" dirty="0"/>
              <a:t>Information Systems (GIS</a:t>
            </a:r>
            <a:r>
              <a:rPr lang="en-US" dirty="0" smtClean="0"/>
              <a:t>)</a:t>
            </a:r>
          </a:p>
          <a:p>
            <a:pPr marL="0" indent="0">
              <a:buNone/>
            </a:pPr>
            <a:r>
              <a:rPr lang="en-US" dirty="0" smtClean="0"/>
              <a:t> 	Data </a:t>
            </a:r>
            <a:r>
              <a:rPr lang="en-US" dirty="0"/>
              <a:t>Warehouses </a:t>
            </a:r>
            <a:r>
              <a:rPr lang="en-US" dirty="0" smtClean="0"/>
              <a:t>Real-time</a:t>
            </a:r>
          </a:p>
          <a:p>
            <a:pPr marL="0" indent="0">
              <a:buNone/>
            </a:pPr>
            <a:r>
              <a:rPr lang="en-US" dirty="0"/>
              <a:t>	</a:t>
            </a:r>
            <a:r>
              <a:rPr lang="en-US" dirty="0" smtClean="0"/>
              <a:t> </a:t>
            </a:r>
            <a:r>
              <a:rPr lang="en-US" dirty="0"/>
              <a:t>and Active Databases Many other application</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60</a:t>
            </a:fld>
            <a:endParaRPr lang="en-IN"/>
          </a:p>
        </p:txBody>
      </p:sp>
    </p:spTree>
    <p:extLst>
      <p:ext uri="{BB962C8B-B14F-4D97-AF65-F5344CB8AC3E}">
        <p14:creationId xmlns:p14="http://schemas.microsoft.com/office/powerpoint/2010/main" val="1355529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Database: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Database may be defined in simple terms as a collection of data</a:t>
            </a:r>
          </a:p>
          <a:p>
            <a:pPr marL="0" indent="0">
              <a:buNone/>
            </a:pPr>
            <a:r>
              <a:rPr lang="en-US" dirty="0" smtClean="0"/>
              <a:t>• A database is a collection of related data.</a:t>
            </a:r>
          </a:p>
          <a:p>
            <a:pPr marL="0" indent="0">
              <a:buNone/>
            </a:pPr>
            <a:r>
              <a:rPr lang="en-US" dirty="0" smtClean="0"/>
              <a:t>• The database can be of any size and of varying complexity.</a:t>
            </a:r>
          </a:p>
          <a:p>
            <a:pPr marL="0" indent="0">
              <a:buNone/>
            </a:pPr>
            <a:r>
              <a:rPr lang="en-US" dirty="0" smtClean="0"/>
              <a:t>• A database may be generated and maintained manually or it may be computerized. </a:t>
            </a:r>
          </a:p>
          <a:p>
            <a:pPr marL="0" indent="0">
              <a:buNone/>
            </a:pPr>
            <a:r>
              <a:rPr lang="en-US" b="1" dirty="0" smtClean="0"/>
              <a:t>Database Management System </a:t>
            </a:r>
            <a:r>
              <a:rPr lang="en-US" dirty="0"/>
              <a:t>-</a:t>
            </a:r>
            <a:r>
              <a:rPr lang="en-US" dirty="0" smtClean="0"/>
              <a:t> A Database Management System (DBMS) is a collection of program that enables user to create and maintain a database. </a:t>
            </a:r>
            <a:endParaRPr lang="en-IN" dirty="0"/>
          </a:p>
        </p:txBody>
      </p:sp>
      <p:sp>
        <p:nvSpPr>
          <p:cNvPr id="4" name="Slide Number Placeholder 3"/>
          <p:cNvSpPr>
            <a:spLocks noGrp="1"/>
          </p:cNvSpPr>
          <p:nvPr>
            <p:ph type="sldNum" sz="quarter" idx="12"/>
          </p:nvPr>
        </p:nvSpPr>
        <p:spPr/>
        <p:txBody>
          <a:bodyPr/>
          <a:lstStyle/>
          <a:p>
            <a:fld id="{1B801036-3AF1-45F6-8F66-85742728990A}" type="slidenum">
              <a:rPr lang="en-IN" smtClean="0"/>
              <a:t>7</a:t>
            </a:fld>
            <a:endParaRPr lang="en-IN"/>
          </a:p>
        </p:txBody>
      </p:sp>
    </p:spTree>
    <p:extLst>
      <p:ext uri="{BB962C8B-B14F-4D97-AF65-F5344CB8AC3E}">
        <p14:creationId xmlns:p14="http://schemas.microsoft.com/office/powerpoint/2010/main" val="113313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2" y="-171400"/>
            <a:ext cx="8579296" cy="1143000"/>
          </a:xfrm>
        </p:spPr>
        <p:txBody>
          <a:bodyPr>
            <a:normAutofit fontScale="90000"/>
          </a:bodyPr>
          <a:lstStyle/>
          <a:p>
            <a:r>
              <a:rPr lang="en-US" dirty="0" smtClean="0"/>
              <a:t>Difference between File system &amp; DBMS</a:t>
            </a:r>
            <a:endParaRPr lang="en-IN" dirty="0"/>
          </a:p>
        </p:txBody>
      </p:sp>
      <p:sp>
        <p:nvSpPr>
          <p:cNvPr id="4" name="Content Placeholder 3"/>
          <p:cNvSpPr>
            <a:spLocks noGrp="1"/>
          </p:cNvSpPr>
          <p:nvPr>
            <p:ph sz="half" idx="1"/>
          </p:nvPr>
        </p:nvSpPr>
        <p:spPr>
          <a:xfrm>
            <a:off x="0" y="1052736"/>
            <a:ext cx="4499992" cy="5805264"/>
          </a:xfrm>
        </p:spPr>
        <p:txBody>
          <a:bodyPr>
            <a:noAutofit/>
          </a:bodyPr>
          <a:lstStyle/>
          <a:p>
            <a:pPr marL="0" indent="0">
              <a:buNone/>
            </a:pPr>
            <a:r>
              <a:rPr lang="en-US" sz="2000" dirty="0" smtClean="0"/>
              <a:t>File System</a:t>
            </a:r>
          </a:p>
          <a:p>
            <a:pPr marL="0" indent="0">
              <a:buNone/>
            </a:pPr>
            <a:r>
              <a:rPr lang="en-US" sz="2000" dirty="0" smtClean="0"/>
              <a:t>1. File system is a collection of data. Any management with the file system, user has to write the procedures</a:t>
            </a:r>
          </a:p>
          <a:p>
            <a:pPr marL="0" indent="0">
              <a:buNone/>
            </a:pPr>
            <a:r>
              <a:rPr lang="en-US" sz="2000" dirty="0" smtClean="0"/>
              <a:t>2. File system gives the details of the data representation and Storage of data.</a:t>
            </a:r>
          </a:p>
          <a:p>
            <a:pPr marL="0" indent="0">
              <a:buNone/>
            </a:pPr>
            <a:r>
              <a:rPr lang="en-US" sz="2000" dirty="0" smtClean="0"/>
              <a:t>3. In File system storing and retrieving of data cannot be done efficiently.</a:t>
            </a:r>
          </a:p>
          <a:p>
            <a:pPr marL="0" indent="0">
              <a:buNone/>
            </a:pPr>
            <a:r>
              <a:rPr lang="en-US" sz="2000" dirty="0" smtClean="0"/>
              <a:t>4. Concurrent access to the data in the file system has many problems like</a:t>
            </a:r>
          </a:p>
          <a:p>
            <a:pPr marL="0" indent="0">
              <a:buNone/>
            </a:pPr>
            <a:r>
              <a:rPr lang="en-US" sz="2000" dirty="0" smtClean="0"/>
              <a:t> a. Reading the file while other deleting some information, updating some information</a:t>
            </a:r>
          </a:p>
          <a:p>
            <a:pPr marL="0" indent="0">
              <a:buNone/>
            </a:pPr>
            <a:r>
              <a:rPr lang="en-US" sz="2000" dirty="0" smtClean="0"/>
              <a:t>5. File system doesn’t provide crash recovery mechanism. </a:t>
            </a:r>
          </a:p>
          <a:p>
            <a:pPr marL="0" indent="0">
              <a:buNone/>
            </a:pPr>
            <a:r>
              <a:rPr lang="en-US" sz="2000" dirty="0" smtClean="0"/>
              <a:t>6. Protecting a file under file system is very difficult.</a:t>
            </a:r>
            <a:endParaRPr lang="en-IN" sz="2000" dirty="0"/>
          </a:p>
        </p:txBody>
      </p:sp>
      <p:sp>
        <p:nvSpPr>
          <p:cNvPr id="5" name="Content Placeholder 4"/>
          <p:cNvSpPr>
            <a:spLocks noGrp="1"/>
          </p:cNvSpPr>
          <p:nvPr>
            <p:ph sz="half" idx="2"/>
          </p:nvPr>
        </p:nvSpPr>
        <p:spPr>
          <a:xfrm>
            <a:off x="4635225" y="1119483"/>
            <a:ext cx="4495800" cy="5717232"/>
          </a:xfrm>
        </p:spPr>
        <p:txBody>
          <a:bodyPr>
            <a:normAutofit fontScale="77500" lnSpcReduction="20000"/>
          </a:bodyPr>
          <a:lstStyle/>
          <a:p>
            <a:pPr marL="0" indent="0">
              <a:buNone/>
            </a:pPr>
            <a:r>
              <a:rPr lang="en-US" dirty="0" smtClean="0"/>
              <a:t>DBMS</a:t>
            </a:r>
          </a:p>
          <a:p>
            <a:pPr marL="0" indent="0">
              <a:buNone/>
            </a:pPr>
            <a:r>
              <a:rPr lang="en-US" dirty="0" smtClean="0"/>
              <a:t>1. DBMS is a collection of data and user is not required to write the procedures for managing the database.</a:t>
            </a:r>
          </a:p>
          <a:p>
            <a:pPr marL="0" indent="0">
              <a:buNone/>
            </a:pPr>
            <a:r>
              <a:rPr lang="en-US" dirty="0" smtClean="0"/>
              <a:t>2. DBMS provides an abstract view of data that hides the details.</a:t>
            </a:r>
          </a:p>
          <a:p>
            <a:pPr marL="0" indent="0">
              <a:buNone/>
            </a:pPr>
            <a:r>
              <a:rPr lang="en-US" dirty="0" smtClean="0"/>
              <a:t>3. DBMS is efficient to use since there are wide varieties of sophisticated techniques to store and retrieve the data.</a:t>
            </a:r>
          </a:p>
          <a:p>
            <a:pPr marL="0" indent="0">
              <a:buNone/>
            </a:pPr>
            <a:r>
              <a:rPr lang="en-US" dirty="0" smtClean="0"/>
              <a:t>4. DBMS takes care of Concurrent access using some form of locking.</a:t>
            </a:r>
          </a:p>
          <a:p>
            <a:pPr marL="0" indent="0">
              <a:buNone/>
            </a:pPr>
            <a:r>
              <a:rPr lang="en-US" dirty="0" smtClean="0"/>
              <a:t>5. DBMS has crash recovery mechanism, DBMS protects user from the effects of system failures.</a:t>
            </a:r>
          </a:p>
          <a:p>
            <a:pPr marL="0" indent="0">
              <a:buNone/>
            </a:pPr>
            <a:r>
              <a:rPr lang="en-US" dirty="0" smtClean="0"/>
              <a:t>6. DBMS has a good protection mechanism.</a:t>
            </a:r>
            <a:endParaRPr lang="en-IN" dirty="0"/>
          </a:p>
        </p:txBody>
      </p:sp>
      <p:sp>
        <p:nvSpPr>
          <p:cNvPr id="3" name="Slide Number Placeholder 2"/>
          <p:cNvSpPr>
            <a:spLocks noGrp="1"/>
          </p:cNvSpPr>
          <p:nvPr>
            <p:ph type="sldNum" sz="quarter" idx="12"/>
          </p:nvPr>
        </p:nvSpPr>
        <p:spPr/>
        <p:txBody>
          <a:bodyPr/>
          <a:lstStyle/>
          <a:p>
            <a:fld id="{1B801036-3AF1-45F6-8F66-85742728990A}" type="slidenum">
              <a:rPr lang="en-IN" smtClean="0"/>
              <a:t>8</a:t>
            </a:fld>
            <a:endParaRPr lang="en-IN"/>
          </a:p>
        </p:txBody>
      </p:sp>
    </p:spTree>
    <p:extLst>
      <p:ext uri="{BB962C8B-B14F-4D97-AF65-F5344CB8AC3E}">
        <p14:creationId xmlns:p14="http://schemas.microsoft.com/office/powerpoint/2010/main" val="726035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DBMS.</a:t>
            </a:r>
            <a:endParaRPr lang="en-IN"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smtClean="0"/>
              <a:t>1. Data independency:</a:t>
            </a:r>
          </a:p>
          <a:p>
            <a:pPr marL="0" indent="0">
              <a:buNone/>
            </a:pPr>
            <a:r>
              <a:rPr lang="en-US" dirty="0" smtClean="0"/>
              <a:t>Application program should not be exposed to details of data representation and storage</a:t>
            </a:r>
          </a:p>
          <a:p>
            <a:pPr marL="0" indent="0">
              <a:buNone/>
            </a:pPr>
            <a:r>
              <a:rPr lang="en-US" dirty="0" smtClean="0"/>
              <a:t>DBMS provides the abstract view that hides these details.</a:t>
            </a:r>
          </a:p>
          <a:p>
            <a:pPr marL="0" indent="0">
              <a:buNone/>
            </a:pPr>
            <a:r>
              <a:rPr lang="en-US" dirty="0" smtClean="0"/>
              <a:t>2. Efficient data access.:</a:t>
            </a:r>
          </a:p>
          <a:p>
            <a:pPr marL="0" indent="0">
              <a:buNone/>
            </a:pPr>
            <a:r>
              <a:rPr lang="en-US" dirty="0" smtClean="0"/>
              <a:t>DBMS utilizes a variety of sophisticated techniques to store and retrieve data</a:t>
            </a:r>
          </a:p>
          <a:p>
            <a:pPr marL="0" indent="0">
              <a:buNone/>
            </a:pPr>
            <a:r>
              <a:rPr lang="en-US" dirty="0" smtClean="0"/>
              <a:t>efficiently.</a:t>
            </a:r>
          </a:p>
          <a:p>
            <a:pPr marL="0" indent="0">
              <a:buNone/>
            </a:pPr>
            <a:r>
              <a:rPr lang="en-US" dirty="0" smtClean="0"/>
              <a:t>3. Data integrity and security:</a:t>
            </a:r>
          </a:p>
          <a:p>
            <a:pPr marL="0" indent="0">
              <a:buNone/>
            </a:pPr>
            <a:r>
              <a:rPr lang="en-US" dirty="0" smtClean="0"/>
              <a:t> Data is accessed through DBMS, it can enforce integrity constraints.</a:t>
            </a:r>
          </a:p>
          <a:p>
            <a:pPr marL="0" indent="0">
              <a:buNone/>
            </a:pPr>
            <a:r>
              <a:rPr lang="en-US" dirty="0" smtClean="0"/>
              <a:t> E.g.: Inserting salary information for an employee. </a:t>
            </a:r>
            <a:endParaRPr lang="en-IN" dirty="0"/>
          </a:p>
        </p:txBody>
      </p:sp>
      <p:sp>
        <p:nvSpPr>
          <p:cNvPr id="3" name="Slide Number Placeholder 2"/>
          <p:cNvSpPr>
            <a:spLocks noGrp="1"/>
          </p:cNvSpPr>
          <p:nvPr>
            <p:ph type="sldNum" sz="quarter" idx="12"/>
          </p:nvPr>
        </p:nvSpPr>
        <p:spPr/>
        <p:txBody>
          <a:bodyPr/>
          <a:lstStyle/>
          <a:p>
            <a:fld id="{1B801036-3AF1-45F6-8F66-85742728990A}" type="slidenum">
              <a:rPr lang="en-IN" smtClean="0"/>
              <a:t>9</a:t>
            </a:fld>
            <a:endParaRPr lang="en-IN"/>
          </a:p>
        </p:txBody>
      </p:sp>
    </p:spTree>
    <p:extLst>
      <p:ext uri="{BB962C8B-B14F-4D97-AF65-F5344CB8AC3E}">
        <p14:creationId xmlns:p14="http://schemas.microsoft.com/office/powerpoint/2010/main" val="260842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5537</TotalTime>
  <Words>3310</Words>
  <Application>Microsoft Office PowerPoint</Application>
  <PresentationFormat>On-screen Show (4:3)</PresentationFormat>
  <Paragraphs>385</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DBMS</vt:lpstr>
      <vt:lpstr>INTRODUCTION</vt:lpstr>
      <vt:lpstr>PowerPoint Presentation</vt:lpstr>
      <vt:lpstr>In general data management consists of following tasks </vt:lpstr>
      <vt:lpstr>Cont….</vt:lpstr>
      <vt:lpstr>Metadata</vt:lpstr>
      <vt:lpstr>Database:</vt:lpstr>
      <vt:lpstr>Difference between File system &amp; DBMS</vt:lpstr>
      <vt:lpstr>Advantages of DBMS.</vt:lpstr>
      <vt:lpstr>Cont….</vt:lpstr>
      <vt:lpstr>Functions of DBMS</vt:lpstr>
      <vt:lpstr>Cont…..</vt:lpstr>
      <vt:lpstr>Role of Database Administrator.</vt:lpstr>
      <vt:lpstr>PowerPoint Presentation</vt:lpstr>
      <vt:lpstr>PowerPoint Presentation</vt:lpstr>
      <vt:lpstr>PowerPoint Presentation</vt:lpstr>
      <vt:lpstr>PowerPoint Presentation</vt:lpstr>
      <vt:lpstr>Architecture of DBMS </vt:lpstr>
      <vt:lpstr>external level </vt:lpstr>
      <vt:lpstr>The conceptual view</vt:lpstr>
      <vt:lpstr>The internal view</vt:lpstr>
      <vt:lpstr>PowerPoint Presentation</vt:lpstr>
      <vt:lpstr>PowerPoint Presentation</vt:lpstr>
      <vt:lpstr>DBMS Schemas: Internal, Conceptual, External</vt:lpstr>
      <vt:lpstr>PowerPoint Presentation</vt:lpstr>
      <vt:lpstr>PowerPoint Presentation</vt:lpstr>
      <vt:lpstr>PowerPoint Presentation</vt:lpstr>
      <vt:lpstr>Relational database Model</vt:lpstr>
      <vt:lpstr>PowerPoint Presentation</vt:lpstr>
      <vt:lpstr>PowerPoint Presentation</vt:lpstr>
      <vt:lpstr>Entity-relationship Model </vt:lpstr>
      <vt:lpstr>ER diagram : Components</vt:lpstr>
      <vt:lpstr>ERD- Components</vt:lpstr>
      <vt:lpstr>PowerPoint Presentation</vt:lpstr>
      <vt:lpstr>PowerPoint Presentation</vt:lpstr>
      <vt:lpstr>Relationship</vt:lpstr>
      <vt:lpstr>PowerPoint Presentation</vt:lpstr>
      <vt:lpstr>Bridge-entity</vt:lpstr>
      <vt:lpstr>PowerPoint Presentation</vt:lpstr>
      <vt:lpstr>PowerPoint Presentation</vt:lpstr>
      <vt:lpstr>PowerPoint Presentation</vt:lpstr>
      <vt:lpstr>PowerPoint Presentation</vt:lpstr>
      <vt:lpstr>Degree </vt:lpstr>
      <vt:lpstr>Notations for ERD</vt:lpstr>
      <vt:lpstr>PowerPoint Presentation</vt:lpstr>
      <vt:lpstr>PowerPoint Presentation</vt:lpstr>
      <vt:lpstr>PowerPoint Presentation</vt:lpstr>
      <vt:lpstr>ERDS</vt:lpstr>
      <vt:lpstr>PowerPoint Presentation</vt:lpstr>
      <vt:lpstr>PowerPoint Presentation</vt:lpstr>
      <vt:lpstr>ERD</vt:lpstr>
      <vt:lpstr>AN ENTITY RELATIONSHIP DIAGRAM METHODOLOGY</vt:lpstr>
      <vt:lpstr>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 </vt:lpstr>
      <vt:lpstr>Rough ERD</vt:lpstr>
      <vt:lpstr>PowerPoint Presentation</vt:lpstr>
      <vt:lpstr>PowerPoint Presentation</vt:lpstr>
      <vt:lpstr>PowerPoint Presentation</vt:lpstr>
      <vt:lpstr>PowerPoint Presentation</vt:lpstr>
      <vt:lpstr>Data Independence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celia</dc:creator>
  <cp:lastModifiedBy>Shraddha</cp:lastModifiedBy>
  <cp:revision>56</cp:revision>
  <dcterms:created xsi:type="dcterms:W3CDTF">2020-11-03T04:34:41Z</dcterms:created>
  <dcterms:modified xsi:type="dcterms:W3CDTF">2020-12-17T03:43:12Z</dcterms:modified>
</cp:coreProperties>
</file>