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1" r:id="rId8"/>
    <p:sldId id="270" r:id="rId9"/>
    <p:sldId id="272" r:id="rId10"/>
    <p:sldId id="273" r:id="rId11"/>
    <p:sldId id="274" r:id="rId12"/>
    <p:sldId id="256" r:id="rId13"/>
    <p:sldId id="257" r:id="rId14"/>
    <p:sldId id="258" r:id="rId15"/>
    <p:sldId id="259" r:id="rId16"/>
    <p:sldId id="260" r:id="rId17"/>
    <p:sldId id="261" r:id="rId18"/>
    <p:sldId id="275" r:id="rId19"/>
    <p:sldId id="262" r:id="rId20"/>
    <p:sldId id="263" r:id="rId21"/>
    <p:sldId id="276" r:id="rId22"/>
    <p:sldId id="277" r:id="rId23"/>
    <p:sldId id="278" r:id="rId24"/>
    <p:sldId id="279" r:id="rId25"/>
    <p:sldId id="280" r:id="rId26"/>
    <p:sldId id="284" r:id="rId27"/>
    <p:sldId id="285" r:id="rId28"/>
    <p:sldId id="286" r:id="rId29"/>
    <p:sldId id="287"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D40642-4649-4D79-8906-C507291CB1C1}"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281355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40642-4649-4D79-8906-C507291CB1C1}"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13742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40642-4649-4D79-8906-C507291CB1C1}"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34098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D40642-4649-4D79-8906-C507291CB1C1}"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404703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40642-4649-4D79-8906-C507291CB1C1}"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117837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D40642-4649-4D79-8906-C507291CB1C1}" type="datetimeFigureOut">
              <a:rPr lang="en-IN" smtClean="0"/>
              <a:t>11-01-2021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88667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D40642-4649-4D79-8906-C507291CB1C1}" type="datetimeFigureOut">
              <a:rPr lang="en-IN" smtClean="0"/>
              <a:t>11-01-2021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12358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D40642-4649-4D79-8906-C507291CB1C1}" type="datetimeFigureOut">
              <a:rPr lang="en-IN" smtClean="0"/>
              <a:t>11-01-2021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324276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40642-4649-4D79-8906-C507291CB1C1}" type="datetimeFigureOut">
              <a:rPr lang="en-IN" smtClean="0"/>
              <a:t>11-01-2021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252505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40642-4649-4D79-8906-C507291CB1C1}" type="datetimeFigureOut">
              <a:rPr lang="en-IN" smtClean="0"/>
              <a:t>11-01-2021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293622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40642-4649-4D79-8906-C507291CB1C1}" type="datetimeFigureOut">
              <a:rPr lang="en-IN" smtClean="0"/>
              <a:t>11-01-2021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E9C11-D27F-4C20-B484-93EEF913A94F}" type="slidenum">
              <a:rPr lang="en-IN" smtClean="0"/>
              <a:t>‹#›</a:t>
            </a:fld>
            <a:endParaRPr lang="en-IN"/>
          </a:p>
        </p:txBody>
      </p:sp>
    </p:spTree>
    <p:extLst>
      <p:ext uri="{BB962C8B-B14F-4D97-AF65-F5344CB8AC3E}">
        <p14:creationId xmlns:p14="http://schemas.microsoft.com/office/powerpoint/2010/main" val="704482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40642-4649-4D79-8906-C507291CB1C1}" type="datetimeFigureOut">
              <a:rPr lang="en-IN" smtClean="0"/>
              <a:t>11-01-2021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E9C11-D27F-4C20-B484-93EEF913A94F}" type="slidenum">
              <a:rPr lang="en-IN" smtClean="0"/>
              <a:t>‹#›</a:t>
            </a:fld>
            <a:endParaRPr lang="en-IN"/>
          </a:p>
        </p:txBody>
      </p:sp>
    </p:spTree>
    <p:extLst>
      <p:ext uri="{BB962C8B-B14F-4D97-AF65-F5344CB8AC3E}">
        <p14:creationId xmlns:p14="http://schemas.microsoft.com/office/powerpoint/2010/main" val="3059765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beginnersbook.com/2015/04/candidate-key-in-dbms/" TargetMode="External"/><Relationship Id="rId2" Type="http://schemas.openxmlformats.org/officeDocument/2006/relationships/hyperlink" Target="https://beginnersbook.com/2015/04/transitive-dependency-in-dbm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beginnersbook.com/2015/04/functional-dependency-in-dbm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beginnersbook.com/2015/04/primary-key-in-dbm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730" y="708338"/>
            <a:ext cx="11153104" cy="5755422"/>
          </a:xfrm>
          <a:prstGeom prst="rect">
            <a:avLst/>
          </a:prstGeom>
        </p:spPr>
        <p:txBody>
          <a:bodyPr wrap="square">
            <a:spAutoFit/>
          </a:bodyPr>
          <a:lstStyle/>
          <a:p>
            <a:r>
              <a:rPr lang="en-US" b="0" i="0" dirty="0" smtClean="0">
                <a:solidFill>
                  <a:srgbClr val="610B38"/>
                </a:solidFill>
                <a:effectLst/>
                <a:latin typeface="erdana"/>
              </a:rPr>
              <a:t>				</a:t>
            </a:r>
            <a:r>
              <a:rPr lang="en-US" sz="2800" b="0" i="0" dirty="0" smtClean="0">
                <a:solidFill>
                  <a:srgbClr val="610B38"/>
                </a:solidFill>
                <a:effectLst/>
              </a:rPr>
              <a:t>Functional Dependency</a:t>
            </a:r>
          </a:p>
          <a:p>
            <a:endParaRPr lang="en-US" sz="2800" b="0" i="0" dirty="0" smtClean="0">
              <a:solidFill>
                <a:srgbClr val="610B38"/>
              </a:solidFill>
              <a:effectLst/>
            </a:endParaRPr>
          </a:p>
          <a:p>
            <a:r>
              <a:rPr lang="en-US" sz="2400" b="0" i="0" dirty="0" smtClean="0">
                <a:solidFill>
                  <a:srgbClr val="000000"/>
                </a:solidFill>
                <a:effectLst/>
              </a:rPr>
              <a:t>The functional dependency is a relationship that exists between two attributes. It typically exists between the primary key and non-key attribute within a table.</a:t>
            </a:r>
          </a:p>
          <a:p>
            <a:r>
              <a:rPr lang="en-US" sz="2400" b="0" i="0" dirty="0" smtClean="0">
                <a:solidFill>
                  <a:srgbClr val="000000"/>
                </a:solidFill>
                <a:effectLst/>
              </a:rPr>
              <a:t>     X   →   Y  </a:t>
            </a:r>
          </a:p>
          <a:p>
            <a:r>
              <a:rPr lang="en-US" sz="2400" b="0" i="0" dirty="0" smtClean="0">
                <a:solidFill>
                  <a:srgbClr val="000000"/>
                </a:solidFill>
                <a:effectLst/>
              </a:rPr>
              <a:t>The left side of FD is known as a determinant, the right side of the production is known as a dependent(determined).</a:t>
            </a:r>
          </a:p>
          <a:p>
            <a:r>
              <a:rPr lang="en-US" sz="2400" b="1" i="0" dirty="0" smtClean="0">
                <a:solidFill>
                  <a:srgbClr val="000000"/>
                </a:solidFill>
                <a:effectLst/>
              </a:rPr>
              <a:t>For example:</a:t>
            </a:r>
            <a:endParaRPr lang="en-US" sz="2400" b="0" i="0" dirty="0" smtClean="0">
              <a:solidFill>
                <a:srgbClr val="000000"/>
              </a:solidFill>
              <a:effectLst/>
            </a:endParaRPr>
          </a:p>
          <a:p>
            <a:r>
              <a:rPr lang="en-US" sz="2400" b="0" i="0" dirty="0" smtClean="0">
                <a:solidFill>
                  <a:srgbClr val="000000"/>
                </a:solidFill>
                <a:effectLst/>
              </a:rPr>
              <a:t>Assume we have an employee table with attributes: </a:t>
            </a:r>
          </a:p>
          <a:p>
            <a:r>
              <a:rPr lang="en-US" sz="2400" b="0" i="0" dirty="0" err="1" smtClean="0">
                <a:solidFill>
                  <a:srgbClr val="000000"/>
                </a:solidFill>
                <a:effectLst/>
              </a:rPr>
              <a:t>Emp_Id</a:t>
            </a:r>
            <a:r>
              <a:rPr lang="en-US" sz="2400" b="0" i="0" dirty="0" smtClean="0">
                <a:solidFill>
                  <a:srgbClr val="000000"/>
                </a:solidFill>
                <a:effectLst/>
              </a:rPr>
              <a:t>, </a:t>
            </a:r>
            <a:r>
              <a:rPr lang="en-US" sz="2400" b="0" i="0" dirty="0" err="1" smtClean="0">
                <a:solidFill>
                  <a:srgbClr val="000000"/>
                </a:solidFill>
                <a:effectLst/>
              </a:rPr>
              <a:t>Emp_Name</a:t>
            </a:r>
            <a:r>
              <a:rPr lang="en-US" sz="2400" b="0" i="0" dirty="0" smtClean="0">
                <a:solidFill>
                  <a:srgbClr val="000000"/>
                </a:solidFill>
                <a:effectLst/>
              </a:rPr>
              <a:t>, </a:t>
            </a:r>
            <a:r>
              <a:rPr lang="en-US" sz="2400" b="0" i="0" dirty="0" err="1" smtClean="0">
                <a:solidFill>
                  <a:srgbClr val="000000"/>
                </a:solidFill>
                <a:effectLst/>
              </a:rPr>
              <a:t>Emp_Address</a:t>
            </a:r>
            <a:r>
              <a:rPr lang="en-US" sz="2400" b="0" i="0" dirty="0" smtClean="0">
                <a:solidFill>
                  <a:srgbClr val="000000"/>
                </a:solidFill>
                <a:effectLst/>
              </a:rPr>
              <a:t>.</a:t>
            </a:r>
          </a:p>
          <a:p>
            <a:r>
              <a:rPr lang="en-US" sz="2400" b="0" i="0" dirty="0" smtClean="0">
                <a:solidFill>
                  <a:srgbClr val="000000"/>
                </a:solidFill>
                <a:effectLst/>
              </a:rPr>
              <a:t>Here </a:t>
            </a:r>
            <a:r>
              <a:rPr lang="en-US" sz="2400" b="0" i="0" dirty="0" err="1" smtClean="0">
                <a:solidFill>
                  <a:srgbClr val="000000"/>
                </a:solidFill>
                <a:effectLst/>
              </a:rPr>
              <a:t>Emp_Id</a:t>
            </a:r>
            <a:r>
              <a:rPr lang="en-US" sz="2400" b="0" i="0" dirty="0" smtClean="0">
                <a:solidFill>
                  <a:srgbClr val="000000"/>
                </a:solidFill>
                <a:effectLst/>
              </a:rPr>
              <a:t> attribute can uniquely identify the </a:t>
            </a:r>
            <a:r>
              <a:rPr lang="en-US" sz="2400" b="0" i="0" dirty="0" err="1" smtClean="0">
                <a:solidFill>
                  <a:srgbClr val="000000"/>
                </a:solidFill>
                <a:effectLst/>
              </a:rPr>
              <a:t>Emp_Name</a:t>
            </a:r>
            <a:r>
              <a:rPr lang="en-US" sz="2400" b="0" i="0" dirty="0" smtClean="0">
                <a:solidFill>
                  <a:srgbClr val="000000"/>
                </a:solidFill>
                <a:effectLst/>
              </a:rPr>
              <a:t> attribute of employee table because if we know the </a:t>
            </a:r>
            <a:r>
              <a:rPr lang="en-US" sz="2400" b="0" i="0" dirty="0" err="1" smtClean="0">
                <a:solidFill>
                  <a:srgbClr val="000000"/>
                </a:solidFill>
                <a:effectLst/>
              </a:rPr>
              <a:t>Emp_Id</a:t>
            </a:r>
            <a:r>
              <a:rPr lang="en-US" sz="2400" b="0" i="0" dirty="0" smtClean="0">
                <a:solidFill>
                  <a:srgbClr val="000000"/>
                </a:solidFill>
                <a:effectLst/>
              </a:rPr>
              <a:t>, we can tell that employee name associated with it.</a:t>
            </a:r>
          </a:p>
          <a:p>
            <a:r>
              <a:rPr lang="en-US" sz="2400" b="0" i="0" dirty="0" smtClean="0">
                <a:solidFill>
                  <a:srgbClr val="000000"/>
                </a:solidFill>
                <a:effectLst/>
              </a:rPr>
              <a:t>Functional dependency can be written as:</a:t>
            </a:r>
          </a:p>
          <a:p>
            <a:pPr>
              <a:buFont typeface="+mj-lt"/>
              <a:buAutoNum type="arabicPeriod"/>
            </a:pPr>
            <a:r>
              <a:rPr lang="en-US" sz="2400" b="0" i="0" dirty="0" err="1" smtClean="0">
                <a:solidFill>
                  <a:srgbClr val="000000"/>
                </a:solidFill>
                <a:effectLst/>
              </a:rPr>
              <a:t>Emp_Id</a:t>
            </a:r>
            <a:r>
              <a:rPr lang="en-US" sz="2400" b="0" i="0" dirty="0" smtClean="0">
                <a:solidFill>
                  <a:srgbClr val="000000"/>
                </a:solidFill>
                <a:effectLst/>
              </a:rPr>
              <a:t> → </a:t>
            </a:r>
            <a:r>
              <a:rPr lang="en-US" sz="2400" b="0" i="0" dirty="0" err="1" smtClean="0">
                <a:solidFill>
                  <a:srgbClr val="000000"/>
                </a:solidFill>
                <a:effectLst/>
              </a:rPr>
              <a:t>Emp_Name</a:t>
            </a:r>
            <a:r>
              <a:rPr lang="en-US" sz="2400" b="0" i="0" dirty="0" smtClean="0">
                <a:solidFill>
                  <a:srgbClr val="000000"/>
                </a:solidFill>
                <a:effectLst/>
              </a:rPr>
              <a:t>   </a:t>
            </a:r>
          </a:p>
          <a:p>
            <a:r>
              <a:rPr lang="en-US" sz="2400" b="0" i="0" dirty="0" smtClean="0">
                <a:solidFill>
                  <a:srgbClr val="000000"/>
                </a:solidFill>
                <a:effectLst/>
              </a:rPr>
              <a:t>We can say that </a:t>
            </a:r>
            <a:r>
              <a:rPr lang="en-US" sz="2400" b="0" i="0" dirty="0" err="1" smtClean="0">
                <a:solidFill>
                  <a:srgbClr val="000000"/>
                </a:solidFill>
                <a:effectLst/>
              </a:rPr>
              <a:t>Emp_Name</a:t>
            </a:r>
            <a:r>
              <a:rPr lang="en-US" sz="2400" b="0" i="0" dirty="0" smtClean="0">
                <a:solidFill>
                  <a:srgbClr val="000000"/>
                </a:solidFill>
                <a:effectLst/>
              </a:rPr>
              <a:t> is functionally dependent on </a:t>
            </a:r>
            <a:r>
              <a:rPr lang="en-US" sz="2400" b="0" i="0" dirty="0" err="1" smtClean="0">
                <a:solidFill>
                  <a:srgbClr val="000000"/>
                </a:solidFill>
                <a:effectLst/>
              </a:rPr>
              <a:t>Emp_Id</a:t>
            </a:r>
            <a:r>
              <a:rPr lang="en-US" sz="2400" b="0" i="0" dirty="0" smtClean="0">
                <a:solidFill>
                  <a:srgbClr val="000000"/>
                </a:solidFill>
                <a:effectLst/>
              </a:rPr>
              <a:t>.</a:t>
            </a:r>
            <a:endParaRPr lang="en-US" sz="2400" b="0" i="0" dirty="0">
              <a:solidFill>
                <a:srgbClr val="000000"/>
              </a:solidFill>
              <a:effectLst/>
            </a:endParaRPr>
          </a:p>
        </p:txBody>
      </p:sp>
    </p:spTree>
    <p:extLst>
      <p:ext uri="{BB962C8B-B14F-4D97-AF65-F5344CB8AC3E}">
        <p14:creationId xmlns:p14="http://schemas.microsoft.com/office/powerpoint/2010/main" val="2763912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13" y="757895"/>
            <a:ext cx="10779617" cy="5262979"/>
          </a:xfrm>
          <a:prstGeom prst="rect">
            <a:avLst/>
          </a:prstGeom>
        </p:spPr>
        <p:txBody>
          <a:bodyPr wrap="square">
            <a:spAutoFit/>
          </a:bodyPr>
          <a:lstStyle/>
          <a:p>
            <a:r>
              <a:rPr lang="en-US" sz="2400" b="0" i="0" dirty="0" smtClean="0">
                <a:solidFill>
                  <a:srgbClr val="610B38"/>
                </a:solidFill>
                <a:effectLst/>
                <a:latin typeface="erdana"/>
              </a:rPr>
              <a:t>				Union Rule (IR</a:t>
            </a:r>
            <a:r>
              <a:rPr lang="en-US" sz="2400" b="0" i="0" baseline="-25000" dirty="0" smtClean="0">
                <a:solidFill>
                  <a:srgbClr val="610B38"/>
                </a:solidFill>
                <a:effectLst/>
                <a:latin typeface="erdana"/>
              </a:rPr>
              <a:t>4</a:t>
            </a:r>
            <a:r>
              <a:rPr lang="en-US" sz="2400" b="0" i="0" dirty="0" smtClean="0">
                <a:solidFill>
                  <a:srgbClr val="610B38"/>
                </a:solidFill>
                <a:effectLst/>
                <a:latin typeface="erdana"/>
              </a:rPr>
              <a:t>)</a:t>
            </a:r>
          </a:p>
          <a:p>
            <a:endParaRPr lang="en-US" sz="2400" b="0" i="0" dirty="0" smtClean="0">
              <a:solidFill>
                <a:srgbClr val="610B38"/>
              </a:solidFill>
              <a:effectLst/>
              <a:latin typeface="erdana"/>
            </a:endParaRPr>
          </a:p>
          <a:p>
            <a:r>
              <a:rPr lang="en-US" sz="2400" b="0" i="0" dirty="0" smtClean="0">
                <a:solidFill>
                  <a:srgbClr val="000000"/>
                </a:solidFill>
                <a:effectLst/>
                <a:latin typeface="verdana" panose="020B0604030504040204" pitchFamily="34" charset="0"/>
              </a:rPr>
              <a:t>Union rule says, if X determines Y and X determines Z, then X must also determine Y and Z.</a:t>
            </a:r>
          </a:p>
          <a:p>
            <a:pPr>
              <a:buFont typeface="+mj-lt"/>
              <a:buAutoNum type="arabicPeriod"/>
            </a:pPr>
            <a:r>
              <a:rPr lang="en-US" sz="2400" b="0" i="0" dirty="0" smtClean="0">
                <a:solidFill>
                  <a:srgbClr val="000000"/>
                </a:solidFill>
                <a:effectLst/>
                <a:latin typeface="verdana" panose="020B0604030504040204" pitchFamily="34" charset="0"/>
              </a:rPr>
              <a:t>If X    →  Y and X   →  Z then X  →    YZ  </a:t>
            </a:r>
          </a:p>
          <a:p>
            <a:pPr>
              <a:buFont typeface="+mj-lt"/>
              <a:buAutoNum type="arabicPeriod"/>
            </a:pPr>
            <a:endParaRPr lang="en-US" sz="2400" dirty="0">
              <a:solidFill>
                <a:srgbClr val="000000"/>
              </a:solidFill>
              <a:latin typeface="verdana" panose="020B0604030504040204" pitchFamily="34" charset="0"/>
            </a:endParaRPr>
          </a:p>
          <a:p>
            <a:r>
              <a:rPr lang="en-US" sz="2400" b="0" i="0" dirty="0" smtClean="0">
                <a:solidFill>
                  <a:srgbClr val="000000"/>
                </a:solidFill>
                <a:effectLst/>
                <a:latin typeface="verdana" panose="020B0604030504040204" pitchFamily="34" charset="0"/>
              </a:rPr>
              <a:t>			 Decomposition Rule (IR5)</a:t>
            </a:r>
          </a:p>
          <a:p>
            <a:r>
              <a:rPr lang="en-US" sz="2400" b="0" i="0" dirty="0" smtClean="0">
                <a:solidFill>
                  <a:srgbClr val="000000"/>
                </a:solidFill>
                <a:effectLst/>
                <a:latin typeface="verdana" panose="020B0604030504040204" pitchFamily="34" charset="0"/>
              </a:rPr>
              <a:t>Decomposition rule is also known as project rule. It is the reverse of union rule.</a:t>
            </a:r>
          </a:p>
          <a:p>
            <a:endParaRPr lang="en-US" sz="2400" b="0" i="0" dirty="0" smtClean="0">
              <a:solidFill>
                <a:srgbClr val="000000"/>
              </a:solidFill>
              <a:effectLst/>
              <a:latin typeface="verdana" panose="020B0604030504040204" pitchFamily="34" charset="0"/>
            </a:endParaRPr>
          </a:p>
          <a:p>
            <a:r>
              <a:rPr lang="en-US" sz="2400" b="0" i="0" dirty="0" smtClean="0">
                <a:solidFill>
                  <a:srgbClr val="000000"/>
                </a:solidFill>
                <a:effectLst/>
                <a:latin typeface="verdana" panose="020B0604030504040204" pitchFamily="34" charset="0"/>
              </a:rPr>
              <a:t>This Rule says, if X determines Y and Z, then X determines Y and X determines Z separately.</a:t>
            </a:r>
          </a:p>
          <a:p>
            <a:endParaRPr lang="en-US" sz="2400" b="0" i="0" dirty="0" smtClean="0">
              <a:solidFill>
                <a:srgbClr val="000000"/>
              </a:solidFill>
              <a:effectLst/>
              <a:latin typeface="verdana" panose="020B0604030504040204" pitchFamily="34" charset="0"/>
            </a:endParaRPr>
          </a:p>
          <a:p>
            <a:r>
              <a:rPr lang="en-US" sz="2400" b="0" i="0" dirty="0" smtClean="0">
                <a:solidFill>
                  <a:srgbClr val="000000"/>
                </a:solidFill>
                <a:effectLst/>
                <a:latin typeface="verdana" panose="020B0604030504040204" pitchFamily="34" charset="0"/>
              </a:rPr>
              <a:t>If X   →   YZ then X   →   Y and X  →    Z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6112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1056068"/>
            <a:ext cx="11178862" cy="1938992"/>
          </a:xfrm>
          <a:prstGeom prst="rect">
            <a:avLst/>
          </a:prstGeom>
        </p:spPr>
        <p:txBody>
          <a:bodyPr wrap="square">
            <a:spAutoFit/>
          </a:bodyPr>
          <a:lstStyle/>
          <a:p>
            <a:r>
              <a:rPr lang="en-US" sz="2400" b="0" i="0" dirty="0" smtClean="0">
                <a:solidFill>
                  <a:srgbClr val="610B38"/>
                </a:solidFill>
                <a:effectLst/>
                <a:latin typeface="erdana"/>
              </a:rPr>
              <a:t>		Pseudo transitive Rule (</a:t>
            </a:r>
            <a:r>
              <a:rPr lang="en-US" sz="2400" b="0" i="0" smtClean="0">
                <a:solidFill>
                  <a:srgbClr val="610B38"/>
                </a:solidFill>
                <a:effectLst/>
                <a:latin typeface="erdana"/>
              </a:rPr>
              <a:t>IR</a:t>
            </a:r>
            <a:r>
              <a:rPr lang="en-US" sz="2400" b="0" i="0" baseline="-25000" smtClean="0">
                <a:solidFill>
                  <a:srgbClr val="610B38"/>
                </a:solidFill>
                <a:effectLst/>
                <a:latin typeface="erdana"/>
              </a:rPr>
              <a:t>6</a:t>
            </a:r>
            <a:r>
              <a:rPr lang="en-US" sz="2400" b="0" i="0" smtClean="0">
                <a:solidFill>
                  <a:srgbClr val="610B38"/>
                </a:solidFill>
                <a:effectLst/>
                <a:latin typeface="erdana"/>
              </a:rPr>
              <a:t>)</a:t>
            </a:r>
          </a:p>
          <a:p>
            <a:endParaRPr lang="en-US" sz="2400" b="0" i="0" dirty="0" smtClean="0">
              <a:solidFill>
                <a:srgbClr val="610B38"/>
              </a:solidFill>
              <a:effectLst/>
              <a:latin typeface="erdana"/>
            </a:endParaRPr>
          </a:p>
          <a:p>
            <a:r>
              <a:rPr lang="en-US" sz="2400" b="0" i="0" dirty="0" smtClean="0">
                <a:solidFill>
                  <a:srgbClr val="000000"/>
                </a:solidFill>
                <a:effectLst/>
                <a:latin typeface="verdana" panose="020B0604030504040204" pitchFamily="34" charset="0"/>
              </a:rPr>
              <a:t>In Pseudo transitive Rule, if X determines Y and YZ determines W, then XZ determines W.</a:t>
            </a:r>
          </a:p>
          <a:p>
            <a:pPr>
              <a:buFont typeface="+mj-lt"/>
              <a:buAutoNum type="arabicPeriod"/>
            </a:pPr>
            <a:r>
              <a:rPr lang="en-US" sz="2400" b="0" i="0" dirty="0" smtClean="0">
                <a:solidFill>
                  <a:srgbClr val="000000"/>
                </a:solidFill>
                <a:effectLst/>
                <a:latin typeface="verdana" panose="020B0604030504040204" pitchFamily="34" charset="0"/>
              </a:rPr>
              <a:t>If X   →   Y and YZ   →   W then XZ   →   W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048344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NORMALIZATION</a:t>
            </a:r>
            <a:endParaRPr lang="en-IN" dirty="0"/>
          </a:p>
        </p:txBody>
      </p:sp>
    </p:spTree>
    <p:extLst>
      <p:ext uri="{BB962C8B-B14F-4D97-AF65-F5344CB8AC3E}">
        <p14:creationId xmlns:p14="http://schemas.microsoft.com/office/powerpoint/2010/main" val="2870956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2732" y="412124"/>
            <a:ext cx="11419268" cy="6001643"/>
          </a:xfrm>
          <a:prstGeom prst="rect">
            <a:avLst/>
          </a:prstGeom>
        </p:spPr>
        <p:txBody>
          <a:bodyPr wrap="square">
            <a:spAutoFit/>
          </a:bodyPr>
          <a:lstStyle/>
          <a:p>
            <a:r>
              <a:rPr lang="en-US" sz="2400" dirty="0" err="1" smtClean="0"/>
              <a:t>Normalisation</a:t>
            </a:r>
            <a:r>
              <a:rPr lang="en-US" sz="2400" dirty="0" smtClean="0"/>
              <a:t> is the process of taking data from a problem and reducing it to a set of relations while ensuring data integrity and eliminating data redundancy</a:t>
            </a:r>
          </a:p>
          <a:p>
            <a:endParaRPr lang="en-US" sz="2400" dirty="0" smtClean="0"/>
          </a:p>
          <a:p>
            <a:r>
              <a:rPr lang="en-US" sz="2400" dirty="0" smtClean="0"/>
              <a:t>Data integrity - all of the data in the database are consistent, and satisfy all integrity constraints.</a:t>
            </a:r>
          </a:p>
          <a:p>
            <a:r>
              <a:rPr lang="en-US" sz="2400" dirty="0" smtClean="0"/>
              <a:t>Data redundancy – if data in the database can be found in two different locations (direct redundancy) or if data can be calculated from other data items (indirect redundancy) then the data is said to contain redundancy.</a:t>
            </a:r>
          </a:p>
          <a:p>
            <a:r>
              <a:rPr lang="en-US" sz="2400" dirty="0" smtClean="0"/>
              <a:t>During the process of normalization redundancy must be removed, but not at the expense of breaking data integrity rules.</a:t>
            </a:r>
            <a:r>
              <a:rPr lang="en-US" sz="2400" dirty="0"/>
              <a:t> </a:t>
            </a:r>
            <a:endParaRPr lang="en-US" sz="2400" dirty="0" smtClean="0"/>
          </a:p>
          <a:p>
            <a:r>
              <a:rPr lang="en-US" sz="2400" dirty="0" smtClean="0"/>
              <a:t>Normalization </a:t>
            </a:r>
            <a:r>
              <a:rPr lang="en-US" sz="2400" dirty="0"/>
              <a:t>divides the larger table into the smaller table and links them using relationship.</a:t>
            </a:r>
          </a:p>
          <a:p>
            <a:endParaRPr lang="en-US" sz="2400" dirty="0" smtClean="0"/>
          </a:p>
          <a:p>
            <a:r>
              <a:rPr lang="en-US" sz="2400" dirty="0" smtClean="0"/>
              <a:t>There </a:t>
            </a:r>
            <a:r>
              <a:rPr lang="en-US" sz="2400" dirty="0"/>
              <a:t>are two goals of the normalization process: eliminating redundant data (for example, storing the same data in more than one table) and ensuring data dependencies make sense (only storing related data in a table)</a:t>
            </a:r>
            <a:endParaRPr lang="en-IN" sz="2400" dirty="0"/>
          </a:p>
        </p:txBody>
      </p:sp>
    </p:spTree>
    <p:extLst>
      <p:ext uri="{BB962C8B-B14F-4D97-AF65-F5344CB8AC3E}">
        <p14:creationId xmlns:p14="http://schemas.microsoft.com/office/powerpoint/2010/main" val="3605972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093262" cy="6740307"/>
          </a:xfrm>
          <a:prstGeom prst="rect">
            <a:avLst/>
          </a:prstGeom>
        </p:spPr>
        <p:txBody>
          <a:bodyPr wrap="square">
            <a:spAutoFit/>
          </a:bodyPr>
          <a:lstStyle/>
          <a:p>
            <a:pPr algn="just"/>
            <a:r>
              <a:rPr lang="en-US" sz="2400" b="0" i="0" dirty="0" smtClean="0">
                <a:solidFill>
                  <a:srgbClr val="000000"/>
                </a:solidFill>
                <a:effectLst/>
              </a:rPr>
              <a:t> Data should be consistent throughout the database i.e. it should not suffer from following anomalies.</a:t>
            </a:r>
          </a:p>
          <a:p>
            <a:pPr algn="just"/>
            <a:endParaRPr lang="en-US" sz="2400" b="0" i="0" dirty="0" smtClean="0">
              <a:solidFill>
                <a:srgbClr val="000000"/>
              </a:solidFill>
              <a:effectLst/>
            </a:endParaRPr>
          </a:p>
          <a:p>
            <a:pPr algn="just"/>
            <a:r>
              <a:rPr lang="en-US" sz="2400" b="0" i="0" dirty="0" smtClean="0">
                <a:solidFill>
                  <a:srgbClr val="000000"/>
                </a:solidFill>
                <a:effectLst/>
              </a:rPr>
              <a:t>• Insert Anomaly - Due to lack of data i.e., all the data available for insertion such that null values in keys should be avoided. This kind of anomaly can seriously damage a database</a:t>
            </a:r>
          </a:p>
          <a:p>
            <a:pPr algn="just"/>
            <a:r>
              <a:rPr lang="en-US" sz="2400" b="0" i="0" dirty="0" smtClean="0">
                <a:solidFill>
                  <a:srgbClr val="000000"/>
                </a:solidFill>
                <a:effectLst/>
              </a:rPr>
              <a:t/>
            </a:r>
            <a:br>
              <a:rPr lang="en-US" sz="2400" b="0" i="0" dirty="0" smtClean="0">
                <a:solidFill>
                  <a:srgbClr val="000000"/>
                </a:solidFill>
                <a:effectLst/>
              </a:rPr>
            </a:br>
            <a:r>
              <a:rPr lang="en-US" sz="2400" b="0" i="0" dirty="0" smtClean="0">
                <a:solidFill>
                  <a:srgbClr val="000000"/>
                </a:solidFill>
                <a:effectLst/>
              </a:rPr>
              <a:t>• Update Anomaly - It is due to data redundancy i.e. multiple occurrences of same values in a column. This can lead to inefficiency.</a:t>
            </a:r>
          </a:p>
          <a:p>
            <a:pPr algn="just"/>
            <a:r>
              <a:rPr lang="en-US" sz="2400" b="0" i="0" dirty="0" smtClean="0">
                <a:solidFill>
                  <a:srgbClr val="000000"/>
                </a:solidFill>
                <a:effectLst/>
              </a:rPr>
              <a:t/>
            </a:r>
            <a:br>
              <a:rPr lang="en-US" sz="2400" b="0" i="0" dirty="0" smtClean="0">
                <a:solidFill>
                  <a:srgbClr val="000000"/>
                </a:solidFill>
                <a:effectLst/>
              </a:rPr>
            </a:br>
            <a:r>
              <a:rPr lang="en-US" sz="2400" b="0" i="0" dirty="0" smtClean="0">
                <a:solidFill>
                  <a:srgbClr val="000000"/>
                </a:solidFill>
                <a:effectLst/>
              </a:rPr>
              <a:t>• Deletion Anomaly - It leads to loss of data for rows that are not stored else where. It could result in loss of vital data.</a:t>
            </a:r>
          </a:p>
          <a:p>
            <a:pPr algn="just"/>
            <a:r>
              <a:rPr lang="en-US" sz="2400" b="0" i="0" dirty="0" smtClean="0">
                <a:solidFill>
                  <a:srgbClr val="000000"/>
                </a:solidFill>
                <a:effectLst/>
              </a:rPr>
              <a:t/>
            </a:r>
            <a:br>
              <a:rPr lang="en-US" sz="2400" b="0" i="0" dirty="0" smtClean="0">
                <a:solidFill>
                  <a:srgbClr val="000000"/>
                </a:solidFill>
                <a:effectLst/>
              </a:rPr>
            </a:br>
            <a:r>
              <a:rPr lang="en-US" sz="2400" b="0" i="0" dirty="0" smtClean="0">
                <a:solidFill>
                  <a:srgbClr val="000000"/>
                </a:solidFill>
                <a:effectLst/>
              </a:rPr>
              <a:t>• Complex queries required by the user should be easy to handle.</a:t>
            </a:r>
          </a:p>
          <a:p>
            <a:pPr algn="just"/>
            <a:endParaRPr lang="en-US" sz="2400" b="0" i="0" dirty="0" smtClean="0">
              <a:solidFill>
                <a:srgbClr val="000000"/>
              </a:solidFill>
              <a:effectLst/>
            </a:endParaRPr>
          </a:p>
          <a:p>
            <a:r>
              <a:rPr lang="en-US" sz="2400" dirty="0">
                <a:cs typeface="Arial" panose="020B0604020202020204" pitchFamily="34" charset="0"/>
              </a:rPr>
              <a:t>On decomposition of a relation into smaller relations with fewer attributes on normalization the resulting relations whenever joined must result in the same relation without any extra rows. The join operations can be performed in any order. This is known as Lossless Join decomposition. </a:t>
            </a:r>
            <a:br>
              <a:rPr lang="en-US" sz="2400" dirty="0">
                <a:cs typeface="Arial" panose="020B0604020202020204" pitchFamily="34" charset="0"/>
              </a:rPr>
            </a:br>
            <a:endParaRPr lang="en-US" sz="2400" dirty="0">
              <a:cs typeface="Arial" panose="020B0604020202020204" pitchFamily="34" charset="0"/>
            </a:endParaRPr>
          </a:p>
        </p:txBody>
      </p:sp>
    </p:spTree>
    <p:extLst>
      <p:ext uri="{BB962C8B-B14F-4D97-AF65-F5344CB8AC3E}">
        <p14:creationId xmlns:p14="http://schemas.microsoft.com/office/powerpoint/2010/main" val="2138184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701" y="1028343"/>
            <a:ext cx="9800823" cy="4893647"/>
          </a:xfrm>
          <a:prstGeom prst="rect">
            <a:avLst/>
          </a:prstGeom>
        </p:spPr>
        <p:txBody>
          <a:bodyPr wrap="square">
            <a:spAutoFit/>
          </a:bodyPr>
          <a:lstStyle/>
          <a:p>
            <a:r>
              <a:rPr lang="en-US" sz="2400" dirty="0" smtClean="0"/>
              <a:t>ADVANTAGES OF NORMALIZATION</a:t>
            </a:r>
          </a:p>
          <a:p>
            <a:endParaRPr lang="en-US" sz="2400" dirty="0" smtClean="0"/>
          </a:p>
          <a:p>
            <a:r>
              <a:rPr lang="en-US" sz="2400" dirty="0" smtClean="0"/>
              <a:t>• More efficient data structure.</a:t>
            </a:r>
          </a:p>
          <a:p>
            <a:r>
              <a:rPr lang="en-US" sz="2400" dirty="0" smtClean="0"/>
              <a:t>• Avoid redundant fields or columns.</a:t>
            </a:r>
          </a:p>
          <a:p>
            <a:r>
              <a:rPr lang="en-US" sz="2400" dirty="0" smtClean="0"/>
              <a:t>• More flexible data structure i.e. we should be able to add new   rows and data values easily</a:t>
            </a:r>
          </a:p>
          <a:p>
            <a:r>
              <a:rPr lang="en-US" sz="2400" dirty="0" smtClean="0"/>
              <a:t>• Better understanding of data.</a:t>
            </a:r>
          </a:p>
          <a:p>
            <a:r>
              <a:rPr lang="en-US" sz="2400" dirty="0" smtClean="0"/>
              <a:t>• Ensures that distinct tables exist when necessary.</a:t>
            </a:r>
          </a:p>
          <a:p>
            <a:endParaRPr lang="en-US" sz="2400" dirty="0" smtClean="0"/>
          </a:p>
          <a:p>
            <a:r>
              <a:rPr lang="en-US" sz="2400" dirty="0" smtClean="0"/>
              <a:t>• Easier to maintain data structure i.e. it is easy to perform operations and complex queries can be easily handled.</a:t>
            </a:r>
          </a:p>
          <a:p>
            <a:r>
              <a:rPr lang="en-US" sz="2400" dirty="0" smtClean="0"/>
              <a:t>• Minimizes data duplication.</a:t>
            </a:r>
          </a:p>
          <a:p>
            <a:r>
              <a:rPr lang="en-US" sz="2400" dirty="0" smtClean="0"/>
              <a:t>• Close modeling of real world entities, processes and their relationships.</a:t>
            </a:r>
            <a:endParaRPr lang="en-IN" sz="2400" dirty="0"/>
          </a:p>
        </p:txBody>
      </p:sp>
    </p:spTree>
    <p:extLst>
      <p:ext uri="{BB962C8B-B14F-4D97-AF65-F5344CB8AC3E}">
        <p14:creationId xmlns:p14="http://schemas.microsoft.com/office/powerpoint/2010/main" val="3495719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9701" y="1028343"/>
            <a:ext cx="9800823" cy="4154984"/>
          </a:xfrm>
          <a:prstGeom prst="rect">
            <a:avLst/>
          </a:prstGeom>
        </p:spPr>
        <p:txBody>
          <a:bodyPr wrap="square">
            <a:spAutoFit/>
          </a:bodyPr>
          <a:lstStyle/>
          <a:p>
            <a:r>
              <a:rPr lang="en-US" sz="2400" b="1" dirty="0"/>
              <a:t>DISADVANTAGES OF NORMALIZATION</a:t>
            </a:r>
          </a:p>
          <a:p>
            <a:r>
              <a:rPr lang="en-US" sz="2400" dirty="0"/>
              <a:t/>
            </a:r>
            <a:br>
              <a:rPr lang="en-US" sz="2400" dirty="0"/>
            </a:br>
            <a:endParaRPr lang="en-US" sz="2400" dirty="0"/>
          </a:p>
          <a:p>
            <a:r>
              <a:rPr lang="en-US" sz="2400" dirty="0"/>
              <a:t>• You cannot start building the database before you know what the user needs.</a:t>
            </a:r>
            <a:br>
              <a:rPr lang="en-US" sz="2400" dirty="0"/>
            </a:br>
            <a:r>
              <a:rPr lang="en-US" sz="2400" dirty="0"/>
              <a:t>• On Normalizing the relations to higher normal forms i.e. 4NF, 5NF the performance degrades.</a:t>
            </a:r>
            <a:br>
              <a:rPr lang="en-US" sz="2400" dirty="0"/>
            </a:br>
            <a:r>
              <a:rPr lang="en-US" sz="2400" dirty="0"/>
              <a:t>• It is very time consuming and difficult process in normalizing relations of higher degree.</a:t>
            </a:r>
            <a:br>
              <a:rPr lang="en-US" sz="2400" dirty="0"/>
            </a:br>
            <a:r>
              <a:rPr lang="en-US" sz="2400" dirty="0"/>
              <a:t>• Careless decomposition may leads to bad design of database which may leads to serious problems</a:t>
            </a:r>
          </a:p>
        </p:txBody>
      </p:sp>
    </p:spTree>
    <p:extLst>
      <p:ext uri="{BB962C8B-B14F-4D97-AF65-F5344CB8AC3E}">
        <p14:creationId xmlns:p14="http://schemas.microsoft.com/office/powerpoint/2010/main" val="3343969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3140" y="1956447"/>
            <a:ext cx="2382383" cy="369332"/>
          </a:xfrm>
          <a:prstGeom prst="rect">
            <a:avLst/>
          </a:prstGeom>
        </p:spPr>
        <p:txBody>
          <a:bodyPr wrap="none">
            <a:spAutoFit/>
          </a:bodyPr>
          <a:lstStyle/>
          <a:p>
            <a:r>
              <a:rPr lang="en-IN" b="1" i="0" dirty="0" smtClean="0">
                <a:solidFill>
                  <a:srgbClr val="000000"/>
                </a:solidFill>
                <a:effectLst/>
                <a:latin typeface="verdana" panose="020B0604030504040204" pitchFamily="34" charset="0"/>
              </a:rPr>
              <a:t>EMPLOYEE table:</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438000045"/>
              </p:ext>
            </p:extLst>
          </p:nvPr>
        </p:nvGraphicFramePr>
        <p:xfrm>
          <a:off x="1868558" y="2835434"/>
          <a:ext cx="8322364" cy="2331720"/>
        </p:xfrm>
        <a:graphic>
          <a:graphicData uri="http://schemas.openxmlformats.org/drawingml/2006/table">
            <a:tbl>
              <a:tblPr/>
              <a:tblGrid>
                <a:gridCol w="2080591"/>
                <a:gridCol w="2080591"/>
                <a:gridCol w="2080591"/>
                <a:gridCol w="2080591"/>
              </a:tblGrid>
              <a:tr h="0">
                <a:tc>
                  <a:txBody>
                    <a:bodyPr/>
                    <a:lstStyle/>
                    <a:p>
                      <a:pPr algn="l"/>
                      <a:r>
                        <a:rPr lang="en-IN" dirty="0" err="1">
                          <a:effectLst/>
                        </a:rPr>
                        <a:t>emp_id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emp_name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emp_address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emp_dept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Rick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Rick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D002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dirty="0">
                          <a:effectLst/>
                        </a:rPr>
                        <a:t>123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Maggie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Agra</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D890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166</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Glenn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D900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166</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Glenn</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D004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06628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64842973"/>
              </p:ext>
            </p:extLst>
          </p:nvPr>
        </p:nvGraphicFramePr>
        <p:xfrm>
          <a:off x="2624138" y="2755424"/>
          <a:ext cx="8163132" cy="3480785"/>
        </p:xfrm>
        <a:graphic>
          <a:graphicData uri="http://schemas.openxmlformats.org/drawingml/2006/table">
            <a:tbl>
              <a:tblPr/>
              <a:tblGrid>
                <a:gridCol w="2040783"/>
                <a:gridCol w="2040783"/>
                <a:gridCol w="2040783"/>
                <a:gridCol w="2040783"/>
              </a:tblGrid>
              <a:tr h="542875">
                <a:tc>
                  <a:txBody>
                    <a:bodyPr/>
                    <a:lstStyle/>
                    <a:p>
                      <a:pPr algn="l"/>
                      <a:r>
                        <a:rPr lang="en-IN" dirty="0" err="1">
                          <a:effectLst/>
                        </a:rPr>
                        <a:t>emp_id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emp_name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emp_address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emp_mobile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2875">
                <a:tc>
                  <a:txBody>
                    <a:bodyPr/>
                    <a:lstStyle/>
                    <a:p>
                      <a:pPr algn="l"/>
                      <a:r>
                        <a:rPr lang="en-IN">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Herschel</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New 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8912312390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26080">
                <a:tc>
                  <a:txBody>
                    <a:bodyPr/>
                    <a:lstStyle/>
                    <a:p>
                      <a:pPr algn="l"/>
                      <a:r>
                        <a:rPr lang="en-IN">
                          <a:effectLst/>
                        </a:rPr>
                        <a:t>102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Jon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Kanpur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8812121212</a:t>
                      </a:r>
                    </a:p>
                    <a:p>
                      <a:pPr algn="l"/>
                      <a:r>
                        <a:rPr lang="en-IN">
                          <a:effectLst/>
                        </a:rPr>
                        <a:t>9900012222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2875">
                <a:tc>
                  <a:txBody>
                    <a:bodyPr/>
                    <a:lstStyle/>
                    <a:p>
                      <a:pPr algn="l"/>
                      <a:r>
                        <a:rPr lang="en-IN">
                          <a:effectLst/>
                        </a:rPr>
                        <a:t>103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Ron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7778881212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26080">
                <a:tc>
                  <a:txBody>
                    <a:bodyPr/>
                    <a:lstStyle/>
                    <a:p>
                      <a:pPr algn="l"/>
                      <a:r>
                        <a:rPr lang="en-IN">
                          <a:effectLst/>
                        </a:rPr>
                        <a:t>104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Lester</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Bangalore</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9990000123</a:t>
                      </a:r>
                    </a:p>
                    <a:p>
                      <a:pPr algn="l"/>
                      <a:r>
                        <a:rPr lang="en-IN" dirty="0">
                          <a:effectLst/>
                        </a:rPr>
                        <a:t>8123450987</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4" name="Rectangle 3"/>
          <p:cNvSpPr/>
          <p:nvPr/>
        </p:nvSpPr>
        <p:spPr>
          <a:xfrm>
            <a:off x="662610" y="899996"/>
            <a:ext cx="10124660" cy="1200329"/>
          </a:xfrm>
          <a:prstGeom prst="rect">
            <a:avLst/>
          </a:prstGeom>
        </p:spPr>
        <p:txBody>
          <a:bodyPr wrap="square">
            <a:spAutoFit/>
          </a:bodyPr>
          <a:lstStyle/>
          <a:p>
            <a:r>
              <a:rPr lang="en-US" sz="2400" dirty="0">
                <a:solidFill>
                  <a:srgbClr val="222426"/>
                </a:solidFill>
                <a:latin typeface="PT Sans"/>
              </a:rPr>
              <a:t>This table is </a:t>
            </a:r>
            <a:r>
              <a:rPr lang="en-US" sz="2400" b="1" dirty="0">
                <a:solidFill>
                  <a:srgbClr val="222426"/>
                </a:solidFill>
                <a:latin typeface="PT Sans"/>
              </a:rPr>
              <a:t>not in 1NF </a:t>
            </a:r>
            <a:r>
              <a:rPr lang="en-US" sz="2400" dirty="0">
                <a:solidFill>
                  <a:srgbClr val="222426"/>
                </a:solidFill>
                <a:latin typeface="PT Sans"/>
              </a:rPr>
              <a:t>as the rule says “each attribute of a table must have atomic (single) values”, the </a:t>
            </a:r>
            <a:r>
              <a:rPr lang="en-US" sz="2400" dirty="0" err="1">
                <a:solidFill>
                  <a:srgbClr val="222426"/>
                </a:solidFill>
                <a:latin typeface="PT Sans"/>
              </a:rPr>
              <a:t>emp_mobile</a:t>
            </a:r>
            <a:r>
              <a:rPr lang="en-US" sz="2400" dirty="0">
                <a:solidFill>
                  <a:srgbClr val="222426"/>
                </a:solidFill>
                <a:latin typeface="PT Sans"/>
              </a:rPr>
              <a:t> values for employees Jon &amp; Lester violates that rule.</a:t>
            </a:r>
            <a:endParaRPr lang="en-IN" sz="2400" dirty="0"/>
          </a:p>
        </p:txBody>
      </p:sp>
    </p:spTree>
    <p:extLst>
      <p:ext uri="{BB962C8B-B14F-4D97-AF65-F5344CB8AC3E}">
        <p14:creationId xmlns:p14="http://schemas.microsoft.com/office/powerpoint/2010/main" val="3572974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524315"/>
          </a:xfrm>
          <a:prstGeom prst="rect">
            <a:avLst/>
          </a:prstGeom>
        </p:spPr>
        <p:txBody>
          <a:bodyPr wrap="square">
            <a:spAutoFit/>
          </a:bodyPr>
          <a:lstStyle/>
          <a:p>
            <a:pPr>
              <a:lnSpc>
                <a:spcPct val="150000"/>
              </a:lnSpc>
            </a:pPr>
            <a:r>
              <a:rPr lang="en-US" sz="2400" dirty="0"/>
              <a:t>First Normal Form (1NF</a:t>
            </a:r>
            <a:r>
              <a:rPr lang="en-US" sz="2400" dirty="0" smtClean="0"/>
              <a:t>)</a:t>
            </a:r>
          </a:p>
          <a:p>
            <a:pPr>
              <a:lnSpc>
                <a:spcPct val="150000"/>
              </a:lnSpc>
            </a:pPr>
            <a:endParaRPr lang="en-US" sz="2400" dirty="0"/>
          </a:p>
          <a:p>
            <a:pPr>
              <a:lnSpc>
                <a:spcPct val="150000"/>
              </a:lnSpc>
            </a:pPr>
            <a:r>
              <a:rPr lang="en-US" sz="2400" dirty="0"/>
              <a:t>For a table to be in the First Normal Form, it should follow the following 4 rules</a:t>
            </a:r>
            <a:r>
              <a:rPr lang="en-US" sz="2400" dirty="0" smtClean="0"/>
              <a:t>:</a:t>
            </a:r>
            <a:endParaRPr lang="en-US" sz="2400" dirty="0"/>
          </a:p>
          <a:p>
            <a:pPr>
              <a:lnSpc>
                <a:spcPct val="150000"/>
              </a:lnSpc>
            </a:pPr>
            <a:r>
              <a:rPr lang="en-US" sz="2400" dirty="0" smtClean="0"/>
              <a:t>	It </a:t>
            </a:r>
            <a:r>
              <a:rPr lang="en-US" sz="2400" dirty="0"/>
              <a:t>should only have single(atomic) valued attributes/columns.</a:t>
            </a:r>
          </a:p>
          <a:p>
            <a:pPr>
              <a:lnSpc>
                <a:spcPct val="150000"/>
              </a:lnSpc>
            </a:pPr>
            <a:r>
              <a:rPr lang="en-US" sz="2400" dirty="0" smtClean="0"/>
              <a:t>	Values </a:t>
            </a:r>
            <a:r>
              <a:rPr lang="en-US" sz="2400" dirty="0"/>
              <a:t>stored in a column should be of the same domain</a:t>
            </a:r>
          </a:p>
          <a:p>
            <a:pPr>
              <a:lnSpc>
                <a:spcPct val="150000"/>
              </a:lnSpc>
            </a:pPr>
            <a:r>
              <a:rPr lang="en-US" sz="2400" dirty="0" smtClean="0"/>
              <a:t>	All </a:t>
            </a:r>
            <a:r>
              <a:rPr lang="en-US" sz="2400" dirty="0"/>
              <a:t>the columns in a table should have unique names.</a:t>
            </a:r>
          </a:p>
          <a:p>
            <a:pPr>
              <a:lnSpc>
                <a:spcPct val="150000"/>
              </a:lnSpc>
            </a:pPr>
            <a:r>
              <a:rPr lang="en-US" sz="2400" dirty="0" smtClean="0"/>
              <a:t>	And the </a:t>
            </a:r>
            <a:r>
              <a:rPr lang="en-US" sz="2400" dirty="0"/>
              <a:t>order in which data is stored, does not matter.</a:t>
            </a:r>
          </a:p>
          <a:p>
            <a:pPr>
              <a:lnSpc>
                <a:spcPct val="150000"/>
              </a:lnSpc>
            </a:pPr>
            <a:endParaRPr lang="en-US" sz="2400" b="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1957388" y="39063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71553648"/>
              </p:ext>
            </p:extLst>
          </p:nvPr>
        </p:nvGraphicFramePr>
        <p:xfrm>
          <a:off x="5309616" y="4125822"/>
          <a:ext cx="6096000" cy="2874461"/>
        </p:xfrm>
        <a:graphic>
          <a:graphicData uri="http://schemas.openxmlformats.org/drawingml/2006/table">
            <a:tbl>
              <a:tblPr/>
              <a:tblGrid>
                <a:gridCol w="1524000"/>
                <a:gridCol w="1524000"/>
                <a:gridCol w="1524000"/>
                <a:gridCol w="1524000"/>
              </a:tblGrid>
              <a:tr h="349472">
                <a:tc>
                  <a:txBody>
                    <a:bodyPr/>
                    <a:lstStyle/>
                    <a:p>
                      <a:pPr algn="l"/>
                      <a:r>
                        <a:rPr lang="en-IN" dirty="0" err="1">
                          <a:effectLst/>
                        </a:rPr>
                        <a:t>emp_id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emp_name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emp_address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err="1" smtClean="0">
                          <a:effectLst/>
                        </a:rPr>
                        <a:t>emp_mobile</a:t>
                      </a:r>
                      <a:r>
                        <a:rPr lang="en-IN" dirty="0" smtClean="0">
                          <a:effectLst/>
                        </a:rPr>
                        <a:t>    </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9472">
                <a:tc>
                  <a:txBody>
                    <a:bodyPr/>
                    <a:lstStyle/>
                    <a:p>
                      <a:pPr algn="l"/>
                      <a:r>
                        <a:rPr lang="en-IN" dirty="0">
                          <a:effectLst/>
                        </a:rPr>
                        <a:t>101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Herschel</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New Delhi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8912312390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9472">
                <a:tc>
                  <a:txBody>
                    <a:bodyPr/>
                    <a:lstStyle/>
                    <a:p>
                      <a:pPr algn="l"/>
                      <a:r>
                        <a:rPr lang="en-IN">
                          <a:effectLst/>
                        </a:rPr>
                        <a:t>102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Jon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Kanpur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8812121212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9472">
                <a:tc>
                  <a:txBody>
                    <a:bodyPr/>
                    <a:lstStyle/>
                    <a:p>
                      <a:pPr algn="l"/>
                      <a:r>
                        <a:rPr lang="en-IN">
                          <a:effectLst/>
                        </a:rPr>
                        <a:t>102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Jon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Kanpur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9900012222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2741">
                <a:tc>
                  <a:txBody>
                    <a:bodyPr/>
                    <a:lstStyle/>
                    <a:p>
                      <a:pPr algn="l"/>
                      <a:r>
                        <a:rPr lang="en-IN">
                          <a:effectLst/>
                        </a:rPr>
                        <a:t>103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Ron</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Chennai</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7778881212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9472">
                <a:tc>
                  <a:txBody>
                    <a:bodyPr/>
                    <a:lstStyle/>
                    <a:p>
                      <a:pPr algn="l"/>
                      <a:r>
                        <a:rPr lang="en-IN">
                          <a:effectLst/>
                        </a:rPr>
                        <a:t>104</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Lester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Bangalore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9990000123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9472">
                <a:tc>
                  <a:txBody>
                    <a:bodyPr/>
                    <a:lstStyle/>
                    <a:p>
                      <a:pPr algn="l"/>
                      <a:r>
                        <a:rPr lang="en-IN">
                          <a:effectLst/>
                        </a:rPr>
                        <a:t>104</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Lester</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Bangalore</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8123450987</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08734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653049" y="148843"/>
            <a:ext cx="5589431"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610B38"/>
                </a:solidFill>
                <a:effectLst/>
                <a:latin typeface="erdana"/>
              </a:rPr>
              <a:t>Types of Functional dependency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rPr>
              <a:t/>
            </a:r>
            <a:br>
              <a:rPr kumimoji="0" lang="en-US" sz="1100" b="0" i="0" u="none" strike="noStrike" cap="none" normalizeH="0" baseline="0" dirty="0" smtClean="0">
                <a:ln>
                  <a:noFill/>
                </a:ln>
                <a:solidFill>
                  <a:schemeClr val="tx1"/>
                </a:solidFill>
                <a:effectLst/>
              </a:rPr>
            </a:b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5900" b="0" i="0" u="none" strike="noStrike" cap="none" normalizeH="0" baseline="0" dirty="0" smtClean="0">
                <a:ln>
                  <a:noFill/>
                </a:ln>
                <a:solidFill>
                  <a:schemeClr val="tx1"/>
                </a:solidFill>
                <a:effectLst/>
                <a:latin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2" name="Picture 2" descr="DBMS Functional Depend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30" y="1491282"/>
            <a:ext cx="4029075" cy="359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8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877985"/>
          </a:xfrm>
          <a:prstGeom prst="rect">
            <a:avLst/>
          </a:prstGeom>
        </p:spPr>
        <p:txBody>
          <a:bodyPr wrap="square">
            <a:spAutoFit/>
          </a:bodyPr>
          <a:lstStyle/>
          <a:p>
            <a:pPr lvl="5"/>
            <a:r>
              <a:rPr lang="en-US" sz="2800" b="0" i="0" dirty="0" smtClean="0">
                <a:solidFill>
                  <a:srgbClr val="FF0000"/>
                </a:solidFill>
                <a:effectLst/>
                <a:latin typeface="erdana"/>
              </a:rPr>
              <a:t>Second Normal Form (2NF)</a:t>
            </a:r>
          </a:p>
          <a:p>
            <a:endParaRPr lang="en-US" b="0" i="0" dirty="0" smtClean="0">
              <a:solidFill>
                <a:srgbClr val="610B38"/>
              </a:solidFill>
              <a:effectLst/>
              <a:latin typeface="erdana"/>
            </a:endParaRP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For a table to be in the Second Normal form, it should be in the First Normal form and it should not have Partial </a:t>
            </a:r>
            <a:r>
              <a:rPr lang="en-US" dirty="0" err="1" smtClean="0">
                <a:solidFill>
                  <a:srgbClr val="000000"/>
                </a:solidFill>
                <a:latin typeface="verdana" panose="020B0604030504040204" pitchFamily="34" charset="0"/>
              </a:rPr>
              <a:t>Dependency.ie.all</a:t>
            </a:r>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non-key attributes are fully functional dependent on the primary key</a:t>
            </a:r>
          </a:p>
          <a:p>
            <a:pPr>
              <a:buFont typeface="Arial" panose="020B0604020202020204" pitchFamily="34" charset="0"/>
              <a:buChar char="•"/>
            </a:pP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Partial Dependency exists, when for a composite primary key, any attribute in the table depends only on a part of the primary key and not on the complete primary key.</a:t>
            </a:r>
          </a:p>
          <a:p>
            <a:pPr>
              <a:buFont typeface="Arial" panose="020B0604020202020204" pitchFamily="34" charset="0"/>
              <a:buChar char="•"/>
            </a:pPr>
            <a:r>
              <a:rPr lang="en-US" dirty="0">
                <a:solidFill>
                  <a:srgbClr val="000000"/>
                </a:solidFill>
                <a:latin typeface="verdana" panose="020B0604030504040204" pitchFamily="34" charset="0"/>
              </a:rPr>
              <a:t>To remove Partial dependency, we can divide the table, remove the attribute which is causing partial dependency, and move it to some other table where it fits in well</a:t>
            </a:r>
            <a:r>
              <a:rPr lang="en-US" dirty="0" smtClean="0">
                <a:solidFill>
                  <a:srgbClr val="000000"/>
                </a:solidFill>
                <a:latin typeface="verdana" panose="020B0604030504040204" pitchFamily="34" charset="0"/>
              </a:rPr>
              <a:t>. In </a:t>
            </a:r>
            <a:r>
              <a:rPr lang="en-US" b="0" dirty="0" smtClean="0">
                <a:solidFill>
                  <a:srgbClr val="000000"/>
                </a:solidFill>
                <a:effectLst/>
                <a:latin typeface="verdana" panose="020B0604030504040204" pitchFamily="34" charset="0"/>
              </a:rPr>
              <a:t>the 2NF, relational must be </a:t>
            </a:r>
            <a:r>
              <a:rPr lang="en-US" b="0" dirty="0" smtClean="0">
                <a:solidFill>
                  <a:srgbClr val="000000"/>
                </a:solidFill>
                <a:effectLst/>
                <a:latin typeface="verdana" panose="020B0604030504040204" pitchFamily="34" charset="0"/>
              </a:rPr>
              <a:t>in1NF</a:t>
            </a:r>
            <a:r>
              <a:rPr lang="en-US" b="0" dirty="0" smtClean="0">
                <a:solidFill>
                  <a:srgbClr val="000000"/>
                </a:solidFill>
                <a:effectLst/>
                <a:latin typeface="verdana" panose="020B0604030504040204" pitchFamily="34" charset="0"/>
              </a:rPr>
              <a:t>.</a:t>
            </a:r>
          </a:p>
          <a:p>
            <a:pPr>
              <a:buFont typeface="Arial" panose="020B0604020202020204" pitchFamily="34" charset="0"/>
              <a:buChar char="•"/>
            </a:pPr>
            <a:endParaRPr lang="en-US" b="0" dirty="0" smtClean="0">
              <a:solidFill>
                <a:srgbClr val="000000"/>
              </a:solidFill>
              <a:effectLst/>
              <a:latin typeface="verdana" panose="020B0604030504040204" pitchFamily="34" charset="0"/>
            </a:endParaRPr>
          </a:p>
          <a:p>
            <a:r>
              <a:rPr lang="en-US" sz="2000" dirty="0" smtClean="0"/>
              <a:t>An </a:t>
            </a:r>
            <a:r>
              <a:rPr lang="en-US" sz="2000" dirty="0"/>
              <a:t>attribute that is not part of any candidate key is known as non-prime attribute.</a:t>
            </a:r>
          </a:p>
          <a:p>
            <a:pPr>
              <a:buFont typeface="Arial" panose="020B0604020202020204" pitchFamily="34" charset="0"/>
              <a:buChar char="•"/>
            </a:pPr>
            <a:endParaRPr lang="en-US" b="0" dirty="0">
              <a:solidFill>
                <a:srgbClr val="000000"/>
              </a:solidFill>
              <a:effectLst/>
              <a:latin typeface="verdana" panose="020B060403050404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06853379"/>
              </p:ext>
            </p:extLst>
          </p:nvPr>
        </p:nvGraphicFramePr>
        <p:xfrm>
          <a:off x="5248275" y="4111442"/>
          <a:ext cx="6943725" cy="2331720"/>
        </p:xfrm>
        <a:graphic>
          <a:graphicData uri="http://schemas.openxmlformats.org/drawingml/2006/table">
            <a:tbl>
              <a:tblPr/>
              <a:tblGrid>
                <a:gridCol w="2314575"/>
                <a:gridCol w="2314575"/>
                <a:gridCol w="2314575"/>
              </a:tblGrid>
              <a:tr h="0">
                <a:tc>
                  <a:txBody>
                    <a:bodyPr/>
                    <a:lstStyle/>
                    <a:p>
                      <a:pPr algn="l"/>
                      <a:r>
                        <a:rPr lang="en-IN" dirty="0" err="1">
                          <a:effectLst/>
                        </a:rPr>
                        <a:t>teacher_id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subject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teacher_age</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111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Maths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38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111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Physics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38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Biology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38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333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Physics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40</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IN">
                          <a:effectLst/>
                        </a:rPr>
                        <a:t>333</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a:effectLst/>
                        </a:rPr>
                        <a:t>Chemistry</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40</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4" name="Rectangle 3"/>
          <p:cNvSpPr/>
          <p:nvPr/>
        </p:nvSpPr>
        <p:spPr>
          <a:xfrm>
            <a:off x="206326" y="3788277"/>
            <a:ext cx="6096000" cy="646331"/>
          </a:xfrm>
          <a:prstGeom prst="rect">
            <a:avLst/>
          </a:prstGeom>
        </p:spPr>
        <p:txBody>
          <a:bodyPr wrap="square">
            <a:spAutoFit/>
          </a:bodyPr>
          <a:lstStyle/>
          <a:p>
            <a:r>
              <a:rPr lang="en-US" b="1" dirty="0">
                <a:solidFill>
                  <a:srgbClr val="222426"/>
                </a:solidFill>
                <a:latin typeface="PT Sans"/>
              </a:rPr>
              <a:t>Candidate Keys</a:t>
            </a:r>
            <a:r>
              <a:rPr lang="en-US" dirty="0">
                <a:solidFill>
                  <a:srgbClr val="222426"/>
                </a:solidFill>
                <a:latin typeface="PT Sans"/>
              </a:rPr>
              <a:t>: {</a:t>
            </a:r>
            <a:r>
              <a:rPr lang="en-US" dirty="0" err="1">
                <a:solidFill>
                  <a:srgbClr val="222426"/>
                </a:solidFill>
                <a:latin typeface="PT Sans"/>
              </a:rPr>
              <a:t>teacher_id</a:t>
            </a:r>
            <a:r>
              <a:rPr lang="en-US" dirty="0">
                <a:solidFill>
                  <a:srgbClr val="222426"/>
                </a:solidFill>
                <a:latin typeface="PT Sans"/>
              </a:rPr>
              <a:t>, subject}</a:t>
            </a:r>
            <a:r>
              <a:rPr lang="en-US" dirty="0"/>
              <a:t/>
            </a:r>
            <a:br>
              <a:rPr lang="en-US" dirty="0"/>
            </a:br>
            <a:r>
              <a:rPr lang="en-US" b="1" dirty="0">
                <a:solidFill>
                  <a:srgbClr val="222426"/>
                </a:solidFill>
                <a:latin typeface="PT Sans"/>
              </a:rPr>
              <a:t>Non prime attribute</a:t>
            </a:r>
            <a:r>
              <a:rPr lang="en-US" dirty="0">
                <a:solidFill>
                  <a:srgbClr val="222426"/>
                </a:solidFill>
                <a:latin typeface="PT Sans"/>
              </a:rPr>
              <a:t>: </a:t>
            </a:r>
            <a:r>
              <a:rPr lang="en-US" dirty="0" err="1">
                <a:solidFill>
                  <a:srgbClr val="222426"/>
                </a:solidFill>
                <a:latin typeface="PT Sans"/>
              </a:rPr>
              <a:t>teacher_age</a:t>
            </a:r>
            <a:endParaRPr lang="en-IN" dirty="0"/>
          </a:p>
        </p:txBody>
      </p:sp>
    </p:spTree>
    <p:extLst>
      <p:ext uri="{BB962C8B-B14F-4D97-AF65-F5344CB8AC3E}">
        <p14:creationId xmlns:p14="http://schemas.microsoft.com/office/powerpoint/2010/main" val="3658666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369" y="433365"/>
            <a:ext cx="9929611" cy="923330"/>
          </a:xfrm>
          <a:prstGeom prst="rect">
            <a:avLst/>
          </a:prstGeom>
        </p:spPr>
        <p:txBody>
          <a:bodyPr wrap="square">
            <a:spAutoFit/>
          </a:bodyPr>
          <a:lstStyle/>
          <a:p>
            <a:r>
              <a:rPr lang="en-US" dirty="0">
                <a:solidFill>
                  <a:srgbClr val="222426"/>
                </a:solidFill>
                <a:latin typeface="PT Sans"/>
              </a:rPr>
              <a:t>The table is in 1 NF because each attribute has atomic values. However, it is not in 2NF because non prime attribute </a:t>
            </a:r>
            <a:r>
              <a:rPr lang="en-US" dirty="0" err="1">
                <a:solidFill>
                  <a:srgbClr val="222426"/>
                </a:solidFill>
                <a:latin typeface="PT Sans"/>
              </a:rPr>
              <a:t>teacher_age</a:t>
            </a:r>
            <a:r>
              <a:rPr lang="en-US" dirty="0">
                <a:solidFill>
                  <a:srgbClr val="222426"/>
                </a:solidFill>
                <a:latin typeface="PT Sans"/>
              </a:rPr>
              <a:t> is dependent on </a:t>
            </a:r>
            <a:r>
              <a:rPr lang="en-US" dirty="0" err="1">
                <a:solidFill>
                  <a:srgbClr val="222426"/>
                </a:solidFill>
                <a:latin typeface="PT Sans"/>
              </a:rPr>
              <a:t>teacher_id</a:t>
            </a:r>
            <a:r>
              <a:rPr lang="en-US" dirty="0">
                <a:solidFill>
                  <a:srgbClr val="222426"/>
                </a:solidFill>
                <a:latin typeface="PT Sans"/>
              </a:rPr>
              <a:t> alone which is a proper subset of candidate key.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114640253"/>
              </p:ext>
            </p:extLst>
          </p:nvPr>
        </p:nvGraphicFramePr>
        <p:xfrm>
          <a:off x="1007166" y="4270977"/>
          <a:ext cx="3919658" cy="1612988"/>
        </p:xfrm>
        <a:graphic>
          <a:graphicData uri="http://schemas.openxmlformats.org/drawingml/2006/table">
            <a:tbl>
              <a:tblPr/>
              <a:tblGrid>
                <a:gridCol w="1959829"/>
                <a:gridCol w="1959829"/>
              </a:tblGrid>
              <a:tr h="403247">
                <a:tc>
                  <a:txBody>
                    <a:bodyPr/>
                    <a:lstStyle/>
                    <a:p>
                      <a:pPr algn="l"/>
                      <a:r>
                        <a:rPr lang="en-IN" dirty="0" err="1">
                          <a:effectLst/>
                        </a:rPr>
                        <a:t>teacher_id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err="1">
                          <a:effectLst/>
                        </a:rPr>
                        <a:t>teacher_age</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3247">
                <a:tc>
                  <a:txBody>
                    <a:bodyPr/>
                    <a:lstStyle/>
                    <a:p>
                      <a:pPr algn="l"/>
                      <a:r>
                        <a:rPr lang="en-IN">
                          <a:effectLst/>
                        </a:rPr>
                        <a:t>111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38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3247">
                <a:tc>
                  <a:txBody>
                    <a:bodyPr/>
                    <a:lstStyle/>
                    <a:p>
                      <a:pPr algn="l"/>
                      <a:r>
                        <a:rPr lang="en-IN">
                          <a:effectLst/>
                        </a:rPr>
                        <a:t>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38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3247">
                <a:tc>
                  <a:txBody>
                    <a:bodyPr/>
                    <a:lstStyle/>
                    <a:p>
                      <a:pPr algn="l"/>
                      <a:r>
                        <a:rPr lang="en-IN">
                          <a:effectLst/>
                        </a:rPr>
                        <a:t>333</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a:r>
                        <a:rPr lang="en-IN" dirty="0">
                          <a:effectLst/>
                        </a:rPr>
                        <a:t>40</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89548146"/>
              </p:ext>
            </p:extLst>
          </p:nvPr>
        </p:nvGraphicFramePr>
        <p:xfrm>
          <a:off x="5817704" y="3843395"/>
          <a:ext cx="4293498" cy="2331720"/>
        </p:xfrm>
        <a:graphic>
          <a:graphicData uri="http://schemas.openxmlformats.org/drawingml/2006/table">
            <a:tbl>
              <a:tblPr/>
              <a:tblGrid>
                <a:gridCol w="2146749"/>
                <a:gridCol w="2146749"/>
              </a:tblGrid>
              <a:tr h="379697">
                <a:tc>
                  <a:txBody>
                    <a:bodyPr/>
                    <a:lstStyle/>
                    <a:p>
                      <a:pPr algn="l"/>
                      <a:r>
                        <a:rPr lang="en-IN" dirty="0" err="1">
                          <a:effectLst/>
                        </a:rPr>
                        <a:t>teacher_id</a:t>
                      </a:r>
                      <a:endParaRPr lang="en-IN"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subject</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697">
                <a:tc>
                  <a:txBody>
                    <a:bodyPr/>
                    <a:lstStyle/>
                    <a:p>
                      <a:pPr algn="l"/>
                      <a:r>
                        <a:rPr lang="en-IN">
                          <a:effectLst/>
                        </a:rPr>
                        <a:t>111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Maths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697">
                <a:tc>
                  <a:txBody>
                    <a:bodyPr/>
                    <a:lstStyle/>
                    <a:p>
                      <a:pPr algn="l"/>
                      <a:r>
                        <a:rPr lang="en-IN" dirty="0">
                          <a:effectLst/>
                        </a:rPr>
                        <a:t>111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dirty="0">
                          <a:effectLst/>
                        </a:rPr>
                        <a:t>Physics</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697">
                <a:tc>
                  <a:txBody>
                    <a:bodyPr/>
                    <a:lstStyle/>
                    <a:p>
                      <a:pPr algn="l"/>
                      <a:r>
                        <a:rPr lang="en-IN">
                          <a:effectLst/>
                        </a:rPr>
                        <a:t>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Biology</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9697">
                <a:tc>
                  <a:txBody>
                    <a:bodyPr/>
                    <a:lstStyle/>
                    <a:p>
                      <a:pPr algn="l"/>
                      <a:r>
                        <a:rPr lang="en-IN">
                          <a:effectLst/>
                        </a:rPr>
                        <a:t>333</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IN">
                          <a:effectLst/>
                        </a:rPr>
                        <a:t>Physics</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r>
              <a:tr h="379697">
                <a:tc>
                  <a:txBody>
                    <a:bodyPr/>
                    <a:lstStyle/>
                    <a:p>
                      <a:pPr algn="l"/>
                      <a:r>
                        <a:rPr lang="en-IN">
                          <a:effectLst/>
                        </a:rPr>
                        <a:t>333</a:t>
                      </a:r>
                    </a:p>
                  </a:txBody>
                  <a:tcPr marT="57150" marB="57150" anchor="ctr">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endParaRPr lang="en-IN" dirty="0"/>
                    </a:p>
                  </a:txBody>
                  <a:tcPr>
                    <a:lnL>
                      <a:noFill/>
                    </a:lnL>
                    <a:lnT>
                      <a:noFill/>
                    </a:lnT>
                  </a:tcPr>
                </a:tc>
              </a:tr>
            </a:tbl>
          </a:graphicData>
        </a:graphic>
      </p:graphicFrame>
      <p:sp>
        <p:nvSpPr>
          <p:cNvPr id="5" name="Rectangle 1"/>
          <p:cNvSpPr>
            <a:spLocks noChangeArrowheads="1"/>
          </p:cNvSpPr>
          <p:nvPr/>
        </p:nvSpPr>
        <p:spPr bwMode="auto">
          <a:xfrm>
            <a:off x="1007166" y="2188422"/>
            <a:ext cx="100584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426"/>
                </a:solidFill>
                <a:effectLst/>
                <a:latin typeface="PT Sans"/>
              </a:rPr>
              <a:t>To make the table complies with 2NF we can break it in two tables like this:</a:t>
            </a:r>
            <a:br>
              <a:rPr kumimoji="0" lang="en-US" b="0" i="0" u="none" strike="noStrike" cap="none" normalizeH="0" baseline="0" dirty="0" smtClean="0">
                <a:ln>
                  <a:noFill/>
                </a:ln>
                <a:solidFill>
                  <a:srgbClr val="222426"/>
                </a:solidFill>
                <a:effectLst/>
                <a:latin typeface="PT Sans"/>
              </a:rPr>
            </a:br>
            <a:r>
              <a:rPr kumimoji="0" lang="en-US" b="1" i="0" u="none" strike="noStrike" cap="none" normalizeH="0" baseline="0" dirty="0" err="1" smtClean="0">
                <a:ln>
                  <a:noFill/>
                </a:ln>
                <a:solidFill>
                  <a:srgbClr val="222426"/>
                </a:solidFill>
                <a:effectLst/>
                <a:latin typeface="PT Sans"/>
              </a:rPr>
              <a:t>teacher_details</a:t>
            </a:r>
            <a:r>
              <a:rPr kumimoji="0" lang="en-US" b="1" i="0" u="none" strike="noStrike" cap="none" normalizeH="0" baseline="0" dirty="0" smtClean="0">
                <a:ln>
                  <a:noFill/>
                </a:ln>
                <a:solidFill>
                  <a:srgbClr val="222426"/>
                </a:solidFill>
                <a:effectLst/>
                <a:latin typeface="PT Sans"/>
              </a:rPr>
              <a:t> table:</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222426"/>
                </a:solidFill>
                <a:effectLst/>
                <a:latin typeface="PT Sans"/>
              </a:rPr>
              <a:t>teacher_subject</a:t>
            </a:r>
            <a:r>
              <a:rPr kumimoji="0" lang="en-US" b="1" i="0" u="none" strike="noStrike" cap="none" normalizeH="0" baseline="0" dirty="0" smtClean="0">
                <a:ln>
                  <a:noFill/>
                </a:ln>
                <a:solidFill>
                  <a:srgbClr val="222426"/>
                </a:solidFill>
                <a:effectLst/>
                <a:latin typeface="PT Sans"/>
              </a:rPr>
              <a:t> table</a:t>
            </a:r>
            <a:r>
              <a:rPr kumimoji="0" lang="en-US" sz="1200" b="1" i="0" u="none" strike="noStrike" cap="none" normalizeH="0" baseline="0" dirty="0" smtClean="0">
                <a:ln>
                  <a:noFill/>
                </a:ln>
                <a:solidFill>
                  <a:srgbClr val="222426"/>
                </a:solidFill>
                <a:effectLst/>
                <a:latin typeface="PT Sans"/>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311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1" y="270456"/>
            <a:ext cx="11127346" cy="1477328"/>
          </a:xfrm>
          <a:prstGeom prst="rect">
            <a:avLst/>
          </a:prstGeom>
        </p:spPr>
        <p:txBody>
          <a:bodyPr wrap="square">
            <a:spAutoFit/>
          </a:bodyPr>
          <a:lstStyle/>
          <a:p>
            <a:r>
              <a:rPr lang="en-US" b="1" dirty="0" smtClean="0">
                <a:solidFill>
                  <a:srgbClr val="444542"/>
                </a:solidFill>
                <a:latin typeface="PT Sans"/>
              </a:rPr>
              <a:t>				Third </a:t>
            </a:r>
            <a:r>
              <a:rPr lang="en-US" b="1" dirty="0">
                <a:solidFill>
                  <a:srgbClr val="444542"/>
                </a:solidFill>
                <a:latin typeface="PT Sans"/>
              </a:rPr>
              <a:t>Normal form (3NF)</a:t>
            </a:r>
          </a:p>
          <a:p>
            <a:r>
              <a:rPr lang="en-US" dirty="0">
                <a:solidFill>
                  <a:srgbClr val="222426"/>
                </a:solidFill>
                <a:latin typeface="PT Sans"/>
              </a:rPr>
              <a:t>A table design is said to be in 3NF if both the following conditions hold:</a:t>
            </a:r>
          </a:p>
          <a:p>
            <a:pPr>
              <a:buFont typeface="Arial" panose="020B0604020202020204" pitchFamily="34" charset="0"/>
              <a:buChar char="•"/>
            </a:pPr>
            <a:r>
              <a:rPr lang="en-US" dirty="0">
                <a:solidFill>
                  <a:srgbClr val="222426"/>
                </a:solidFill>
                <a:latin typeface="PT Sans"/>
              </a:rPr>
              <a:t>Table must be in 2NF</a:t>
            </a:r>
          </a:p>
          <a:p>
            <a:pPr>
              <a:buFont typeface="Arial" panose="020B0604020202020204" pitchFamily="34" charset="0"/>
              <a:buChar char="•"/>
            </a:pPr>
            <a:r>
              <a:rPr lang="en-US" b="1" dirty="0">
                <a:solidFill>
                  <a:srgbClr val="7DC246"/>
                </a:solidFill>
                <a:latin typeface="PT Sans"/>
                <a:hlinkClick r:id="rId2"/>
              </a:rPr>
              <a:t>Transitive functional dependency</a:t>
            </a:r>
            <a:r>
              <a:rPr lang="en-US" dirty="0">
                <a:solidFill>
                  <a:srgbClr val="222426"/>
                </a:solidFill>
                <a:latin typeface="PT Sans"/>
              </a:rPr>
              <a:t> of non-prime attribute on any super key should be removed.</a:t>
            </a:r>
          </a:p>
          <a:p>
            <a:r>
              <a:rPr lang="en-US" dirty="0">
                <a:solidFill>
                  <a:srgbClr val="222426"/>
                </a:solidFill>
                <a:latin typeface="PT Sans"/>
              </a:rPr>
              <a:t>An attribute that is not part of any </a:t>
            </a:r>
            <a:r>
              <a:rPr lang="en-US" b="1" dirty="0">
                <a:solidFill>
                  <a:srgbClr val="7DC246"/>
                </a:solidFill>
                <a:latin typeface="PT Sans"/>
                <a:hlinkClick r:id="rId3"/>
              </a:rPr>
              <a:t>candidate key</a:t>
            </a:r>
            <a:r>
              <a:rPr lang="en-US" dirty="0">
                <a:solidFill>
                  <a:srgbClr val="222426"/>
                </a:solidFill>
                <a:latin typeface="PT Sans"/>
              </a:rPr>
              <a:t> is known as non-prime attribute.</a:t>
            </a:r>
            <a:endParaRPr lang="en-US" b="0" i="0" dirty="0">
              <a:solidFill>
                <a:srgbClr val="222426"/>
              </a:solidFill>
              <a:effectLst/>
              <a:latin typeface="PT Sans"/>
            </a:endParaRPr>
          </a:p>
        </p:txBody>
      </p:sp>
      <p:sp>
        <p:nvSpPr>
          <p:cNvPr id="3" name="Rectangle 1"/>
          <p:cNvSpPr>
            <a:spLocks noChangeArrowheads="1"/>
          </p:cNvSpPr>
          <p:nvPr/>
        </p:nvSpPr>
        <p:spPr bwMode="auto">
          <a:xfrm>
            <a:off x="489398" y="2159235"/>
            <a:ext cx="1103999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anose="020B0604020202020204" pitchFamily="34" charset="0"/>
              </a:rPr>
              <a:t>Vendor(ID, Name, </a:t>
            </a:r>
            <a:r>
              <a:rPr kumimoji="0" lang="en-US" sz="2400" b="0" i="0" u="none" strike="noStrike" cap="none" normalizeH="0" baseline="0" dirty="0" err="1" smtClean="0">
                <a:ln>
                  <a:noFill/>
                </a:ln>
                <a:solidFill>
                  <a:srgbClr val="000000"/>
                </a:solidFill>
                <a:effectLst/>
                <a:cs typeface="Arial" panose="020B0604020202020204" pitchFamily="34" charset="0"/>
              </a:rPr>
              <a:t>Account_No</a:t>
            </a:r>
            <a:r>
              <a:rPr kumimoji="0" lang="en-US" sz="2400" b="0" i="0" u="none" strike="noStrike" cap="none" normalizeH="0" baseline="0" dirty="0" smtClean="0">
                <a:ln>
                  <a:noFill/>
                </a:ln>
                <a:solidFill>
                  <a:srgbClr val="000000"/>
                </a:solidFill>
                <a:effectLst/>
                <a:cs typeface="Arial" panose="020B0604020202020204" pitchFamily="34" charset="0"/>
              </a:rPr>
              <a:t>, </a:t>
            </a:r>
            <a:r>
              <a:rPr kumimoji="0" lang="en-US" sz="2400" b="0" i="0" u="none" strike="noStrike" cap="none" normalizeH="0" baseline="0" dirty="0" err="1" smtClean="0">
                <a:ln>
                  <a:noFill/>
                </a:ln>
                <a:solidFill>
                  <a:srgbClr val="000000"/>
                </a:solidFill>
                <a:effectLst/>
                <a:cs typeface="Arial" panose="020B0604020202020204" pitchFamily="34" charset="0"/>
              </a:rPr>
              <a:t>Bank_Code_No</a:t>
            </a:r>
            <a:r>
              <a:rPr kumimoji="0" lang="en-US" sz="2400" b="0" i="0" u="none" strike="noStrike" cap="none" normalizeH="0" baseline="0" dirty="0" smtClean="0">
                <a:ln>
                  <a:noFill/>
                </a:ln>
                <a:solidFill>
                  <a:srgbClr val="000000"/>
                </a:solidFill>
                <a:effectLst/>
                <a:cs typeface="Arial" panose="020B0604020202020204" pitchFamily="34" charset="0"/>
              </a:rPr>
              <a:t>, Bank)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The attribute ID is the identification key. All attributes are single valued (1NF). The table is also in 2NF.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The following dependencies exist: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1. Name, </a:t>
            </a:r>
            <a:r>
              <a:rPr kumimoji="0" lang="en-US" sz="2400" b="0" i="0" u="none" strike="noStrike" cap="none" normalizeH="0" baseline="0" dirty="0" err="1" smtClean="0">
                <a:ln>
                  <a:noFill/>
                </a:ln>
                <a:solidFill>
                  <a:srgbClr val="000000"/>
                </a:solidFill>
                <a:effectLst/>
                <a:cs typeface="Arial" panose="020B0604020202020204" pitchFamily="34" charset="0"/>
              </a:rPr>
              <a:t>Account_No</a:t>
            </a:r>
            <a:r>
              <a:rPr kumimoji="0" lang="en-US" sz="2400" b="0" i="0" u="none" strike="noStrike" cap="none" normalizeH="0" baseline="0" dirty="0" smtClean="0">
                <a:ln>
                  <a:noFill/>
                </a:ln>
                <a:solidFill>
                  <a:srgbClr val="000000"/>
                </a:solidFill>
                <a:effectLst/>
                <a:cs typeface="Arial" panose="020B0604020202020204" pitchFamily="34" charset="0"/>
              </a:rPr>
              <a:t>, </a:t>
            </a:r>
            <a:r>
              <a:rPr kumimoji="0" lang="en-US" sz="2400" b="0" i="0" u="none" strike="noStrike" cap="none" normalizeH="0" baseline="0" dirty="0" err="1" smtClean="0">
                <a:ln>
                  <a:noFill/>
                </a:ln>
                <a:solidFill>
                  <a:srgbClr val="000000"/>
                </a:solidFill>
                <a:effectLst/>
                <a:cs typeface="Arial" panose="020B0604020202020204" pitchFamily="34" charset="0"/>
              </a:rPr>
              <a:t>Bank_Code_No</a:t>
            </a:r>
            <a:r>
              <a:rPr kumimoji="0" lang="en-US" sz="2400" b="0" i="0" u="none" strike="noStrike" cap="none" normalizeH="0" baseline="0" dirty="0" smtClean="0">
                <a:ln>
                  <a:noFill/>
                </a:ln>
                <a:solidFill>
                  <a:srgbClr val="000000"/>
                </a:solidFill>
                <a:effectLst/>
                <a:cs typeface="Arial" panose="020B0604020202020204" pitchFamily="34" charset="0"/>
              </a:rPr>
              <a:t> are functionally dependent 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anose="020B0604020202020204" pitchFamily="34" charset="0"/>
              </a:rPr>
              <a:t> ID (ID --&gt; Name, </a:t>
            </a:r>
            <a:r>
              <a:rPr kumimoji="0" lang="en-US" sz="2400" b="0" i="0" u="none" strike="noStrike" cap="none" normalizeH="0" baseline="0" dirty="0" err="1" smtClean="0">
                <a:ln>
                  <a:noFill/>
                </a:ln>
                <a:solidFill>
                  <a:srgbClr val="000000"/>
                </a:solidFill>
                <a:effectLst/>
                <a:cs typeface="Arial" panose="020B0604020202020204" pitchFamily="34" charset="0"/>
              </a:rPr>
              <a:t>Account_No</a:t>
            </a:r>
            <a:r>
              <a:rPr kumimoji="0" lang="en-US" sz="2400" b="0" i="0" u="none" strike="noStrike" cap="none" normalizeH="0" baseline="0" dirty="0" smtClean="0">
                <a:ln>
                  <a:noFill/>
                </a:ln>
                <a:solidFill>
                  <a:srgbClr val="000000"/>
                </a:solidFill>
                <a:effectLst/>
                <a:cs typeface="Arial" panose="020B0604020202020204" pitchFamily="34" charset="0"/>
              </a:rPr>
              <a:t>, </a:t>
            </a:r>
            <a:r>
              <a:rPr kumimoji="0" lang="en-US" sz="2400" b="0" i="0" u="none" strike="noStrike" cap="none" normalizeH="0" baseline="0" dirty="0" err="1" smtClean="0">
                <a:ln>
                  <a:noFill/>
                </a:ln>
                <a:solidFill>
                  <a:srgbClr val="000000"/>
                </a:solidFill>
                <a:effectLst/>
                <a:cs typeface="Arial" panose="020B0604020202020204" pitchFamily="34" charset="0"/>
              </a:rPr>
              <a:t>Bank_Code_No</a:t>
            </a:r>
            <a:r>
              <a:rPr kumimoji="0" lang="en-US" sz="2400" b="0" i="0" u="none" strike="noStrike" cap="none" normalizeH="0" baseline="0" dirty="0" smtClean="0">
                <a:ln>
                  <a:noFill/>
                </a:ln>
                <a:solidFill>
                  <a:srgbClr val="000000"/>
                </a:solidFill>
                <a:effectLst/>
                <a:cs typeface="Arial" panose="020B0604020202020204" pitchFamily="34" charset="0"/>
              </a:rPr>
              <a:t>)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
            </a:r>
            <a:br>
              <a:rPr kumimoji="0" lang="en-US" sz="2400" b="0" i="0" u="none" strike="noStrike" cap="none" normalizeH="0" baseline="0" dirty="0" smtClean="0">
                <a:ln>
                  <a:noFill/>
                </a:ln>
                <a:solidFill>
                  <a:srgbClr val="000000"/>
                </a:solidFill>
                <a:effectLst/>
                <a:cs typeface="Arial" panose="020B0604020202020204" pitchFamily="34" charset="0"/>
              </a:rPr>
            </a:br>
            <a:r>
              <a:rPr kumimoji="0" lang="en-US" sz="2400" b="0" i="0" u="none" strike="noStrike" cap="none" normalizeH="0" baseline="0" dirty="0" smtClean="0">
                <a:ln>
                  <a:noFill/>
                </a:ln>
                <a:solidFill>
                  <a:srgbClr val="000000"/>
                </a:solidFill>
                <a:effectLst/>
                <a:cs typeface="Arial" panose="020B0604020202020204" pitchFamily="34" charset="0"/>
              </a:rPr>
              <a:t>2. Bank is functionally dependent on </a:t>
            </a:r>
            <a:r>
              <a:rPr kumimoji="0" lang="en-US" sz="2400" b="0" i="0" u="none" strike="noStrike" cap="none" normalizeH="0" baseline="0" dirty="0" err="1" smtClean="0">
                <a:ln>
                  <a:noFill/>
                </a:ln>
                <a:solidFill>
                  <a:srgbClr val="000000"/>
                </a:solidFill>
                <a:effectLst/>
                <a:cs typeface="Arial" panose="020B0604020202020204" pitchFamily="34" charset="0"/>
              </a:rPr>
              <a:t>Bank_Code_No</a:t>
            </a:r>
            <a:r>
              <a:rPr kumimoji="0" lang="en-US" sz="2400" b="0" i="0" u="none" strike="noStrike" cap="none" normalizeH="0" baseline="0" dirty="0" smtClean="0">
                <a:ln>
                  <a:noFill/>
                </a:ln>
                <a:solidFill>
                  <a:srgbClr val="000000"/>
                </a:solidFill>
                <a:effectLst/>
                <a:cs typeface="Arial" panose="020B0604020202020204" pitchFamily="34" charset="0"/>
              </a:rPr>
              <a:t> (</a:t>
            </a:r>
            <a:r>
              <a:rPr kumimoji="0" lang="en-US" sz="2400" b="0" i="0" u="none" strike="noStrike" cap="none" normalizeH="0" baseline="0" dirty="0" err="1" smtClean="0">
                <a:ln>
                  <a:noFill/>
                </a:ln>
                <a:solidFill>
                  <a:srgbClr val="000000"/>
                </a:solidFill>
                <a:effectLst/>
                <a:cs typeface="Arial" panose="020B0604020202020204" pitchFamily="34" charset="0"/>
              </a:rPr>
              <a:t>Bank_Code_No</a:t>
            </a:r>
            <a:r>
              <a:rPr kumimoji="0" lang="en-US" sz="2400" b="0" i="0" u="none" strike="noStrike" cap="none" normalizeH="0" baseline="0" dirty="0" smtClean="0">
                <a:ln>
                  <a:noFill/>
                </a:ln>
                <a:solidFill>
                  <a:srgbClr val="000000"/>
                </a:solidFill>
                <a:effectLst/>
                <a:cs typeface="Arial" panose="020B0604020202020204" pitchFamily="34" charset="0"/>
              </a:rPr>
              <a:t> --&gt; Bank)</a:t>
            </a:r>
            <a:endParaRPr kumimoji="0" lang="en-US"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cs typeface="Arial" panose="020B0604020202020204" pitchFamily="34" charset="0"/>
              </a:rPr>
              <a:t>  </a:t>
            </a:r>
          </a:p>
        </p:txBody>
      </p:sp>
    </p:spTree>
    <p:extLst>
      <p:ext uri="{BB962C8B-B14F-4D97-AF65-F5344CB8AC3E}">
        <p14:creationId xmlns:p14="http://schemas.microsoft.com/office/powerpoint/2010/main" val="1019364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xample Third normal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09" y="1545464"/>
            <a:ext cx="10263538" cy="289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97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3" y="579549"/>
            <a:ext cx="10251583" cy="2677656"/>
          </a:xfrm>
          <a:prstGeom prst="rect">
            <a:avLst/>
          </a:prstGeom>
        </p:spPr>
        <p:txBody>
          <a:bodyPr wrap="square">
            <a:spAutoFit/>
          </a:bodyPr>
          <a:lstStyle/>
          <a:p>
            <a:r>
              <a:rPr lang="en-US" sz="2400" b="1" dirty="0" smtClean="0">
                <a:solidFill>
                  <a:srgbClr val="222222"/>
                </a:solidFill>
                <a:latin typeface="Source Sans Pro"/>
              </a:rPr>
              <a:t>		Boyce-</a:t>
            </a:r>
            <a:r>
              <a:rPr lang="en-US" sz="2400" b="1" dirty="0" err="1" smtClean="0">
                <a:solidFill>
                  <a:srgbClr val="222222"/>
                </a:solidFill>
                <a:latin typeface="Source Sans Pro"/>
              </a:rPr>
              <a:t>Codd</a:t>
            </a:r>
            <a:r>
              <a:rPr lang="en-US" sz="2400" b="1" dirty="0" smtClean="0">
                <a:solidFill>
                  <a:srgbClr val="222222"/>
                </a:solidFill>
                <a:latin typeface="Source Sans Pro"/>
              </a:rPr>
              <a:t> </a:t>
            </a:r>
            <a:r>
              <a:rPr lang="en-US" sz="2400" b="1" dirty="0">
                <a:solidFill>
                  <a:srgbClr val="222222"/>
                </a:solidFill>
                <a:latin typeface="Source Sans Pro"/>
              </a:rPr>
              <a:t>Normal Form (BCNF)</a:t>
            </a:r>
          </a:p>
          <a:p>
            <a:r>
              <a:rPr lang="en-US" sz="2400" dirty="0">
                <a:solidFill>
                  <a:srgbClr val="222222"/>
                </a:solidFill>
                <a:latin typeface="Source Sans Pro"/>
              </a:rPr>
              <a:t>Even when a database is in 3</a:t>
            </a:r>
            <a:r>
              <a:rPr lang="en-US" sz="2400" baseline="30000" dirty="0">
                <a:solidFill>
                  <a:srgbClr val="222222"/>
                </a:solidFill>
                <a:latin typeface="Source Sans Pro"/>
              </a:rPr>
              <a:t>rd</a:t>
            </a:r>
            <a:r>
              <a:rPr lang="en-US" sz="2400" dirty="0">
                <a:solidFill>
                  <a:srgbClr val="222222"/>
                </a:solidFill>
                <a:latin typeface="Source Sans Pro"/>
              </a:rPr>
              <a:t> Normal Form, still there would be anomalies resulted if it has more than one </a:t>
            </a:r>
            <a:r>
              <a:rPr lang="en-US" sz="2400" b="1" dirty="0">
                <a:solidFill>
                  <a:srgbClr val="222222"/>
                </a:solidFill>
                <a:latin typeface="Source Sans Pro"/>
              </a:rPr>
              <a:t>Candidate </a:t>
            </a:r>
            <a:r>
              <a:rPr lang="en-US" sz="2400" dirty="0">
                <a:solidFill>
                  <a:srgbClr val="222222"/>
                </a:solidFill>
                <a:latin typeface="Source Sans Pro"/>
              </a:rPr>
              <a:t>Key.</a:t>
            </a:r>
          </a:p>
          <a:p>
            <a:r>
              <a:rPr lang="en-US" sz="2400" dirty="0">
                <a:solidFill>
                  <a:srgbClr val="222222"/>
                </a:solidFill>
                <a:latin typeface="Source Sans Pro"/>
              </a:rPr>
              <a:t>Sometimes is BCNF is also referred as </a:t>
            </a:r>
            <a:r>
              <a:rPr lang="en-US" sz="2400" b="1" dirty="0">
                <a:solidFill>
                  <a:srgbClr val="222222"/>
                </a:solidFill>
                <a:latin typeface="Source Sans Pro"/>
              </a:rPr>
              <a:t>3.5 Normal Form</a:t>
            </a:r>
            <a:r>
              <a:rPr lang="en-US" sz="2400" b="1" dirty="0" smtClean="0">
                <a:solidFill>
                  <a:srgbClr val="222222"/>
                </a:solidFill>
                <a:latin typeface="Source Sans Pro"/>
              </a:rPr>
              <a:t>.</a:t>
            </a:r>
          </a:p>
          <a:p>
            <a:endParaRPr lang="en-US" sz="2400" b="1" i="0" dirty="0">
              <a:solidFill>
                <a:srgbClr val="222222"/>
              </a:solidFill>
              <a:effectLst/>
              <a:latin typeface="Source Sans Pro"/>
            </a:endParaRPr>
          </a:p>
          <a:p>
            <a:r>
              <a:rPr lang="en-US" sz="2400" dirty="0" smtClean="0"/>
              <a:t>BCNF </a:t>
            </a:r>
            <a:r>
              <a:rPr lang="en-US" sz="2400" dirty="0"/>
              <a:t>is stricter than 3NF. A table complies with BCNF if it is in 3NF and for every </a:t>
            </a:r>
            <a:r>
              <a:rPr lang="en-US" sz="2400" b="1" dirty="0">
                <a:hlinkClick r:id="rId2"/>
              </a:rPr>
              <a:t>functional dependency</a:t>
            </a:r>
            <a:r>
              <a:rPr lang="en-US" sz="2400" dirty="0"/>
              <a:t> X-&gt;Y, X should be the super key of the table.</a:t>
            </a:r>
            <a:endParaRPr lang="en-US" sz="2400" b="0" i="0" dirty="0">
              <a:solidFill>
                <a:srgbClr val="222222"/>
              </a:solidFill>
              <a:effectLst/>
              <a:latin typeface="Source Sans Pro"/>
            </a:endParaRPr>
          </a:p>
        </p:txBody>
      </p:sp>
      <p:sp>
        <p:nvSpPr>
          <p:cNvPr id="4" name="Rectangle 1"/>
          <p:cNvSpPr>
            <a:spLocks noChangeArrowheads="1"/>
          </p:cNvSpPr>
          <p:nvPr/>
        </p:nvSpPr>
        <p:spPr bwMode="auto">
          <a:xfrm>
            <a:off x="808590" y="3703923"/>
            <a:ext cx="109063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29332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63390015"/>
              </p:ext>
            </p:extLst>
          </p:nvPr>
        </p:nvGraphicFramePr>
        <p:xfrm>
          <a:off x="2862262" y="455914"/>
          <a:ext cx="6467475" cy="2560320"/>
        </p:xfrm>
        <a:graphic>
          <a:graphicData uri="http://schemas.openxmlformats.org/drawingml/2006/table">
            <a:tbl>
              <a:tblPr/>
              <a:tblGrid>
                <a:gridCol w="2155825"/>
                <a:gridCol w="2155825"/>
                <a:gridCol w="2155825"/>
              </a:tblGrid>
              <a:tr h="0">
                <a:tc>
                  <a:txBody>
                    <a:bodyPr/>
                    <a:lstStyle/>
                    <a:p>
                      <a:pPr algn="l" fontAlgn="t"/>
                      <a:r>
                        <a:rPr lang="en-IN" b="1">
                          <a:effectLst/>
                        </a:rPr>
                        <a:t>student_id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professor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P.Cpp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P.Java2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103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P.Chash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Java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P.Java</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1475509" y="4468091"/>
            <a:ext cx="8603673" cy="923330"/>
          </a:xfrm>
          <a:prstGeom prst="rect">
            <a:avLst/>
          </a:prstGeom>
          <a:noFill/>
        </p:spPr>
        <p:txBody>
          <a:bodyPr wrap="square" rtlCol="0">
            <a:spAutoFit/>
          </a:bodyPr>
          <a:lstStyle/>
          <a:p>
            <a:r>
              <a:rPr lang="en-IN" dirty="0" smtClean="0"/>
              <a:t>The above table can be made to BCNF by splitting the table to</a:t>
            </a:r>
          </a:p>
          <a:p>
            <a:r>
              <a:rPr lang="en-IN" dirty="0" smtClean="0"/>
              <a:t>Two:</a:t>
            </a:r>
          </a:p>
          <a:p>
            <a:r>
              <a:rPr lang="en-IN" dirty="0" err="1" smtClean="0"/>
              <a:t>Student|professor</a:t>
            </a:r>
            <a:r>
              <a:rPr lang="en-IN" dirty="0" smtClean="0"/>
              <a:t>          </a:t>
            </a:r>
            <a:r>
              <a:rPr lang="en-IN" dirty="0" err="1" smtClean="0"/>
              <a:t>Professor|subject</a:t>
            </a:r>
            <a:endParaRPr lang="en-IN" dirty="0"/>
          </a:p>
        </p:txBody>
      </p:sp>
    </p:spTree>
    <p:extLst>
      <p:ext uri="{BB962C8B-B14F-4D97-AF65-F5344CB8AC3E}">
        <p14:creationId xmlns:p14="http://schemas.microsoft.com/office/powerpoint/2010/main" val="1735287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12192000" cy="3046988"/>
          </a:xfrm>
          <a:prstGeom prst="rect">
            <a:avLst/>
          </a:prstGeom>
        </p:spPr>
        <p:txBody>
          <a:bodyPr wrap="square">
            <a:spAutoFit/>
          </a:bodyPr>
          <a:lstStyle/>
          <a:p>
            <a:r>
              <a:rPr lang="en-US" sz="2400" dirty="0"/>
              <a:t>Rules for 4th Normal Form</a:t>
            </a:r>
          </a:p>
          <a:p>
            <a:r>
              <a:rPr lang="en-US" sz="2400" dirty="0"/>
              <a:t>For a table to satisfy the Fourth Normal Form, it should satisfy the following two conditions:</a:t>
            </a:r>
          </a:p>
          <a:p>
            <a:endParaRPr lang="en-US" sz="2400" dirty="0"/>
          </a:p>
          <a:p>
            <a:r>
              <a:rPr lang="en-US" sz="2400" dirty="0"/>
              <a:t>It should be in the Boyce-</a:t>
            </a:r>
            <a:r>
              <a:rPr lang="en-US" sz="2400" dirty="0" err="1"/>
              <a:t>Codd</a:t>
            </a:r>
            <a:r>
              <a:rPr lang="en-US" sz="2400" dirty="0"/>
              <a:t> Normal Form.</a:t>
            </a:r>
          </a:p>
          <a:p>
            <a:r>
              <a:rPr lang="en-US" sz="2400" dirty="0"/>
              <a:t>And, the table should not have any Multi-valued Dependency</a:t>
            </a:r>
            <a:r>
              <a:rPr lang="en-US" sz="2400" dirty="0" smtClean="0"/>
              <a:t>.</a:t>
            </a:r>
          </a:p>
          <a:p>
            <a:endParaRPr lang="en-US" sz="2400" dirty="0"/>
          </a:p>
          <a:p>
            <a:endParaRPr lang="en-US" sz="2400" dirty="0" smtClean="0"/>
          </a:p>
          <a:p>
            <a:endParaRPr lang="en-IN" sz="2400" dirty="0"/>
          </a:p>
        </p:txBody>
      </p:sp>
      <p:sp>
        <p:nvSpPr>
          <p:cNvPr id="5" name="Rectangle 2"/>
          <p:cNvSpPr>
            <a:spLocks noChangeArrowheads="1"/>
          </p:cNvSpPr>
          <p:nvPr/>
        </p:nvSpPr>
        <p:spPr bwMode="auto">
          <a:xfrm>
            <a:off x="0" y="2825944"/>
            <a:ext cx="11409218" cy="378305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767"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roboto"/>
              </a:rPr>
              <a:t>What is Multi-valued Dependency?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open sans"/>
              </a:rPr>
              <a:t>A table is said to have multi-valued dependency, if the following conditions are true,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open sans"/>
              </a:rPr>
              <a:t>For a dependency A → B, if for a single value of A, multiple value of B exists, then the table may have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open sans"/>
              </a:rPr>
              <a:t>Also, a table should have at-least 3 columns for it to have a multi-valued dependency.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open sans"/>
              </a:rPr>
              <a:t>And, for a relation </a:t>
            </a:r>
            <a:r>
              <a:rPr kumimoji="0" lang="en-US" sz="2400" b="0" i="0" u="none" strike="noStrike" cap="none" normalizeH="0" baseline="0" dirty="0" smtClean="0">
                <a:ln>
                  <a:noFill/>
                </a:ln>
                <a:solidFill>
                  <a:srgbClr val="C7254E"/>
                </a:solidFill>
                <a:effectLst/>
                <a:latin typeface="Monaco"/>
              </a:rPr>
              <a:t>R(A,B,C)</a:t>
            </a:r>
            <a:r>
              <a:rPr kumimoji="0" lang="en-US" sz="2400" b="0" i="0" u="none" strike="noStrike" cap="none" normalizeH="0" baseline="0" dirty="0" smtClean="0">
                <a:ln>
                  <a:noFill/>
                </a:ln>
                <a:solidFill>
                  <a:srgbClr val="000000"/>
                </a:solidFill>
                <a:effectLst/>
                <a:latin typeface="open sans"/>
              </a:rPr>
              <a:t>, if there is a multi-valued dependency between, A and B, then B and C should be independent of each 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2491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63490887"/>
              </p:ext>
            </p:extLst>
          </p:nvPr>
        </p:nvGraphicFramePr>
        <p:xfrm>
          <a:off x="222971" y="0"/>
          <a:ext cx="6467475" cy="2133600"/>
        </p:xfrm>
        <a:graphic>
          <a:graphicData uri="http://schemas.openxmlformats.org/drawingml/2006/table">
            <a:tbl>
              <a:tblPr/>
              <a:tblGrid>
                <a:gridCol w="2155825"/>
                <a:gridCol w="2155825"/>
                <a:gridCol w="2155825"/>
              </a:tblGrid>
              <a:tr h="0">
                <a:tc>
                  <a:txBody>
                    <a:bodyPr/>
                    <a:lstStyle/>
                    <a:p>
                      <a:pPr algn="l" fontAlgn="t"/>
                      <a:r>
                        <a:rPr lang="en-IN" b="1" dirty="0" err="1" smtClean="0">
                          <a:effectLst/>
                        </a:rPr>
                        <a:t>s_id</a:t>
                      </a:r>
                      <a:endParaRPr lang="en-IN"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hobby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Php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nvGraphicFramePr>
        <p:xfrm>
          <a:off x="2862262" y="2934494"/>
          <a:ext cx="6467475" cy="2133600"/>
        </p:xfrm>
        <a:graphic>
          <a:graphicData uri="http://schemas.openxmlformats.org/drawingml/2006/table">
            <a:tbl>
              <a:tblPr/>
              <a:tblGrid>
                <a:gridCol w="2155825"/>
                <a:gridCol w="2155825"/>
                <a:gridCol w="2155825"/>
              </a:tblGrid>
              <a:tr h="0">
                <a:tc>
                  <a:txBody>
                    <a:bodyPr/>
                    <a:lstStyle/>
                    <a:p>
                      <a:pPr algn="l" fontAlgn="t"/>
                      <a:r>
                        <a:rPr lang="en-IN" b="1">
                          <a:effectLst/>
                        </a:rPr>
                        <a:t>s_id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hobby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898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19340483"/>
              </p:ext>
            </p:extLst>
          </p:nvPr>
        </p:nvGraphicFramePr>
        <p:xfrm>
          <a:off x="576262" y="4451567"/>
          <a:ext cx="6467476" cy="2133600"/>
        </p:xfrm>
        <a:graphic>
          <a:graphicData uri="http://schemas.openxmlformats.org/drawingml/2006/table">
            <a:tbl>
              <a:tblPr/>
              <a:tblGrid>
                <a:gridCol w="3233738"/>
                <a:gridCol w="3233738"/>
              </a:tblGrid>
              <a:tr h="0">
                <a:tc>
                  <a:txBody>
                    <a:bodyPr/>
                    <a:lstStyle/>
                    <a:p>
                      <a:pPr algn="l" fontAlgn="t"/>
                      <a:r>
                        <a:rPr lang="en-IN" b="1" dirty="0" err="1">
                          <a:effectLst/>
                        </a:rPr>
                        <a:t>s_id</a:t>
                      </a:r>
                      <a:endParaRPr lang="en-IN"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Science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Maths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Php</a:t>
                      </a:r>
                      <a:endParaRPr lang="en-IN"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36847097"/>
              </p:ext>
            </p:extLst>
          </p:nvPr>
        </p:nvGraphicFramePr>
        <p:xfrm>
          <a:off x="6021097" y="2182090"/>
          <a:ext cx="6467476" cy="2133600"/>
        </p:xfrm>
        <a:graphic>
          <a:graphicData uri="http://schemas.openxmlformats.org/drawingml/2006/table">
            <a:tbl>
              <a:tblPr/>
              <a:tblGrid>
                <a:gridCol w="3233738"/>
                <a:gridCol w="3233738"/>
              </a:tblGrid>
              <a:tr h="0">
                <a:tc>
                  <a:txBody>
                    <a:bodyPr/>
                    <a:lstStyle/>
                    <a:p>
                      <a:pPr algn="l" fontAlgn="t"/>
                      <a:r>
                        <a:rPr lang="en-IN" b="1" dirty="0" err="1">
                          <a:effectLst/>
                        </a:rPr>
                        <a:t>s_id</a:t>
                      </a:r>
                      <a:endParaRPr lang="en-IN"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b="1" dirty="0">
                          <a:effectLst/>
                        </a:rPr>
                        <a:t>hobby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Cricket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Hockey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4" name="Rectangle 1"/>
          <p:cNvSpPr>
            <a:spLocks noChangeArrowheads="1"/>
          </p:cNvSpPr>
          <p:nvPr/>
        </p:nvSpPr>
        <p:spPr bwMode="auto">
          <a:xfrm>
            <a:off x="181407" y="57232"/>
            <a:ext cx="686362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open sans"/>
              </a:rPr>
              <a:t>To make the above relation </a:t>
            </a:r>
            <a:r>
              <a:rPr kumimoji="0" lang="en-US" sz="2400" b="0" i="0" u="none" strike="noStrike" cap="none" normalizeH="0" baseline="0" dirty="0" err="1" smtClean="0">
                <a:ln>
                  <a:noFill/>
                </a:ln>
                <a:solidFill>
                  <a:srgbClr val="000000"/>
                </a:solidFill>
                <a:effectLst/>
                <a:latin typeface="open sans"/>
              </a:rPr>
              <a:t>satify</a:t>
            </a:r>
            <a:r>
              <a:rPr kumimoji="0" lang="en-US" sz="2400" b="0" i="0" u="none" strike="noStrike" cap="none" normalizeH="0" baseline="0" dirty="0" smtClean="0">
                <a:ln>
                  <a:noFill/>
                </a:ln>
                <a:solidFill>
                  <a:srgbClr val="000000"/>
                </a:solidFill>
                <a:effectLst/>
                <a:latin typeface="open sans"/>
              </a:rPr>
              <a:t> the 4th normal form, we can decompose the table into 2 tables.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000000"/>
                </a:solidFill>
                <a:effectLst/>
                <a:latin typeface="open sans"/>
              </a:rPr>
              <a:t>CourseOpted</a:t>
            </a:r>
            <a:r>
              <a:rPr kumimoji="0" lang="en-US" sz="2400" b="1" i="0" u="none" strike="noStrike" cap="none" normalizeH="0" baseline="0" dirty="0" smtClean="0">
                <a:ln>
                  <a:noFill/>
                </a:ln>
                <a:solidFill>
                  <a:srgbClr val="000000"/>
                </a:solidFill>
                <a:effectLst/>
                <a:latin typeface="open sans"/>
              </a:rPr>
              <a:t> Table</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open sans"/>
              </a:rPr>
              <a:t>And, </a:t>
            </a:r>
            <a:r>
              <a:rPr kumimoji="0" lang="en-US" sz="2400" b="1" i="0" u="none" strike="noStrike" cap="none" normalizeH="0" baseline="0" dirty="0" smtClean="0">
                <a:ln>
                  <a:noFill/>
                </a:ln>
                <a:solidFill>
                  <a:srgbClr val="000000"/>
                </a:solidFill>
                <a:effectLst/>
                <a:latin typeface="open sans"/>
              </a:rPr>
              <a:t>Hobbies Table</a:t>
            </a:r>
            <a:r>
              <a:rPr kumimoji="0" lang="en-US" sz="2400" b="0" i="0" u="none" strike="noStrike" cap="none" normalizeH="0" baseline="0" dirty="0" smtClean="0">
                <a:ln>
                  <a:noFill/>
                </a:ln>
                <a:solidFill>
                  <a:srgbClr val="000000"/>
                </a:solidFill>
                <a:effectLst/>
                <a:latin typeface="open sans"/>
              </a:rPr>
              <a:t>,</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8269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255" y="311727"/>
            <a:ext cx="8977745" cy="2308324"/>
          </a:xfrm>
          <a:prstGeom prst="rect">
            <a:avLst/>
          </a:prstGeom>
        </p:spPr>
        <p:txBody>
          <a:bodyPr wrap="square">
            <a:spAutoFit/>
          </a:bodyPr>
          <a:lstStyle/>
          <a:p>
            <a:r>
              <a:rPr lang="en-US" sz="2400" dirty="0"/>
              <a:t>Fifth normal form (5NF)</a:t>
            </a:r>
          </a:p>
          <a:p>
            <a:r>
              <a:rPr lang="en-US" sz="2400" dirty="0"/>
              <a:t>A relation is in 5NF if it is in 4NF and not contains any join dependency and joining should be lossless.</a:t>
            </a:r>
          </a:p>
          <a:p>
            <a:r>
              <a:rPr lang="en-US" sz="2400" dirty="0"/>
              <a:t>5NF is satisfied when all the tables are broken into as many tables as possible in order to avoid redundancy</a:t>
            </a:r>
            <a:r>
              <a:rPr lang="en-US" sz="2400" dirty="0" smtClean="0"/>
              <a:t>.</a:t>
            </a:r>
            <a:endParaRPr lang="en-US" sz="2400" dirty="0"/>
          </a:p>
          <a:p>
            <a:r>
              <a:rPr lang="en-US" sz="2400" dirty="0"/>
              <a:t>5NF is also known as Project-join normal form (PJ/NF</a:t>
            </a:r>
            <a:endParaRPr lang="en-IN" sz="2400" dirty="0"/>
          </a:p>
        </p:txBody>
      </p:sp>
      <p:sp>
        <p:nvSpPr>
          <p:cNvPr id="5" name="Rectangle 4"/>
          <p:cNvSpPr/>
          <p:nvPr/>
        </p:nvSpPr>
        <p:spPr>
          <a:xfrm>
            <a:off x="3048000" y="4456790"/>
            <a:ext cx="7716982" cy="1938992"/>
          </a:xfrm>
          <a:prstGeom prst="rect">
            <a:avLst/>
          </a:prstGeom>
        </p:spPr>
        <p:txBody>
          <a:bodyPr wrap="square">
            <a:spAutoFit/>
          </a:bodyPr>
          <a:lstStyle/>
          <a:p>
            <a:r>
              <a:rPr lang="en-US" sz="2400" dirty="0"/>
              <a:t>Closures of a set of functional dependencies. A Closure is a set of FDs is a set of all possible FDs that can be derived from a given set of FDs. It is also referred as a Complete set of FDs. If F is used to donate the set of FDs for relation R, then a closure of a set of FDs implied by F is denoted by F+.</a:t>
            </a:r>
            <a:endParaRPr lang="en-IN" sz="2400" dirty="0"/>
          </a:p>
        </p:txBody>
      </p:sp>
    </p:spTree>
    <p:extLst>
      <p:ext uri="{BB962C8B-B14F-4D97-AF65-F5344CB8AC3E}">
        <p14:creationId xmlns:p14="http://schemas.microsoft.com/office/powerpoint/2010/main" val="279060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2885" y="3453154"/>
            <a:ext cx="10032642" cy="2308324"/>
          </a:xfrm>
          <a:prstGeom prst="rect">
            <a:avLst/>
          </a:prstGeom>
        </p:spPr>
        <p:txBody>
          <a:bodyPr wrap="square">
            <a:spAutoFit/>
          </a:bodyPr>
          <a:lstStyle/>
          <a:p>
            <a:r>
              <a:rPr lang="en-US" b="1" i="0" dirty="0" smtClean="0">
                <a:solidFill>
                  <a:srgbClr val="000000"/>
                </a:solidFill>
                <a:effectLst/>
                <a:latin typeface="verdana" panose="020B0604030504040204" pitchFamily="34" charset="0"/>
              </a:rPr>
              <a:t>Example:</a:t>
            </a:r>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Consider a table with two columns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and </a:t>
            </a:r>
            <a:r>
              <a:rPr lang="en-US" b="0" i="0" dirty="0" err="1" smtClean="0">
                <a:solidFill>
                  <a:srgbClr val="000000"/>
                </a:solidFill>
                <a:effectLst/>
                <a:latin typeface="verdana" panose="020B0604030504040204" pitchFamily="34" charset="0"/>
              </a:rPr>
              <a:t>Employee_Name</a:t>
            </a:r>
            <a:r>
              <a:rPr lang="en-US" b="0" i="0" dirty="0" smtClean="0">
                <a:solidFill>
                  <a:srgbClr val="000000"/>
                </a:solidFill>
                <a:effectLst/>
                <a:latin typeface="verdana" panose="020B0604030504040204" pitchFamily="34" charset="0"/>
              </a:rPr>
              <a:t>.  </a:t>
            </a:r>
          </a:p>
          <a:p>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Employee_Name</a:t>
            </a:r>
            <a:r>
              <a:rPr lang="en-US" b="0" i="0" dirty="0" smtClean="0">
                <a:solidFill>
                  <a:srgbClr val="000000"/>
                </a:solidFill>
                <a:effectLst/>
                <a:latin typeface="verdana" panose="020B0604030504040204" pitchFamily="34" charset="0"/>
              </a:rPr>
              <a:t>}   →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is a trivial functional dependency as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is a subset of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Employee_Name</a:t>
            </a:r>
            <a:r>
              <a:rPr lang="en-US" b="0" i="0" dirty="0" smtClean="0">
                <a:solidFill>
                  <a:srgbClr val="000000"/>
                </a:solidFill>
                <a:effectLst/>
                <a:latin typeface="verdana" panose="020B0604030504040204" pitchFamily="34" charset="0"/>
              </a:rPr>
              <a:t>}.  </a:t>
            </a:r>
          </a:p>
          <a:p>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Also,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 </a:t>
            </a:r>
            <a:r>
              <a:rPr lang="en-US" b="0" i="0" dirty="0" err="1" smtClean="0">
                <a:solidFill>
                  <a:srgbClr val="000000"/>
                </a:solidFill>
                <a:effectLst/>
                <a:latin typeface="verdana" panose="020B0604030504040204" pitchFamily="34" charset="0"/>
              </a:rPr>
              <a:t>Employee_Id</a:t>
            </a:r>
            <a:r>
              <a:rPr lang="en-US" b="0" i="0" dirty="0" smtClean="0">
                <a:solidFill>
                  <a:srgbClr val="000000"/>
                </a:solidFill>
                <a:effectLst/>
                <a:latin typeface="verdana" panose="020B0604030504040204" pitchFamily="34" charset="0"/>
              </a:rPr>
              <a:t> and </a:t>
            </a:r>
            <a:r>
              <a:rPr lang="en-US" b="0" i="0" dirty="0" err="1" smtClean="0">
                <a:solidFill>
                  <a:srgbClr val="000000"/>
                </a:solidFill>
                <a:effectLst/>
                <a:latin typeface="verdana" panose="020B0604030504040204" pitchFamily="34" charset="0"/>
              </a:rPr>
              <a:t>Employee_Name</a:t>
            </a:r>
            <a:r>
              <a:rPr lang="en-US" b="0" i="0" dirty="0" smtClean="0">
                <a:solidFill>
                  <a:srgbClr val="000000"/>
                </a:solidFill>
                <a:effectLst/>
                <a:latin typeface="verdana" panose="020B0604030504040204" pitchFamily="34" charset="0"/>
              </a:rPr>
              <a:t>   →    </a:t>
            </a:r>
            <a:r>
              <a:rPr lang="en-US" b="0" i="0" dirty="0" err="1" smtClean="0">
                <a:solidFill>
                  <a:srgbClr val="000000"/>
                </a:solidFill>
                <a:effectLst/>
                <a:latin typeface="verdana" panose="020B0604030504040204" pitchFamily="34" charset="0"/>
              </a:rPr>
              <a:t>Employee_Name</a:t>
            </a:r>
            <a:r>
              <a:rPr lang="en-US" b="0" i="0" dirty="0" smtClean="0">
                <a:solidFill>
                  <a:srgbClr val="000000"/>
                </a:solidFill>
                <a:effectLst/>
                <a:latin typeface="verdana" panose="020B0604030504040204" pitchFamily="34" charset="0"/>
              </a:rPr>
              <a:t> are trivial dependencies too.  </a:t>
            </a:r>
            <a:endParaRPr lang="en-US" b="0" i="0" dirty="0">
              <a:solidFill>
                <a:srgbClr val="000000"/>
              </a:solidFill>
              <a:effectLst/>
              <a:latin typeface="verdana" panose="020B0604030504040204" pitchFamily="34" charset="0"/>
            </a:endParaRPr>
          </a:p>
        </p:txBody>
      </p:sp>
      <p:sp>
        <p:nvSpPr>
          <p:cNvPr id="5" name="Rectangle 4"/>
          <p:cNvSpPr/>
          <p:nvPr/>
        </p:nvSpPr>
        <p:spPr>
          <a:xfrm>
            <a:off x="1275009" y="655474"/>
            <a:ext cx="7868992" cy="2062103"/>
          </a:xfrm>
          <a:prstGeom prst="rect">
            <a:avLst/>
          </a:prstGeom>
        </p:spPr>
        <p:txBody>
          <a:bodyPr wrap="square">
            <a:spAutoFit/>
          </a:bodyPr>
          <a:lstStyle/>
          <a:p>
            <a:pPr lvl="3"/>
            <a:r>
              <a:rPr lang="en-US" sz="2800" b="0" i="0" dirty="0" smtClean="0">
                <a:solidFill>
                  <a:srgbClr val="610B4B"/>
                </a:solidFill>
                <a:effectLst/>
              </a:rPr>
              <a:t>Trivial functional dependency</a:t>
            </a:r>
          </a:p>
          <a:p>
            <a:pPr lvl="3"/>
            <a:endParaRPr lang="en-US" sz="2800" b="0" i="0" dirty="0" smtClean="0">
              <a:solidFill>
                <a:srgbClr val="610B4B"/>
              </a:solidFill>
              <a:effectLst/>
            </a:endParaRPr>
          </a:p>
          <a:p>
            <a:pPr>
              <a:buFont typeface="Arial" panose="020B0604020202020204" pitchFamily="34" charset="0"/>
              <a:buChar char="•"/>
            </a:pPr>
            <a:r>
              <a:rPr lang="en-US" sz="2400" b="0" dirty="0" smtClean="0">
                <a:solidFill>
                  <a:srgbClr val="000000"/>
                </a:solidFill>
                <a:effectLst/>
              </a:rPr>
              <a:t>A → B has trivial functional dependency if B is a subset of A.</a:t>
            </a:r>
          </a:p>
          <a:p>
            <a:endParaRPr lang="en-US" sz="2400" b="0" dirty="0" smtClean="0">
              <a:solidFill>
                <a:srgbClr val="000000"/>
              </a:solidFill>
              <a:effectLst/>
            </a:endParaRPr>
          </a:p>
          <a:p>
            <a:pPr>
              <a:buFont typeface="Arial" panose="020B0604020202020204" pitchFamily="34" charset="0"/>
              <a:buChar char="•"/>
            </a:pPr>
            <a:r>
              <a:rPr lang="en-US" sz="2400" b="0" dirty="0" smtClean="0">
                <a:solidFill>
                  <a:srgbClr val="000000"/>
                </a:solidFill>
                <a:effectLst/>
              </a:rPr>
              <a:t>The following dependencies are also trivial like: A → A, B → B</a:t>
            </a:r>
            <a:endParaRPr lang="en-US" sz="2400" b="0" dirty="0">
              <a:solidFill>
                <a:srgbClr val="000000"/>
              </a:solidFill>
              <a:effectLst/>
            </a:endParaRPr>
          </a:p>
        </p:txBody>
      </p:sp>
    </p:spTree>
    <p:extLst>
      <p:ext uri="{BB962C8B-B14F-4D97-AF65-F5344CB8AC3E}">
        <p14:creationId xmlns:p14="http://schemas.microsoft.com/office/powerpoint/2010/main" val="299451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642" y="2820473"/>
            <a:ext cx="8255358" cy="3416320"/>
          </a:xfrm>
          <a:prstGeom prst="rect">
            <a:avLst/>
          </a:prstGeom>
        </p:spPr>
        <p:txBody>
          <a:bodyPr wrap="square">
            <a:spAutoFit/>
          </a:bodyPr>
          <a:lstStyle/>
          <a:p>
            <a:r>
              <a:rPr lang="en-US" dirty="0">
                <a:solidFill>
                  <a:srgbClr val="222426"/>
                </a:solidFill>
                <a:latin typeface="PT Sans"/>
              </a:rPr>
              <a:t> </a:t>
            </a:r>
            <a:r>
              <a:rPr lang="en-US" b="1" dirty="0">
                <a:solidFill>
                  <a:srgbClr val="222426"/>
                </a:solidFill>
                <a:latin typeface="PT Sans"/>
              </a:rPr>
              <a:t>A super key </a:t>
            </a:r>
            <a:r>
              <a:rPr lang="en-US" dirty="0">
                <a:solidFill>
                  <a:srgbClr val="222426"/>
                </a:solidFill>
                <a:latin typeface="PT Sans"/>
              </a:rPr>
              <a:t>is a set of one or more attributes (columns), which can uniquely identify a row in a table. </a:t>
            </a:r>
            <a:endParaRPr lang="en-US" dirty="0" smtClean="0">
              <a:solidFill>
                <a:srgbClr val="222426"/>
              </a:solidFill>
              <a:latin typeface="PT Sans"/>
            </a:endParaRPr>
          </a:p>
          <a:p>
            <a:endParaRPr lang="en-US" dirty="0">
              <a:solidFill>
                <a:srgbClr val="222426"/>
              </a:solidFill>
              <a:latin typeface="PT Sans"/>
            </a:endParaRPr>
          </a:p>
          <a:p>
            <a:endParaRPr lang="en-US" dirty="0" smtClean="0">
              <a:solidFill>
                <a:srgbClr val="222426"/>
              </a:solidFill>
              <a:latin typeface="PT Sans"/>
            </a:endParaRPr>
          </a:p>
          <a:p>
            <a:r>
              <a:rPr lang="en-US" b="1" dirty="0"/>
              <a:t>Candidate keys </a:t>
            </a:r>
            <a:r>
              <a:rPr lang="en-US" dirty="0"/>
              <a:t>are selected from the set of super keys, the only thing we take care while selecting candidate key is: It should not have any redundant attribute. That’s the reason they are also termed as minimal super key</a:t>
            </a:r>
            <a:r>
              <a:rPr lang="en-US" dirty="0" smtClean="0"/>
              <a:t>.</a:t>
            </a:r>
          </a:p>
          <a:p>
            <a:endParaRPr lang="en-US" dirty="0"/>
          </a:p>
          <a:p>
            <a:r>
              <a:rPr lang="en-US" dirty="0"/>
              <a:t>A </a:t>
            </a:r>
            <a:r>
              <a:rPr lang="en-US" b="1" dirty="0"/>
              <a:t>Primary key </a:t>
            </a:r>
            <a:r>
              <a:rPr lang="en-US" dirty="0"/>
              <a:t>is selected from a set of candidate </a:t>
            </a:r>
            <a:r>
              <a:rPr lang="en-US" dirty="0" smtClean="0"/>
              <a:t>keys</a:t>
            </a:r>
          </a:p>
          <a:p>
            <a:endParaRPr lang="en-US" dirty="0"/>
          </a:p>
          <a:p>
            <a:r>
              <a:rPr lang="en-US" b="1" dirty="0"/>
              <a:t>Foreign keys </a:t>
            </a:r>
            <a:r>
              <a:rPr lang="en-US" dirty="0"/>
              <a:t>are the columns of a table that points to the </a:t>
            </a:r>
            <a:r>
              <a:rPr lang="en-US" b="1" dirty="0">
                <a:hlinkClick r:id="rId2"/>
              </a:rPr>
              <a:t>primary key</a:t>
            </a:r>
            <a:r>
              <a:rPr lang="en-US" dirty="0"/>
              <a:t> of another table. They act as a cross-reference between tables.</a:t>
            </a:r>
            <a:endParaRPr lang="en-IN" dirty="0"/>
          </a:p>
        </p:txBody>
      </p:sp>
    </p:spTree>
    <p:extLst>
      <p:ext uri="{BB962C8B-B14F-4D97-AF65-F5344CB8AC3E}">
        <p14:creationId xmlns:p14="http://schemas.microsoft.com/office/powerpoint/2010/main" val="661031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412123"/>
            <a:ext cx="9775065" cy="2062103"/>
          </a:xfrm>
          <a:prstGeom prst="rect">
            <a:avLst/>
          </a:prstGeom>
        </p:spPr>
        <p:txBody>
          <a:bodyPr wrap="square">
            <a:spAutoFit/>
          </a:bodyPr>
          <a:lstStyle/>
          <a:p>
            <a:r>
              <a:rPr lang="en-US" sz="2800" b="0" i="0" dirty="0" smtClean="0">
                <a:solidFill>
                  <a:srgbClr val="610B4B"/>
                </a:solidFill>
                <a:effectLst/>
              </a:rPr>
              <a:t>		Non-trivial functional dependency</a:t>
            </a:r>
          </a:p>
          <a:p>
            <a:endParaRPr lang="en-US" sz="2800" b="0" i="0" dirty="0" smtClean="0">
              <a:solidFill>
                <a:srgbClr val="610B4B"/>
              </a:solidFill>
              <a:effectLst/>
            </a:endParaRPr>
          </a:p>
          <a:p>
            <a:pPr>
              <a:buFont typeface="Arial" panose="020B0604020202020204" pitchFamily="34" charset="0"/>
              <a:buChar char="•"/>
            </a:pPr>
            <a:r>
              <a:rPr lang="en-US" sz="2400" b="0" dirty="0" smtClean="0">
                <a:solidFill>
                  <a:srgbClr val="000000"/>
                </a:solidFill>
                <a:effectLst/>
              </a:rPr>
              <a:t>A → B has a non-trivial functional dependency if B is not a subset of A.</a:t>
            </a:r>
          </a:p>
          <a:p>
            <a:endParaRPr lang="en-US" sz="2400" b="0" dirty="0" smtClean="0">
              <a:solidFill>
                <a:srgbClr val="000000"/>
              </a:solidFill>
              <a:effectLst/>
            </a:endParaRPr>
          </a:p>
          <a:p>
            <a:pPr>
              <a:buFont typeface="Arial" panose="020B0604020202020204" pitchFamily="34" charset="0"/>
              <a:buChar char="•"/>
            </a:pPr>
            <a:r>
              <a:rPr lang="en-US" sz="2400" b="0" dirty="0" smtClean="0">
                <a:solidFill>
                  <a:srgbClr val="000000"/>
                </a:solidFill>
                <a:effectLst/>
              </a:rPr>
              <a:t>When A intersection B is NULL, then A → B is called as complete non-trivial</a:t>
            </a:r>
            <a:r>
              <a:rPr lang="en-US" b="0" dirty="0" smtClean="0">
                <a:solidFill>
                  <a:srgbClr val="000000"/>
                </a:solidFill>
                <a:effectLst/>
                <a:latin typeface="verdana" panose="020B0604030504040204" pitchFamily="34" charset="0"/>
              </a:rPr>
              <a:t>.</a:t>
            </a:r>
            <a:endParaRPr lang="en-US" b="0" dirty="0">
              <a:solidFill>
                <a:srgbClr val="000000"/>
              </a:solidFill>
              <a:effectLst/>
              <a:latin typeface="verdana" panose="020B0604030504040204" pitchFamily="34" charset="0"/>
            </a:endParaRPr>
          </a:p>
        </p:txBody>
      </p:sp>
      <p:sp>
        <p:nvSpPr>
          <p:cNvPr id="3" name="Rectangle 2"/>
          <p:cNvSpPr/>
          <p:nvPr/>
        </p:nvSpPr>
        <p:spPr>
          <a:xfrm>
            <a:off x="3048000" y="2967335"/>
            <a:ext cx="6096000" cy="1200329"/>
          </a:xfrm>
          <a:prstGeom prst="rect">
            <a:avLst/>
          </a:prstGeom>
        </p:spPr>
        <p:txBody>
          <a:bodyPr>
            <a:spAutoFit/>
          </a:bodyPr>
          <a:lstStyle/>
          <a:p>
            <a:r>
              <a:rPr lang="en-US" b="1" i="0" dirty="0" smtClean="0">
                <a:solidFill>
                  <a:srgbClr val="000000"/>
                </a:solidFill>
                <a:effectLst/>
                <a:latin typeface="verdana" panose="020B0604030504040204" pitchFamily="34" charset="0"/>
              </a:rPr>
              <a:t>Example:</a:t>
            </a:r>
          </a:p>
          <a:p>
            <a:endParaRPr lang="en-US" b="0" i="0" dirty="0" smtClean="0">
              <a:solidFill>
                <a:srgbClr val="000000"/>
              </a:solidFill>
              <a:effectLst/>
              <a:latin typeface="verdana" panose="020B0604030504040204" pitchFamily="34" charset="0"/>
            </a:endParaRPr>
          </a:p>
          <a:p>
            <a:r>
              <a:rPr lang="en-US" b="0" i="0" dirty="0" smtClean="0">
                <a:solidFill>
                  <a:srgbClr val="000000"/>
                </a:solidFill>
                <a:effectLst/>
                <a:latin typeface="verdana" panose="020B0604030504040204" pitchFamily="34" charset="0"/>
              </a:rPr>
              <a:t>ID   →    Name,  </a:t>
            </a:r>
          </a:p>
          <a:p>
            <a:r>
              <a:rPr lang="en-US" b="0" i="0" dirty="0" smtClean="0">
                <a:solidFill>
                  <a:srgbClr val="000000"/>
                </a:solidFill>
                <a:effectLst/>
                <a:latin typeface="verdana" panose="020B0604030504040204" pitchFamily="34" charset="0"/>
              </a:rPr>
              <a:t>Name   →    DOB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098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60" y="848623"/>
            <a:ext cx="10307392" cy="5386090"/>
          </a:xfrm>
          <a:prstGeom prst="rect">
            <a:avLst/>
          </a:prstGeom>
        </p:spPr>
        <p:txBody>
          <a:bodyPr wrap="square">
            <a:spAutoFit/>
          </a:bodyPr>
          <a:lstStyle/>
          <a:p>
            <a:pPr lvl="3" algn="just"/>
            <a:r>
              <a:rPr lang="en-US" sz="2800" b="1" i="0" dirty="0" smtClean="0">
                <a:solidFill>
                  <a:srgbClr val="000000"/>
                </a:solidFill>
                <a:effectLst/>
              </a:rPr>
              <a:t>Fully Functional Dependence (FFD)</a:t>
            </a:r>
          </a:p>
          <a:p>
            <a:pPr lvl="3" algn="just"/>
            <a:endParaRPr lang="en-US" sz="2800" b="0" i="0" dirty="0" smtClean="0">
              <a:solidFill>
                <a:srgbClr val="000000"/>
              </a:solidFill>
              <a:effectLst/>
            </a:endParaRPr>
          </a:p>
          <a:p>
            <a:pPr algn="just"/>
            <a:r>
              <a:rPr lang="en-US" sz="2400" b="0" i="0" dirty="0" smtClean="0">
                <a:solidFill>
                  <a:srgbClr val="000000"/>
                </a:solidFill>
                <a:effectLst/>
                <a:latin typeface="arial" panose="020B0604020202020204" pitchFamily="34" charset="0"/>
              </a:rPr>
              <a:t>Fully Functional Dependence (FFD) is defined, as Attribute Y is FFD on attribute" X, if it is FD on X and not FD on any proper subset of X. </a:t>
            </a:r>
          </a:p>
          <a:p>
            <a:pPr algn="just"/>
            <a:endParaRPr lang="en-US" sz="2400" b="0" i="0" dirty="0" smtClean="0">
              <a:solidFill>
                <a:srgbClr val="000000"/>
              </a:solidFill>
              <a:effectLst/>
              <a:latin typeface="arial" panose="020B0604020202020204" pitchFamily="34" charset="0"/>
            </a:endParaRPr>
          </a:p>
          <a:p>
            <a:r>
              <a:rPr lang="en-US" sz="2400" dirty="0"/>
              <a:t>Consider another case of SP table:</a:t>
            </a:r>
          </a:p>
          <a:p>
            <a:r>
              <a:rPr lang="en-US" sz="2400" dirty="0"/>
              <a:t>Here, </a:t>
            </a:r>
            <a:r>
              <a:rPr lang="en-US" sz="2400" dirty="0" err="1"/>
              <a:t>Qty</a:t>
            </a:r>
            <a:r>
              <a:rPr lang="en-US" sz="2400" dirty="0"/>
              <a:t> is FD on combination of </a:t>
            </a:r>
            <a:r>
              <a:rPr lang="en-US" sz="2400" dirty="0" err="1"/>
              <a:t>Sna</a:t>
            </a:r>
            <a:r>
              <a:rPr lang="en-US" sz="2400" dirty="0"/>
              <a:t>, </a:t>
            </a:r>
            <a:r>
              <a:rPr lang="en-US" sz="2400" dirty="0" err="1"/>
              <a:t>Pno</a:t>
            </a:r>
            <a:r>
              <a:rPr lang="en-US" sz="2400" dirty="0"/>
              <a:t>.</a:t>
            </a:r>
          </a:p>
          <a:p>
            <a:r>
              <a:rPr lang="en-US" sz="2400" dirty="0"/>
              <a:t>                             </a:t>
            </a:r>
            <a:r>
              <a:rPr lang="en-US" sz="2400" u="sng" dirty="0"/>
              <a:t>(</a:t>
            </a:r>
            <a:r>
              <a:rPr lang="en-US" sz="2400" u="sng" dirty="0" err="1"/>
              <a:t>Sno</a:t>
            </a:r>
            <a:r>
              <a:rPr lang="en-US" sz="2400" u="sng" dirty="0"/>
              <a:t>, </a:t>
            </a:r>
            <a:r>
              <a:rPr lang="en-US" sz="2400" u="sng" dirty="0" err="1"/>
              <a:t>Pno</a:t>
            </a:r>
            <a:r>
              <a:rPr lang="en-US" sz="2400" u="sng" dirty="0"/>
              <a:t>) </a:t>
            </a:r>
            <a:r>
              <a:rPr lang="en-US" sz="2400" dirty="0"/>
              <a:t>         </a:t>
            </a:r>
            <a:r>
              <a:rPr lang="en-US" sz="2400" u="sng" dirty="0" err="1"/>
              <a:t>Qty</a:t>
            </a:r>
            <a:endParaRPr lang="en-US" sz="2400" dirty="0"/>
          </a:p>
          <a:p>
            <a:r>
              <a:rPr lang="en-US" sz="2400" dirty="0"/>
              <a:t>                                     X                    Y</a:t>
            </a:r>
          </a:p>
          <a:p>
            <a:r>
              <a:rPr lang="en-US" sz="2400" dirty="0"/>
              <a:t>Here, X has two proper subsets </a:t>
            </a:r>
            <a:r>
              <a:rPr lang="en-US" sz="2400" dirty="0" err="1"/>
              <a:t>Sno</a:t>
            </a:r>
            <a:r>
              <a:rPr lang="en-US" sz="2400" dirty="0"/>
              <a:t> and </a:t>
            </a:r>
            <a:r>
              <a:rPr lang="en-US" sz="2400" dirty="0" err="1"/>
              <a:t>Pna</a:t>
            </a:r>
            <a:endParaRPr lang="en-US" sz="2400" dirty="0"/>
          </a:p>
          <a:p>
            <a:r>
              <a:rPr lang="en-US" sz="2400" dirty="0" err="1"/>
              <a:t>Qty</a:t>
            </a:r>
            <a:r>
              <a:rPr lang="en-US" sz="2400" dirty="0"/>
              <a:t> is not FD on </a:t>
            </a:r>
            <a:r>
              <a:rPr lang="en-US" sz="2400" dirty="0" err="1"/>
              <a:t>Sno</a:t>
            </a:r>
            <a:r>
              <a:rPr lang="en-US" sz="2400" dirty="0"/>
              <a:t>, because one </a:t>
            </a:r>
            <a:r>
              <a:rPr lang="en-US" sz="2400" dirty="0" err="1"/>
              <a:t>Sna</a:t>
            </a:r>
            <a:r>
              <a:rPr lang="en-US" sz="2400" dirty="0"/>
              <a:t> can supply mare than .one quantity.</a:t>
            </a:r>
          </a:p>
          <a:p>
            <a:r>
              <a:rPr lang="en-US" sz="2400" dirty="0" err="1"/>
              <a:t>Qty</a:t>
            </a:r>
            <a:r>
              <a:rPr lang="en-US" sz="2400" dirty="0"/>
              <a:t> is also not FD on </a:t>
            </a:r>
            <a:r>
              <a:rPr lang="en-US" sz="2400" dirty="0" err="1"/>
              <a:t>Pno</a:t>
            </a:r>
            <a:r>
              <a:rPr lang="en-US" sz="2400" dirty="0"/>
              <a:t>, because .one </a:t>
            </a:r>
            <a:r>
              <a:rPr lang="en-US" sz="2400" dirty="0" err="1"/>
              <a:t>Pna</a:t>
            </a:r>
            <a:r>
              <a:rPr lang="en-US" sz="2400" dirty="0"/>
              <a:t> may be supplied many times by different suppliers with different .or same quantities.</a:t>
            </a:r>
          </a:p>
          <a:p>
            <a:pPr algn="just"/>
            <a:r>
              <a:rPr lang="en-US" sz="2400" dirty="0"/>
              <a:t>So, </a:t>
            </a:r>
            <a:r>
              <a:rPr lang="en-US" sz="2400" dirty="0" err="1"/>
              <a:t>Qty</a:t>
            </a:r>
            <a:r>
              <a:rPr lang="en-US" sz="2400" dirty="0"/>
              <a:t> is FFD and composite attribute of (</a:t>
            </a:r>
            <a:r>
              <a:rPr lang="en-US" sz="2400" dirty="0" err="1"/>
              <a:t>Sno</a:t>
            </a:r>
            <a:r>
              <a:rPr lang="en-US" sz="2400" dirty="0"/>
              <a:t>, </a:t>
            </a:r>
            <a:r>
              <a:rPr lang="en-US" sz="2400" dirty="0" err="1"/>
              <a:t>Pno</a:t>
            </a:r>
            <a:r>
              <a:rPr lang="en-US" sz="2400" dirty="0"/>
              <a:t>) à Qty.</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8050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31" y="0"/>
            <a:ext cx="12088969" cy="6370975"/>
          </a:xfrm>
          <a:prstGeom prst="rect">
            <a:avLst/>
          </a:prstGeom>
        </p:spPr>
        <p:txBody>
          <a:bodyPr wrap="square">
            <a:spAutoFit/>
          </a:bodyPr>
          <a:lstStyle/>
          <a:p>
            <a:pPr fontAlgn="base"/>
            <a:r>
              <a:rPr lang="en-US" sz="2400" b="0" i="0" dirty="0" smtClean="0">
                <a:solidFill>
                  <a:srgbClr val="000000"/>
                </a:solidFill>
                <a:effectLst/>
              </a:rPr>
              <a:t>A </a:t>
            </a:r>
            <a:r>
              <a:rPr lang="en-US" sz="2400" b="1" i="0" dirty="0" smtClean="0">
                <a:solidFill>
                  <a:srgbClr val="000000"/>
                </a:solidFill>
                <a:effectLst/>
              </a:rPr>
              <a:t>partial functional dependency</a:t>
            </a:r>
            <a:r>
              <a:rPr lang="en-US" sz="2400" b="0" i="0" dirty="0" smtClean="0">
                <a:solidFill>
                  <a:srgbClr val="000000"/>
                </a:solidFill>
                <a:effectLst/>
              </a:rPr>
              <a:t> is a functional dependency where the determinant consists of key attributes, but not the entire primary key, and the determined consist of non-key attributes.</a:t>
            </a:r>
            <a:r>
              <a:rPr lang="en-US" sz="2400" dirty="0"/>
              <a:t> A FD (functional dependency) that holds in a relation is partial when removing one of the determining attributes gives a FD that holds in the relation. A FD that isn't partial is full.</a:t>
            </a:r>
          </a:p>
          <a:p>
            <a:pPr fontAlgn="base"/>
            <a:r>
              <a:rPr lang="en-US" sz="2400" dirty="0" err="1"/>
              <a:t>Eg</a:t>
            </a:r>
            <a:r>
              <a:rPr lang="en-US" sz="2400" dirty="0"/>
              <a:t> if {A,B} → {C} but also {A} → {C} then {C} is partially functionally dependent on {A,B}.</a:t>
            </a:r>
          </a:p>
          <a:p>
            <a:r>
              <a:rPr lang="en-US" sz="2400" dirty="0"/>
              <a:t>Partial Dependency occurs when a non-prime attribute is functionally dependent on part of a candidate key</a:t>
            </a:r>
            <a:r>
              <a:rPr lang="en-US" sz="2400" dirty="0" smtClean="0"/>
              <a:t>.</a:t>
            </a:r>
          </a:p>
          <a:p>
            <a:endParaRPr lang="en-US" sz="2400" b="0" i="0" dirty="0">
              <a:solidFill>
                <a:srgbClr val="000000"/>
              </a:solidFill>
              <a:effectLst/>
            </a:endParaRPr>
          </a:p>
          <a:p>
            <a:endParaRPr lang="en-US" sz="2400" dirty="0" smtClean="0">
              <a:solidFill>
                <a:srgbClr val="000000"/>
              </a:solidFill>
            </a:endParaRPr>
          </a:p>
          <a:p>
            <a:endParaRPr lang="en-US" sz="2400" b="0" i="0" dirty="0" smtClean="0">
              <a:solidFill>
                <a:srgbClr val="000000"/>
              </a:solidFill>
              <a:effectLst/>
            </a:endParaRPr>
          </a:p>
          <a:p>
            <a:endParaRPr lang="en-US" sz="2400" dirty="0">
              <a:solidFill>
                <a:srgbClr val="000000"/>
              </a:solidFill>
            </a:endParaRPr>
          </a:p>
          <a:p>
            <a:endParaRPr lang="en-US" sz="2400" b="0" i="0" dirty="0" smtClean="0">
              <a:solidFill>
                <a:srgbClr val="000000"/>
              </a:solidFill>
              <a:effectLst/>
            </a:endParaRPr>
          </a:p>
          <a:p>
            <a:endParaRPr lang="en-US" sz="2400" dirty="0">
              <a:solidFill>
                <a:srgbClr val="000000"/>
              </a:solidFill>
            </a:endParaRPr>
          </a:p>
          <a:p>
            <a:endParaRPr lang="en-US" sz="2400" b="0" i="0" dirty="0" smtClean="0">
              <a:solidFill>
                <a:srgbClr val="000000"/>
              </a:solidFill>
              <a:effectLst/>
            </a:endParaRPr>
          </a:p>
          <a:p>
            <a:endParaRPr lang="en-US" sz="2400" b="0" i="0" dirty="0" smtClean="0">
              <a:solidFill>
                <a:srgbClr val="000000"/>
              </a:solidFill>
              <a:effectLst/>
            </a:endParaRPr>
          </a:p>
          <a:p>
            <a:endParaRPr lang="en-US" sz="2400" dirty="0">
              <a:solidFill>
                <a:srgbClr val="000000"/>
              </a:solidFill>
            </a:endParaRPr>
          </a:p>
          <a:p>
            <a:r>
              <a:rPr lang="en-US" sz="2400" dirty="0" smtClean="0"/>
              <a:t>.</a:t>
            </a:r>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2765875530"/>
              </p:ext>
            </p:extLst>
          </p:nvPr>
        </p:nvGraphicFramePr>
        <p:xfrm>
          <a:off x="2665925" y="2446823"/>
          <a:ext cx="6632620" cy="2091690"/>
        </p:xfrm>
        <a:graphic>
          <a:graphicData uri="http://schemas.openxmlformats.org/drawingml/2006/table">
            <a:tbl>
              <a:tblPr/>
              <a:tblGrid>
                <a:gridCol w="1658155"/>
                <a:gridCol w="1658155"/>
                <a:gridCol w="1658155"/>
                <a:gridCol w="1658155"/>
              </a:tblGrid>
              <a:tr h="436451">
                <a:tc>
                  <a:txBody>
                    <a:bodyPr/>
                    <a:lstStyle/>
                    <a:p>
                      <a:r>
                        <a:rPr lang="en-IN" b="1" dirty="0" err="1">
                          <a:effectLst/>
                        </a:rPr>
                        <a:t>StudentID</a:t>
                      </a:r>
                      <a:r>
                        <a:rPr lang="en-IN" dirty="0">
                          <a:effectLst/>
                        </a:rPr>
                        <a:t/>
                      </a:r>
                      <a:br>
                        <a:rPr lang="en-IN" dirty="0">
                          <a:effectLst/>
                        </a:rPr>
                      </a:br>
                      <a:endParaRPr lang="en-IN"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b="1">
                          <a:effectLst/>
                        </a:rPr>
                        <a:t>ProjectNo</a:t>
                      </a:r>
                      <a:r>
                        <a:rPr lang="en-IN">
                          <a:effectLst/>
                        </a:rPr>
                        <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b="1">
                          <a:effectLst/>
                        </a:rPr>
                        <a:t>StudentName</a:t>
                      </a:r>
                      <a:r>
                        <a:rPr lang="en-IN">
                          <a:effectLst/>
                        </a:rPr>
                        <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b="1">
                          <a:effectLst/>
                        </a:rPr>
                        <a:t>ProjectName</a:t>
                      </a:r>
                      <a:r>
                        <a:rPr lang="en-IN">
                          <a:effectLst/>
                        </a:rPr>
                        <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436451">
                <a:tc>
                  <a:txBody>
                    <a:bodyPr/>
                    <a:lstStyle/>
                    <a:p>
                      <a:r>
                        <a:rPr lang="en-IN" dirty="0">
                          <a:effectLst/>
                        </a:rPr>
                        <a:t>S01</a:t>
                      </a:r>
                      <a:br>
                        <a:rPr lang="en-IN" dirty="0">
                          <a:effectLst/>
                        </a:rPr>
                      </a:br>
                      <a:endParaRPr lang="en-IN"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a:effectLst/>
                        </a:rPr>
                        <a:t>199</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a:effectLst/>
                        </a:rPr>
                        <a:t>Katie</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a:effectLst/>
                        </a:rPr>
                        <a:t>Geo Location</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634089">
                <a:tc>
                  <a:txBody>
                    <a:bodyPr/>
                    <a:lstStyle/>
                    <a:p>
                      <a:r>
                        <a:rPr lang="en-IN">
                          <a:effectLst/>
                        </a:rPr>
                        <a:t>S02</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a:effectLst/>
                        </a:rPr>
                        <a:t>120</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a:effectLst/>
                        </a:rPr>
                        <a:t>Ollie</a:t>
                      </a:r>
                      <a:br>
                        <a:rPr lang="en-IN">
                          <a:effectLst/>
                        </a:rPr>
                      </a:br>
                      <a:endParaRPr lang="en-IN">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r>
                        <a:rPr lang="en-IN" dirty="0">
                          <a:effectLst/>
                        </a:rPr>
                        <a:t>Cluster Exploration</a:t>
                      </a:r>
                      <a:br>
                        <a:rPr lang="en-IN" dirty="0">
                          <a:effectLst/>
                        </a:rPr>
                      </a:br>
                      <a:endParaRPr lang="en-IN" dirty="0">
                        <a:effectLst/>
                      </a:endParaRP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42758648"/>
              </p:ext>
            </p:extLst>
          </p:nvPr>
        </p:nvGraphicFramePr>
        <p:xfrm>
          <a:off x="2658280" y="4544541"/>
          <a:ext cx="6076950" cy="1154430"/>
        </p:xfrm>
        <a:graphic>
          <a:graphicData uri="http://schemas.openxmlformats.org/drawingml/2006/table">
            <a:tbl>
              <a:tblPr/>
              <a:tblGrid>
                <a:gridCol w="6076950"/>
              </a:tblGrid>
              <a:tr h="0">
                <a:tc>
                  <a:txBody>
                    <a:bodyPr/>
                    <a:lstStyle/>
                    <a:p>
                      <a:r>
                        <a:rPr lang="en-US" b="1" dirty="0" err="1">
                          <a:effectLst/>
                        </a:rPr>
                        <a:t>StudentID</a:t>
                      </a:r>
                      <a:r>
                        <a:rPr lang="en-US" b="1" dirty="0">
                          <a:effectLst/>
                        </a:rPr>
                        <a:t> </a:t>
                      </a:r>
                      <a:r>
                        <a:rPr lang="en-US" dirty="0">
                          <a:effectLst/>
                        </a:rPr>
                        <a:t>=  Unique ID of the student</a:t>
                      </a:r>
                      <a:br>
                        <a:rPr lang="en-US" dirty="0">
                          <a:effectLst/>
                        </a:rPr>
                      </a:br>
                      <a:r>
                        <a:rPr lang="en-US" b="1" dirty="0" err="1">
                          <a:effectLst/>
                        </a:rPr>
                        <a:t>StudentName</a:t>
                      </a:r>
                      <a:r>
                        <a:rPr lang="en-US" b="1" dirty="0">
                          <a:effectLst/>
                        </a:rPr>
                        <a:t> </a:t>
                      </a:r>
                      <a:r>
                        <a:rPr lang="en-US" dirty="0">
                          <a:effectLst/>
                        </a:rPr>
                        <a:t>= Name of the student</a:t>
                      </a:r>
                      <a:br>
                        <a:rPr lang="en-US" dirty="0">
                          <a:effectLst/>
                        </a:rPr>
                      </a:br>
                      <a:r>
                        <a:rPr lang="en-US" b="1" dirty="0" err="1">
                          <a:effectLst/>
                        </a:rPr>
                        <a:t>ProjectNo</a:t>
                      </a:r>
                      <a:r>
                        <a:rPr lang="en-US" b="1" dirty="0">
                          <a:effectLst/>
                        </a:rPr>
                        <a:t> </a:t>
                      </a:r>
                      <a:r>
                        <a:rPr lang="en-US" dirty="0">
                          <a:effectLst/>
                        </a:rPr>
                        <a:t>= Unique ID of the project</a:t>
                      </a:r>
                      <a:br>
                        <a:rPr lang="en-US" dirty="0">
                          <a:effectLst/>
                        </a:rPr>
                      </a:br>
                      <a:r>
                        <a:rPr lang="en-US" b="1" dirty="0" err="1">
                          <a:effectLst/>
                        </a:rPr>
                        <a:t>ProjectName</a:t>
                      </a:r>
                      <a:r>
                        <a:rPr lang="en-US" b="1" dirty="0">
                          <a:effectLst/>
                        </a:rPr>
                        <a:t> </a:t>
                      </a:r>
                      <a:r>
                        <a:rPr lang="en-US" dirty="0">
                          <a:effectLst/>
                        </a:rPr>
                        <a:t>= Name of the project</a:t>
                      </a:r>
                    </a:p>
                  </a:txBody>
                  <a:tcPr marL="28575" marR="28575" marT="28575" marB="2857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2309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36105" y="675405"/>
            <a:ext cx="1122459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Calibri "/>
              </a:rPr>
              <a:t>Transitive dependency: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A transitive is a type of functional dependency which happens when t is indirectly formed by two functional dependencies.</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Calibri "/>
              </a:rPr>
              <a:t>Example:</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{Company} -&gt; {CEO} (if we know the </a:t>
            </a:r>
            <a:r>
              <a:rPr kumimoji="0" lang="en-US" sz="2000" b="0" i="0" u="none" strike="noStrike" cap="none" normalizeH="0" baseline="0" dirty="0" err="1" smtClean="0">
                <a:ln>
                  <a:noFill/>
                </a:ln>
                <a:solidFill>
                  <a:srgbClr val="222222"/>
                </a:solidFill>
                <a:effectLst/>
                <a:latin typeface="Calibri "/>
              </a:rPr>
              <a:t>compay</a:t>
            </a:r>
            <a:r>
              <a:rPr kumimoji="0" lang="en-US" sz="2000" b="0" i="0" u="none" strike="noStrike" cap="none" normalizeH="0" baseline="0" dirty="0" smtClean="0">
                <a:ln>
                  <a:noFill/>
                </a:ln>
                <a:solidFill>
                  <a:srgbClr val="222222"/>
                </a:solidFill>
                <a:effectLst/>
                <a:latin typeface="Calibri "/>
              </a:rPr>
              <a:t>, we know its CEO's name)</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{CEO } -&gt; {Age} If we know the CEO, we know the Age</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Therefore according to the rule of rule of transitive dependency:</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 Company} -&gt; {Age} should hold, that makes sense because if we know the company name, we can know his age.</a:t>
            </a:r>
            <a:endParaRPr kumimoji="0" lang="en-US" sz="2000" b="0" i="0" u="none" strike="noStrike" cap="none" normalizeH="0" baseline="0" dirty="0" smtClean="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Calibri "/>
              </a:rPr>
              <a:t>Note: You need to remember that transitive dependency can only occur in a relation of three or more attributes.</a:t>
            </a:r>
          </a:p>
          <a:p>
            <a:pPr lvl="0"/>
            <a:r>
              <a:rPr lang="en-US" sz="2000" dirty="0"/>
              <a:t>If  P -&gt; Q and Q -&gt; R is true, then P-&gt; R is a transitive dependency.</a:t>
            </a:r>
            <a:endParaRPr kumimoji="0" lang="en-US" sz="2000" b="0" i="0" u="none" strike="noStrike" cap="none" normalizeH="0" baseline="0" dirty="0" smtClean="0">
              <a:ln>
                <a:noFill/>
              </a:ln>
              <a:solidFill>
                <a:schemeClr val="tx1"/>
              </a:solidFill>
              <a:effectLst/>
              <a:latin typeface="Calibri "/>
            </a:endParaRPr>
          </a:p>
        </p:txBody>
      </p:sp>
      <p:graphicFrame>
        <p:nvGraphicFramePr>
          <p:cNvPr id="4" name="Table 3"/>
          <p:cNvGraphicFramePr>
            <a:graphicFrameLocks noGrp="1"/>
          </p:cNvGraphicFramePr>
          <p:nvPr>
            <p:extLst>
              <p:ext uri="{D42A27DB-BD31-4B8C-83A1-F6EECF244321}">
                <p14:modId xmlns:p14="http://schemas.microsoft.com/office/powerpoint/2010/main" val="1197118100"/>
              </p:ext>
            </p:extLst>
          </p:nvPr>
        </p:nvGraphicFramePr>
        <p:xfrm>
          <a:off x="2474222" y="4632098"/>
          <a:ext cx="7058025" cy="1706880"/>
        </p:xfrm>
        <a:graphic>
          <a:graphicData uri="http://schemas.openxmlformats.org/drawingml/2006/table">
            <a:tbl>
              <a:tblPr/>
              <a:tblGrid>
                <a:gridCol w="2352675"/>
                <a:gridCol w="2352675"/>
                <a:gridCol w="2352675"/>
              </a:tblGrid>
              <a:tr h="0">
                <a:tc>
                  <a:txBody>
                    <a:bodyPr/>
                    <a:lstStyle/>
                    <a:p>
                      <a:pPr algn="l" fontAlgn="t"/>
                      <a:r>
                        <a:rPr lang="en-IN" b="1" dirty="0">
                          <a:effectLst/>
                        </a:rPr>
                        <a:t>Company</a:t>
                      </a:r>
                      <a:endParaRPr lang="en-IN" dirty="0">
                        <a:effectLst/>
                      </a:endParaRPr>
                    </a:p>
                  </a:txBody>
                  <a:tcPr marL="76200" marR="76200" marT="76200" marB="76200">
                    <a:lnL w="12700" cap="flat" cmpd="sng" algn="ctr">
                      <a:solidFill>
                        <a:srgbClr val="F0BCED"/>
                      </a:solidFill>
                      <a:prstDash val="solid"/>
                      <a:round/>
                      <a:headEnd type="none" w="med" len="med"/>
                      <a:tailEnd type="none" w="med" len="med"/>
                    </a:lnL>
                    <a:lnR w="12700" cap="flat" cmpd="sng" algn="ctr">
                      <a:solidFill>
                        <a:srgbClr val="F0BB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dirty="0">
                          <a:effectLst/>
                        </a:rPr>
                        <a:t>CEO</a:t>
                      </a:r>
                      <a:endParaRPr lang="en-IN" dirty="0">
                        <a:effectLst/>
                      </a:endParaRPr>
                    </a:p>
                  </a:txBody>
                  <a:tcPr marL="76200" marR="76200" marT="76200" marB="76200">
                    <a:lnL w="12700" cap="flat" cmpd="sng" algn="ctr">
                      <a:solidFill>
                        <a:srgbClr val="F0BBED"/>
                      </a:solidFill>
                      <a:prstDash val="solid"/>
                      <a:round/>
                      <a:headEnd type="none" w="med" len="med"/>
                      <a:tailEnd type="none" w="med" len="med"/>
                    </a:lnL>
                    <a:lnR w="12700" cap="flat" cmpd="sng" algn="ctr">
                      <a:solidFill>
                        <a:srgbClr val="70BB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dirty="0">
                          <a:effectLst/>
                        </a:rPr>
                        <a:t>Age</a:t>
                      </a:r>
                      <a:endParaRPr lang="en-IN" dirty="0">
                        <a:effectLst/>
                      </a:endParaRPr>
                    </a:p>
                  </a:txBody>
                  <a:tcPr marL="76200" marR="76200" marT="76200" marB="76200">
                    <a:lnL w="12700" cap="flat" cmpd="sng" algn="ctr">
                      <a:solidFill>
                        <a:srgbClr val="70BBED"/>
                      </a:solidFill>
                      <a:prstDash val="solid"/>
                      <a:round/>
                      <a:headEnd type="none" w="med" len="med"/>
                      <a:tailEnd type="none" w="med" len="med"/>
                    </a:lnL>
                    <a:lnR w="12700" cap="flat" cmpd="sng" algn="ctr">
                      <a:solidFill>
                        <a:srgbClr val="90BD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IN" dirty="0">
                          <a:effectLst/>
                        </a:rPr>
                        <a:t>Microsoft</a:t>
                      </a:r>
                    </a:p>
                  </a:txBody>
                  <a:tcPr marL="76200" marR="76200" marT="76200" marB="76200">
                    <a:lnL w="12700" cap="flat" cmpd="sng" algn="ctr">
                      <a:solidFill>
                        <a:srgbClr val="D0BCED"/>
                      </a:solidFill>
                      <a:prstDash val="solid"/>
                      <a:round/>
                      <a:headEnd type="none" w="med" len="med"/>
                      <a:tailEnd type="none" w="med" len="med"/>
                    </a:lnL>
                    <a:lnR w="12700" cap="flat" cmpd="sng" algn="ctr">
                      <a:solidFill>
                        <a:srgbClr val="90BD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err="1">
                          <a:effectLst/>
                        </a:rPr>
                        <a:t>Satya</a:t>
                      </a:r>
                      <a:r>
                        <a:rPr lang="en-IN" dirty="0">
                          <a:effectLst/>
                        </a:rPr>
                        <a:t> </a:t>
                      </a:r>
                      <a:r>
                        <a:rPr lang="en-IN" dirty="0" err="1">
                          <a:effectLst/>
                        </a:rPr>
                        <a:t>Nadella</a:t>
                      </a:r>
                      <a:endParaRPr lang="en-IN" dirty="0">
                        <a:effectLst/>
                      </a:endParaRPr>
                    </a:p>
                  </a:txBody>
                  <a:tcPr marL="76200" marR="76200" marT="76200" marB="76200">
                    <a:lnL w="12700" cap="flat" cmpd="sng" algn="ctr">
                      <a:solidFill>
                        <a:srgbClr val="90BDED"/>
                      </a:solidFill>
                      <a:prstDash val="solid"/>
                      <a:round/>
                      <a:headEnd type="none" w="med" len="med"/>
                      <a:tailEnd type="none" w="med" len="med"/>
                    </a:lnL>
                    <a:lnR w="12700" cap="flat" cmpd="sng" algn="ctr">
                      <a:solidFill>
                        <a:srgbClr val="50BE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51</a:t>
                      </a:r>
                    </a:p>
                  </a:txBody>
                  <a:tcPr marL="76200" marR="76200" marT="76200" marB="76200">
                    <a:lnL w="12700" cap="flat" cmpd="sng" algn="ctr">
                      <a:solidFill>
                        <a:srgbClr val="50BEED"/>
                      </a:solidFill>
                      <a:prstDash val="solid"/>
                      <a:round/>
                      <a:headEnd type="none" w="med" len="med"/>
                      <a:tailEnd type="none" w="med" len="med"/>
                    </a:lnL>
                    <a:lnR w="12700" cap="flat" cmpd="sng" algn="ctr">
                      <a:solidFill>
                        <a:srgbClr val="B0BD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IN" dirty="0">
                          <a:effectLst/>
                        </a:rPr>
                        <a:t>Google</a:t>
                      </a:r>
                    </a:p>
                  </a:txBody>
                  <a:tcPr marL="76200" marR="76200" marT="76200" marB="76200">
                    <a:lnL w="12700" cap="flat" cmpd="sng" algn="ctr">
                      <a:solidFill>
                        <a:srgbClr val="B0BEED"/>
                      </a:solidFill>
                      <a:prstDash val="solid"/>
                      <a:round/>
                      <a:headEnd type="none" w="med" len="med"/>
                      <a:tailEnd type="none" w="med" len="med"/>
                    </a:lnL>
                    <a:lnR w="12700" cap="flat" cmpd="sng" algn="ctr">
                      <a:solidFill>
                        <a:srgbClr val="50BF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err="1">
                          <a:effectLst/>
                        </a:rPr>
                        <a:t>Sundar</a:t>
                      </a:r>
                      <a:r>
                        <a:rPr lang="en-IN" dirty="0">
                          <a:effectLst/>
                        </a:rPr>
                        <a:t> </a:t>
                      </a:r>
                      <a:r>
                        <a:rPr lang="en-IN" dirty="0" err="1">
                          <a:effectLst/>
                        </a:rPr>
                        <a:t>Pichai</a:t>
                      </a:r>
                      <a:endParaRPr lang="en-IN" dirty="0">
                        <a:effectLst/>
                      </a:endParaRPr>
                    </a:p>
                  </a:txBody>
                  <a:tcPr marL="76200" marR="76200" marT="76200" marB="76200">
                    <a:lnL w="12700" cap="flat" cmpd="sng" algn="ctr">
                      <a:solidFill>
                        <a:srgbClr val="50BFED"/>
                      </a:solidFill>
                      <a:prstDash val="solid"/>
                      <a:round/>
                      <a:headEnd type="none" w="med" len="med"/>
                      <a:tailEnd type="none" w="med" len="med"/>
                    </a:lnL>
                    <a:lnR w="12700" cap="flat" cmpd="sng" algn="ctr">
                      <a:solidFill>
                        <a:srgbClr val="10B2E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effectLst/>
                        </a:rPr>
                        <a:t>46</a:t>
                      </a:r>
                    </a:p>
                  </a:txBody>
                  <a:tcPr marL="76200" marR="76200" marT="76200" marB="76200">
                    <a:lnL w="12700" cap="flat" cmpd="sng" algn="ctr">
                      <a:solidFill>
                        <a:srgbClr val="10B2EC"/>
                      </a:solidFill>
                      <a:prstDash val="solid"/>
                      <a:round/>
                      <a:headEnd type="none" w="med" len="med"/>
                      <a:tailEnd type="none" w="med" len="med"/>
                    </a:lnL>
                    <a:lnR w="12700" cap="flat" cmpd="sng" algn="ctr">
                      <a:solidFill>
                        <a:srgbClr val="90BCE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IN" dirty="0" err="1">
                          <a:effectLst/>
                        </a:rPr>
                        <a:t>Alibaba</a:t>
                      </a:r>
                      <a:endParaRPr lang="en-IN" dirty="0">
                        <a:effectLst/>
                      </a:endParaRPr>
                    </a:p>
                  </a:txBody>
                  <a:tcPr marL="76200" marR="76200" marT="76200" marB="76200">
                    <a:lnL w="12700" cap="flat" cmpd="sng" algn="ctr">
                      <a:solidFill>
                        <a:srgbClr val="B0B8EC"/>
                      </a:solidFill>
                      <a:prstDash val="solid"/>
                      <a:round/>
                      <a:headEnd type="none" w="med" len="med"/>
                      <a:tailEnd type="none" w="med" len="med"/>
                    </a:lnL>
                    <a:lnR w="12700" cap="flat" cmpd="sng" algn="ctr">
                      <a:solidFill>
                        <a:srgbClr val="90B4E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BCED"/>
                      </a:solidFill>
                      <a:prstDash val="solid"/>
                      <a:round/>
                      <a:headEnd type="none" w="med" len="med"/>
                      <a:tailEnd type="none" w="med" len="med"/>
                    </a:lnB>
                    <a:solidFill>
                      <a:srgbClr val="FFFFFF"/>
                    </a:solidFill>
                  </a:tcPr>
                </a:tc>
                <a:tc>
                  <a:txBody>
                    <a:bodyPr/>
                    <a:lstStyle/>
                    <a:p>
                      <a:pPr algn="l" fontAlgn="t"/>
                      <a:r>
                        <a:rPr lang="en-IN" dirty="0">
                          <a:effectLst/>
                        </a:rPr>
                        <a:t>Jack Ma</a:t>
                      </a:r>
                    </a:p>
                  </a:txBody>
                  <a:tcPr marL="76200" marR="76200" marT="76200" marB="76200">
                    <a:lnL w="12700" cap="flat" cmpd="sng" algn="ctr">
                      <a:solidFill>
                        <a:srgbClr val="90B4EC"/>
                      </a:solidFill>
                      <a:prstDash val="solid"/>
                      <a:round/>
                      <a:headEnd type="none" w="med" len="med"/>
                      <a:tailEnd type="none" w="med" len="med"/>
                    </a:lnL>
                    <a:lnR w="12700" cap="flat" cmpd="sng" algn="ctr">
                      <a:solidFill>
                        <a:srgbClr val="90B3EC"/>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BAED"/>
                      </a:solidFill>
                      <a:prstDash val="solid"/>
                      <a:round/>
                      <a:headEnd type="none" w="med" len="med"/>
                      <a:tailEnd type="none" w="med" len="med"/>
                    </a:lnB>
                    <a:solidFill>
                      <a:srgbClr val="FFFFFF"/>
                    </a:solidFill>
                  </a:tcPr>
                </a:tc>
                <a:tc>
                  <a:txBody>
                    <a:bodyPr/>
                    <a:lstStyle/>
                    <a:p>
                      <a:pPr algn="l" fontAlgn="t"/>
                      <a:r>
                        <a:rPr lang="en-IN" dirty="0">
                          <a:effectLst/>
                        </a:rPr>
                        <a:t>54</a:t>
                      </a:r>
                    </a:p>
                  </a:txBody>
                  <a:tcPr marL="76200" marR="76200" marT="76200" marB="76200">
                    <a:lnL w="12700" cap="flat" cmpd="sng" algn="ctr">
                      <a:solidFill>
                        <a:srgbClr val="90B3EC"/>
                      </a:solidFill>
                      <a:prstDash val="solid"/>
                      <a:round/>
                      <a:headEnd type="none" w="med" len="med"/>
                      <a:tailEnd type="none" w="med" len="med"/>
                    </a:lnL>
                    <a:lnR w="12700" cap="flat" cmpd="sng" algn="ctr">
                      <a:solidFill>
                        <a:srgbClr val="B0BEED"/>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BEE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868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699" y="450761"/>
            <a:ext cx="11372045" cy="6063198"/>
          </a:xfrm>
          <a:prstGeom prst="rect">
            <a:avLst/>
          </a:prstGeom>
        </p:spPr>
        <p:txBody>
          <a:bodyPr wrap="square">
            <a:spAutoFit/>
          </a:bodyPr>
          <a:lstStyle/>
          <a:p>
            <a:r>
              <a:rPr lang="en-US" sz="2400" b="0" i="0" dirty="0" smtClean="0">
                <a:solidFill>
                  <a:srgbClr val="610B38"/>
                </a:solidFill>
                <a:effectLst/>
              </a:rPr>
              <a:t>			</a:t>
            </a:r>
            <a:r>
              <a:rPr lang="en-US" sz="2800" b="0" i="0" dirty="0" smtClean="0">
                <a:solidFill>
                  <a:srgbClr val="610B38"/>
                </a:solidFill>
                <a:effectLst/>
              </a:rPr>
              <a:t>Inference Rule (IR):</a:t>
            </a:r>
          </a:p>
          <a:p>
            <a:endParaRPr lang="en-US" sz="2400" b="0" i="0" dirty="0" smtClean="0">
              <a:solidFill>
                <a:srgbClr val="610B38"/>
              </a:solidFill>
              <a:effectLst/>
            </a:endParaRPr>
          </a:p>
          <a:p>
            <a:r>
              <a:rPr lang="en-US" sz="2400" b="0" dirty="0" smtClean="0">
                <a:solidFill>
                  <a:srgbClr val="000000"/>
                </a:solidFill>
                <a:effectLst/>
                <a:latin typeface="verdana" panose="020B0604030504040204" pitchFamily="34" charset="0"/>
              </a:rPr>
              <a:t> Armstrong's axioms are used to conclude functional dependencies on a relational database.</a:t>
            </a:r>
          </a:p>
          <a:p>
            <a:r>
              <a:rPr lang="en-US" sz="2400" dirty="0" smtClean="0">
                <a:solidFill>
                  <a:srgbClr val="000000"/>
                </a:solidFill>
                <a:latin typeface="verdana" panose="020B0604030504040204" pitchFamily="34" charset="0"/>
              </a:rPr>
              <a:t>    </a:t>
            </a:r>
            <a:r>
              <a:rPr lang="en-US" sz="2400" b="0" dirty="0" smtClean="0">
                <a:solidFill>
                  <a:srgbClr val="000000"/>
                </a:solidFill>
                <a:effectLst/>
                <a:latin typeface="verdana" panose="020B0604030504040204" pitchFamily="34" charset="0"/>
              </a:rPr>
              <a:t>The inference rule is a type of assertion.</a:t>
            </a:r>
          </a:p>
          <a:p>
            <a:pPr lvl="1"/>
            <a:r>
              <a:rPr lang="en-US" sz="2400" b="0" dirty="0" smtClean="0">
                <a:solidFill>
                  <a:srgbClr val="000000"/>
                </a:solidFill>
                <a:effectLst/>
                <a:latin typeface="verdana" panose="020B0604030504040204" pitchFamily="34" charset="0"/>
              </a:rPr>
              <a:t>It can apply to a set of FD(functional dependency) to derive other FD.</a:t>
            </a:r>
          </a:p>
          <a:p>
            <a:pPr>
              <a:buFont typeface="Arial" panose="020B0604020202020204" pitchFamily="34" charset="0"/>
              <a:buChar char="•"/>
            </a:pPr>
            <a:r>
              <a:rPr lang="en-US" sz="2400" b="0" dirty="0" smtClean="0">
                <a:solidFill>
                  <a:srgbClr val="000000"/>
                </a:solidFill>
                <a:effectLst/>
                <a:latin typeface="verdana" panose="020B0604030504040204" pitchFamily="34" charset="0"/>
              </a:rPr>
              <a:t>Using the inference rule, we can derive additional functional dependency from the initial set.</a:t>
            </a:r>
          </a:p>
          <a:p>
            <a:r>
              <a:rPr lang="en-US" sz="2400" b="0" i="0" dirty="0" smtClean="0">
                <a:solidFill>
                  <a:srgbClr val="000000"/>
                </a:solidFill>
                <a:effectLst/>
                <a:latin typeface="verdana" panose="020B0604030504040204" pitchFamily="34" charset="0"/>
              </a:rPr>
              <a:t>The Functional dependency has 6 types of inference rule:</a:t>
            </a:r>
          </a:p>
          <a:p>
            <a:r>
              <a:rPr lang="en-US" sz="2400" b="0" i="0" dirty="0" smtClean="0">
                <a:solidFill>
                  <a:srgbClr val="610B38"/>
                </a:solidFill>
                <a:effectLst/>
                <a:latin typeface="erdana"/>
              </a:rPr>
              <a:t>1. Reflexive Rule (IR</a:t>
            </a:r>
            <a:r>
              <a:rPr lang="en-US" sz="2400" b="0" i="0" baseline="-25000" dirty="0" smtClean="0">
                <a:solidFill>
                  <a:srgbClr val="610B38"/>
                </a:solidFill>
                <a:effectLst/>
                <a:latin typeface="erdana"/>
              </a:rPr>
              <a:t>1</a:t>
            </a:r>
            <a:r>
              <a:rPr lang="en-US" sz="2400" b="0" i="0" dirty="0" smtClean="0">
                <a:solidFill>
                  <a:srgbClr val="610B38"/>
                </a:solidFill>
                <a:effectLst/>
                <a:latin typeface="erdana"/>
              </a:rPr>
              <a:t>)</a:t>
            </a:r>
          </a:p>
          <a:p>
            <a:r>
              <a:rPr lang="en-US" sz="2400" b="0" i="0" dirty="0" smtClean="0">
                <a:solidFill>
                  <a:srgbClr val="000000"/>
                </a:solidFill>
                <a:effectLst/>
                <a:latin typeface="verdana" panose="020B0604030504040204" pitchFamily="34" charset="0"/>
              </a:rPr>
              <a:t>In the reflexive rule, if Y is a subset of X, then X determines Y.</a:t>
            </a:r>
          </a:p>
          <a:p>
            <a:pPr>
              <a:buFont typeface="+mj-lt"/>
              <a:buAutoNum type="arabicPeriod"/>
            </a:pPr>
            <a:r>
              <a:rPr lang="en-US" sz="2400" b="0" i="0" dirty="0" smtClean="0">
                <a:solidFill>
                  <a:srgbClr val="000000"/>
                </a:solidFill>
                <a:effectLst/>
                <a:latin typeface="verdana" panose="020B0604030504040204" pitchFamily="34" charset="0"/>
              </a:rPr>
              <a:t>If X ⊇ Y then X  →    Y  </a:t>
            </a:r>
          </a:p>
          <a:p>
            <a:r>
              <a:rPr lang="en-US" sz="2400" b="1" i="0" dirty="0" smtClean="0">
                <a:solidFill>
                  <a:srgbClr val="000000"/>
                </a:solidFill>
                <a:effectLst/>
                <a:latin typeface="verdana" panose="020B0604030504040204" pitchFamily="34" charset="0"/>
              </a:rPr>
              <a:t>Example:</a:t>
            </a:r>
            <a:endParaRPr lang="en-US" sz="2400" b="0" i="0" dirty="0" smtClean="0">
              <a:solidFill>
                <a:srgbClr val="000000"/>
              </a:solidFill>
              <a:effectLst/>
              <a:latin typeface="verdana" panose="020B0604030504040204" pitchFamily="34" charset="0"/>
            </a:endParaRPr>
          </a:p>
          <a:p>
            <a:pPr>
              <a:buFont typeface="+mj-lt"/>
              <a:buAutoNum type="arabicPeriod"/>
            </a:pPr>
            <a:r>
              <a:rPr lang="en-US" sz="2400" b="0" i="0" dirty="0" smtClean="0">
                <a:solidFill>
                  <a:srgbClr val="000000"/>
                </a:solidFill>
                <a:effectLst/>
                <a:latin typeface="verdana" panose="020B0604030504040204" pitchFamily="34" charset="0"/>
              </a:rPr>
              <a:t>X = {a, b, c, d, e}  </a:t>
            </a:r>
          </a:p>
          <a:p>
            <a:r>
              <a:rPr lang="en-US" sz="2400" b="0" i="0" dirty="0" smtClean="0">
                <a:solidFill>
                  <a:srgbClr val="000000"/>
                </a:solidFill>
                <a:effectLst/>
                <a:latin typeface="verdana" panose="020B0604030504040204" pitchFamily="34" charset="0"/>
              </a:rPr>
              <a:t>Y = {a, b, c}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0872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276" y="1151206"/>
            <a:ext cx="10882648" cy="4524315"/>
          </a:xfrm>
          <a:prstGeom prst="rect">
            <a:avLst/>
          </a:prstGeom>
        </p:spPr>
        <p:txBody>
          <a:bodyPr wrap="square">
            <a:spAutoFit/>
          </a:bodyPr>
          <a:lstStyle/>
          <a:p>
            <a:r>
              <a:rPr lang="en-US" sz="2400" b="0" i="0" dirty="0" smtClean="0">
                <a:solidFill>
                  <a:srgbClr val="610B38"/>
                </a:solidFill>
                <a:effectLst/>
                <a:latin typeface="erdana"/>
              </a:rPr>
              <a:t> 			Augmentation Rule (IR</a:t>
            </a:r>
            <a:r>
              <a:rPr lang="en-US" sz="2400" b="0" i="0" baseline="-25000" dirty="0" smtClean="0">
                <a:solidFill>
                  <a:srgbClr val="610B38"/>
                </a:solidFill>
                <a:effectLst/>
                <a:latin typeface="erdana"/>
              </a:rPr>
              <a:t>2</a:t>
            </a:r>
            <a:r>
              <a:rPr lang="en-US" sz="2400" b="0" i="0" dirty="0" smtClean="0">
                <a:solidFill>
                  <a:srgbClr val="610B38"/>
                </a:solidFill>
                <a:effectLst/>
                <a:latin typeface="erdana"/>
              </a:rPr>
              <a:t>)</a:t>
            </a:r>
          </a:p>
          <a:p>
            <a:r>
              <a:rPr lang="en-US" sz="2400" b="0" i="0" dirty="0" smtClean="0">
                <a:solidFill>
                  <a:srgbClr val="000000"/>
                </a:solidFill>
                <a:effectLst/>
                <a:latin typeface="verdana" panose="020B0604030504040204" pitchFamily="34" charset="0"/>
              </a:rPr>
              <a:t>The augmentation is also called as a partial dependency. In augmentation, if X determines Y, then XZ determines YZ for any Z.</a:t>
            </a:r>
          </a:p>
          <a:p>
            <a:pPr>
              <a:buFont typeface="+mj-lt"/>
              <a:buAutoNum type="arabicPeriod"/>
            </a:pPr>
            <a:r>
              <a:rPr lang="en-US" sz="2400" b="0" i="0" dirty="0" smtClean="0">
                <a:solidFill>
                  <a:srgbClr val="000000"/>
                </a:solidFill>
                <a:effectLst/>
                <a:latin typeface="verdana" panose="020B0604030504040204" pitchFamily="34" charset="0"/>
              </a:rPr>
              <a:t>If X    →  Y then XZ   →   YZ   </a:t>
            </a:r>
          </a:p>
          <a:p>
            <a:r>
              <a:rPr lang="en-US" sz="2400" b="1" i="0" dirty="0" smtClean="0">
                <a:solidFill>
                  <a:srgbClr val="000000"/>
                </a:solidFill>
                <a:effectLst/>
                <a:latin typeface="verdana" panose="020B0604030504040204" pitchFamily="34" charset="0"/>
              </a:rPr>
              <a:t>Example:</a:t>
            </a:r>
            <a:endParaRPr lang="en-US" sz="2400" b="0" i="0" dirty="0" smtClean="0">
              <a:solidFill>
                <a:srgbClr val="000000"/>
              </a:solidFill>
              <a:effectLst/>
              <a:latin typeface="verdana" panose="020B0604030504040204" pitchFamily="34" charset="0"/>
            </a:endParaRPr>
          </a:p>
          <a:p>
            <a:pPr>
              <a:buFont typeface="+mj-lt"/>
              <a:buAutoNum type="arabicPeriod"/>
            </a:pPr>
            <a:r>
              <a:rPr lang="en-US" sz="2400" b="0" i="0" dirty="0" smtClean="0">
                <a:solidFill>
                  <a:srgbClr val="000000"/>
                </a:solidFill>
                <a:effectLst/>
                <a:latin typeface="verdana" panose="020B0604030504040204" pitchFamily="34" charset="0"/>
              </a:rPr>
              <a:t>For R(ABCD),  </a:t>
            </a:r>
            <a:r>
              <a:rPr lang="en-US" sz="2400" b="1" i="0" dirty="0" smtClean="0">
                <a:solidFill>
                  <a:srgbClr val="006699"/>
                </a:solidFill>
                <a:effectLst/>
                <a:latin typeface="verdana" panose="020B0604030504040204" pitchFamily="34" charset="0"/>
              </a:rPr>
              <a:t>if</a:t>
            </a:r>
            <a:r>
              <a:rPr lang="en-US" sz="2400" b="0" i="0" dirty="0" smtClean="0">
                <a:solidFill>
                  <a:srgbClr val="000000"/>
                </a:solidFill>
                <a:effectLst/>
                <a:latin typeface="verdana" panose="020B0604030504040204" pitchFamily="34" charset="0"/>
              </a:rPr>
              <a:t> A   →   B then AC  →   BC  </a:t>
            </a:r>
          </a:p>
          <a:p>
            <a:pPr>
              <a:buFont typeface="+mj-lt"/>
              <a:buAutoNum type="arabicPeriod"/>
            </a:pPr>
            <a:endParaRPr lang="en-US" sz="2400" dirty="0">
              <a:solidFill>
                <a:srgbClr val="000000"/>
              </a:solidFill>
              <a:latin typeface="verdana" panose="020B0604030504040204" pitchFamily="34" charset="0"/>
            </a:endParaRPr>
          </a:p>
          <a:p>
            <a:r>
              <a:rPr lang="en-US" sz="2400" b="0" i="0" dirty="0" smtClean="0">
                <a:solidFill>
                  <a:srgbClr val="000000"/>
                </a:solidFill>
                <a:effectLst/>
                <a:latin typeface="verdana" panose="020B0604030504040204" pitchFamily="34" charset="0"/>
              </a:rPr>
              <a:t> 			Transitive Rule (IR3)</a:t>
            </a:r>
          </a:p>
          <a:p>
            <a:r>
              <a:rPr lang="en-US" sz="2400" b="0" i="0" dirty="0" smtClean="0">
                <a:solidFill>
                  <a:srgbClr val="000000"/>
                </a:solidFill>
                <a:effectLst/>
                <a:latin typeface="verdana" panose="020B0604030504040204" pitchFamily="34" charset="0"/>
              </a:rPr>
              <a:t>In the transitive rule, if X determines Y and Y determine Z, then X must also determine Z.</a:t>
            </a:r>
          </a:p>
          <a:p>
            <a:endParaRPr lang="en-US" sz="2400" b="0" i="0" dirty="0" smtClean="0">
              <a:solidFill>
                <a:srgbClr val="000000"/>
              </a:solidFill>
              <a:effectLst/>
              <a:latin typeface="verdana" panose="020B0604030504040204" pitchFamily="34" charset="0"/>
            </a:endParaRPr>
          </a:p>
          <a:p>
            <a:r>
              <a:rPr lang="en-US" sz="2400" b="0" i="0" dirty="0" smtClean="0">
                <a:solidFill>
                  <a:srgbClr val="000000"/>
                </a:solidFill>
                <a:effectLst/>
                <a:latin typeface="verdana" panose="020B0604030504040204" pitchFamily="34" charset="0"/>
              </a:rPr>
              <a:t>If X   →   Y and Y  →  Z then X  →   Z </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298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1207</Words>
  <Application>Microsoft Office PowerPoint</Application>
  <PresentationFormat>Custom</PresentationFormat>
  <Paragraphs>407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Windows User</dc:creator>
  <cp:lastModifiedBy>celia</cp:lastModifiedBy>
  <cp:revision>33</cp:revision>
  <dcterms:created xsi:type="dcterms:W3CDTF">2019-07-17T23:09:24Z</dcterms:created>
  <dcterms:modified xsi:type="dcterms:W3CDTF">2021-01-11T05:33:10Z</dcterms:modified>
</cp:coreProperties>
</file>