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Bebas Neue"/>
      <p:regular r:id="rId28"/>
    </p:embeddedFont>
    <p:embeddedFont>
      <p:font typeface="Quicksand"/>
      <p:regular r:id="rId29"/>
      <p:bold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304">
          <p15:clr>
            <a:srgbClr val="9AA0A6"/>
          </p15:clr>
        </p15:guide>
        <p15:guide id="4" pos="3456">
          <p15:clr>
            <a:srgbClr val="9AA0A6"/>
          </p15:clr>
        </p15:guide>
        <p15:guide id="5" pos="1011">
          <p15:clr>
            <a:srgbClr val="9AA0A6"/>
          </p15:clr>
        </p15:guide>
        <p15:guide id="6" pos="4894">
          <p15:clr>
            <a:srgbClr val="9AA0A6"/>
          </p15:clr>
        </p15:guide>
        <p15:guide id="7" orient="horz" pos="1412">
          <p15:clr>
            <a:srgbClr val="9AA0A6"/>
          </p15:clr>
        </p15:guide>
        <p15:guide id="8" orient="horz" pos="31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304"/>
        <p:guide pos="3456"/>
        <p:guide pos="1011"/>
        <p:guide pos="4894"/>
        <p:guide pos="1412" orient="horz"/>
        <p:guide pos="31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BebasNeu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icksa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Quicksan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23ff8538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23ff8538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23ff8538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23ff8538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23ff8538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23ff8538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23ff8538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23ff8538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b5f4101a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b5f4101a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b5f4101a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b5f4101a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b5f4101a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b5f4101a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23ff85381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23ff8538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b5f4101a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b5f4101a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23ff85e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23ff85e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5f4101a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b5f4101a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eab838aafa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eab838aafa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23ff853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f23ff853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e815e812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e815e812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23ff8538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23ff8538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23ff8538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23ff8538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23ff8538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23ff853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23ff8538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23ff8538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23ff8538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23ff8538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b5f40ffb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b5f40ffb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23ff8538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23ff8538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96050" y="53100"/>
            <a:ext cx="1171575" cy="257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61850" y="2451100"/>
            <a:ext cx="38484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0000FF"/>
                </a:solidFill>
                <a:latin typeface="Bebas Neue"/>
                <a:ea typeface="Bebas Neue"/>
                <a:cs typeface="Bebas Neue"/>
                <a:sym typeface="Bebas Neue"/>
              </a:rPr>
              <a:t>Modules &amp; Packages</a:t>
            </a:r>
            <a:r>
              <a:rPr lang="en" sz="4900">
                <a:solidFill>
                  <a:srgbClr val="0000FF"/>
                </a:solidFill>
                <a:latin typeface="Bebas Neue"/>
                <a:ea typeface="Bebas Neue"/>
                <a:cs typeface="Bebas Neue"/>
                <a:sym typeface="Bebas Neue"/>
              </a:rPr>
              <a:t> in</a:t>
            </a:r>
            <a:r>
              <a:rPr lang="en" sz="4900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" sz="9100">
                <a:solidFill>
                  <a:srgbClr val="741B47"/>
                </a:solidFill>
                <a:latin typeface="Bebas Neue"/>
                <a:ea typeface="Bebas Neue"/>
                <a:cs typeface="Bebas Neue"/>
                <a:sym typeface="Bebas Neue"/>
              </a:rPr>
              <a:t>Python</a:t>
            </a:r>
            <a:endParaRPr sz="9100">
              <a:solidFill>
                <a:srgbClr val="741B4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88250" y="653025"/>
            <a:ext cx="9483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60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9" name="Google Shape;59;p13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0" name="Google Shape;60;p1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13"/>
          <p:cNvSpPr/>
          <p:nvPr/>
        </p:nvSpPr>
        <p:spPr>
          <a:xfrm>
            <a:off x="4939800" y="1209475"/>
            <a:ext cx="3717600" cy="36411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5417250" y="2068300"/>
            <a:ext cx="2762700" cy="27060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5871600" y="3034675"/>
            <a:ext cx="1854000" cy="1815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136550" y="1540500"/>
            <a:ext cx="149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Packages</a:t>
            </a:r>
            <a:endParaRPr b="1" sz="2000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136550" y="2378700"/>
            <a:ext cx="149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Modules</a:t>
            </a:r>
            <a:endParaRPr b="1" sz="2000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136550" y="3750300"/>
            <a:ext cx="149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Functions</a:t>
            </a:r>
            <a:endParaRPr b="1" sz="2000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/>
          <p:nvPr/>
        </p:nvSpPr>
        <p:spPr>
          <a:xfrm>
            <a:off x="1604475" y="150125"/>
            <a:ext cx="61644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22"/>
          <p:cNvGrpSpPr/>
          <p:nvPr/>
        </p:nvGrpSpPr>
        <p:grpSpPr>
          <a:xfrm>
            <a:off x="7085822" y="324975"/>
            <a:ext cx="636814" cy="120078"/>
            <a:chOff x="8209059" y="198000"/>
            <a:chExt cx="636814" cy="120078"/>
          </a:xfrm>
        </p:grpSpPr>
        <p:sp>
          <p:nvSpPr>
            <p:cNvPr id="273" name="Google Shape;273;p22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22"/>
          <p:cNvSpPr txBox="1"/>
          <p:nvPr/>
        </p:nvSpPr>
        <p:spPr>
          <a:xfrm>
            <a:off x="2111550" y="95825"/>
            <a:ext cx="492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4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Naming Rules - Module &amp; Package </a:t>
            </a:r>
            <a:endParaRPr sz="39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7" name="Google Shape;277;p22"/>
          <p:cNvSpPr txBox="1"/>
          <p:nvPr/>
        </p:nvSpPr>
        <p:spPr>
          <a:xfrm>
            <a:off x="5245150" y="1917875"/>
            <a:ext cx="33189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import statement makes the contents of the module available to the caller. 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import statement can have a different methods, as seen below.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8" name="Google Shape;278;p22"/>
          <p:cNvSpPr/>
          <p:nvPr/>
        </p:nvSpPr>
        <p:spPr>
          <a:xfrm>
            <a:off x="1879150" y="798200"/>
            <a:ext cx="1080300" cy="3936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2"/>
          <p:cNvSpPr txBox="1"/>
          <p:nvPr/>
        </p:nvSpPr>
        <p:spPr>
          <a:xfrm>
            <a:off x="1827850" y="779475"/>
            <a:ext cx="10803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Example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0" name="Google Shape;280;p22"/>
          <p:cNvSpPr/>
          <p:nvPr/>
        </p:nvSpPr>
        <p:spPr>
          <a:xfrm>
            <a:off x="346350" y="2556875"/>
            <a:ext cx="4537800" cy="9675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2"/>
          <p:cNvSpPr txBox="1"/>
          <p:nvPr/>
        </p:nvSpPr>
        <p:spPr>
          <a:xfrm>
            <a:off x="416800" y="2631875"/>
            <a:ext cx="439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Several comma-separated modules may be specified in a single import statement: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139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import &lt;module_name&gt;[ &lt;module_name&gt; ...]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2" name="Google Shape;282;p22"/>
          <p:cNvSpPr/>
          <p:nvPr/>
        </p:nvSpPr>
        <p:spPr>
          <a:xfrm>
            <a:off x="419650" y="3675900"/>
            <a:ext cx="4537800" cy="13914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493000" y="3713525"/>
            <a:ext cx="44433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Individual objects from the module can be imported directly into the caller's symbol table using an alternate form of the import statement: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139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4A87"/>
                </a:solidFill>
                <a:latin typeface="Quicksand"/>
                <a:ea typeface="Quicksand"/>
                <a:cs typeface="Quicksand"/>
                <a:sym typeface="Quicksand"/>
              </a:rPr>
              <a:t>from</a:t>
            </a:r>
            <a:r>
              <a:rPr b="1" lang="en">
                <a:solidFill>
                  <a:srgbClr val="212529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>
                <a:solidFill>
                  <a:srgbClr val="CE5C00"/>
                </a:solidFill>
                <a:latin typeface="Quicksand"/>
                <a:ea typeface="Quicksand"/>
                <a:cs typeface="Quicksand"/>
                <a:sym typeface="Quicksand"/>
              </a:rPr>
              <a:t>&lt;</a:t>
            </a: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module_name</a:t>
            </a:r>
            <a:r>
              <a:rPr b="1" lang="en">
                <a:solidFill>
                  <a:srgbClr val="CE5C00"/>
                </a:solidFill>
                <a:latin typeface="Quicksand"/>
                <a:ea typeface="Quicksand"/>
                <a:cs typeface="Quicksand"/>
                <a:sym typeface="Quicksand"/>
              </a:rPr>
              <a:t>&gt;</a:t>
            </a:r>
            <a:r>
              <a:rPr b="1" lang="en">
                <a:solidFill>
                  <a:srgbClr val="212529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>
                <a:solidFill>
                  <a:srgbClr val="204A87"/>
                </a:solidFill>
                <a:latin typeface="Quicksand"/>
                <a:ea typeface="Quicksand"/>
                <a:cs typeface="Quicksand"/>
                <a:sym typeface="Quicksand"/>
              </a:rPr>
              <a:t>import</a:t>
            </a:r>
            <a:r>
              <a:rPr b="1" lang="en">
                <a:solidFill>
                  <a:srgbClr val="212529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>
                <a:solidFill>
                  <a:srgbClr val="CE5C00"/>
                </a:solidFill>
                <a:latin typeface="Quicksand"/>
                <a:ea typeface="Quicksand"/>
                <a:cs typeface="Quicksand"/>
                <a:sym typeface="Quicksand"/>
              </a:rPr>
              <a:t>&lt;</a:t>
            </a: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name(s)</a:t>
            </a:r>
            <a:r>
              <a:rPr b="1" lang="en">
                <a:solidFill>
                  <a:srgbClr val="CE5C00"/>
                </a:solidFill>
                <a:latin typeface="Quicksand"/>
                <a:ea typeface="Quicksand"/>
                <a:cs typeface="Quicksand"/>
                <a:sym typeface="Quicksand"/>
              </a:rPr>
              <a:t>&gt;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766100" y="1309225"/>
            <a:ext cx="3625800" cy="10755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883279" y="1339825"/>
            <a:ext cx="35085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The simplest form is the one already shown in the previous example.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import &lt;module_name&gt;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/>
          <p:nvPr/>
        </p:nvSpPr>
        <p:spPr>
          <a:xfrm>
            <a:off x="1604475" y="150125"/>
            <a:ext cx="61644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p23"/>
          <p:cNvGrpSpPr/>
          <p:nvPr/>
        </p:nvGrpSpPr>
        <p:grpSpPr>
          <a:xfrm>
            <a:off x="7085822" y="324975"/>
            <a:ext cx="636814" cy="120078"/>
            <a:chOff x="8209059" y="198000"/>
            <a:chExt cx="636814" cy="120078"/>
          </a:xfrm>
        </p:grpSpPr>
        <p:sp>
          <p:nvSpPr>
            <p:cNvPr id="292" name="Google Shape;292;p2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23"/>
          <p:cNvSpPr txBox="1"/>
          <p:nvPr/>
        </p:nvSpPr>
        <p:spPr>
          <a:xfrm>
            <a:off x="2027250" y="98675"/>
            <a:ext cx="51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4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Naming Rules - Module &amp; Package </a:t>
            </a:r>
            <a:endParaRPr sz="39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6" name="Google Shape;296;p23"/>
          <p:cNvSpPr/>
          <p:nvPr/>
        </p:nvSpPr>
        <p:spPr>
          <a:xfrm>
            <a:off x="3852525" y="849125"/>
            <a:ext cx="1080300" cy="3936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3"/>
          <p:cNvSpPr txBox="1"/>
          <p:nvPr/>
        </p:nvSpPr>
        <p:spPr>
          <a:xfrm>
            <a:off x="3801225" y="830400"/>
            <a:ext cx="10803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Example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8" name="Google Shape;298;p23"/>
          <p:cNvSpPr/>
          <p:nvPr/>
        </p:nvSpPr>
        <p:spPr>
          <a:xfrm>
            <a:off x="2267875" y="1808150"/>
            <a:ext cx="4537800" cy="9675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3"/>
          <p:cNvSpPr txBox="1"/>
          <p:nvPr/>
        </p:nvSpPr>
        <p:spPr>
          <a:xfrm>
            <a:off x="2338325" y="1806950"/>
            <a:ext cx="43911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You can also import an entire module under an alternate name: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import &lt;module_name&gt; as &lt;alt_name&gt;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2338325" y="3105425"/>
            <a:ext cx="4537800" cy="13914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1" name="Google Shape;301;p23"/>
          <p:cNvSpPr txBox="1"/>
          <p:nvPr/>
        </p:nvSpPr>
        <p:spPr>
          <a:xfrm>
            <a:off x="2411675" y="3143050"/>
            <a:ext cx="44433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It is also possible to import individual objects but enter them into the local symbol table with alternate names: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from </a:t>
            </a:r>
            <a:r>
              <a:rPr b="1" lang="en">
                <a:solidFill>
                  <a:srgbClr val="CE5C00"/>
                </a:solidFill>
                <a:latin typeface="Quicksand"/>
                <a:ea typeface="Quicksand"/>
                <a:cs typeface="Quicksand"/>
                <a:sym typeface="Quicksand"/>
              </a:rPr>
              <a:t>&lt;</a:t>
            </a: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module_name</a:t>
            </a:r>
            <a:r>
              <a:rPr b="1" lang="en">
                <a:solidFill>
                  <a:srgbClr val="CE5C00"/>
                </a:solidFill>
                <a:latin typeface="Quicksand"/>
                <a:ea typeface="Quicksand"/>
                <a:cs typeface="Quicksand"/>
                <a:sym typeface="Quicksand"/>
              </a:rPr>
              <a:t>&gt;</a:t>
            </a:r>
            <a:r>
              <a:rPr b="1" lang="en">
                <a:solidFill>
                  <a:srgbClr val="212529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import </a:t>
            </a:r>
            <a:r>
              <a:rPr b="1" lang="en">
                <a:solidFill>
                  <a:srgbClr val="CE5C00"/>
                </a:solidFill>
                <a:latin typeface="Quicksand"/>
                <a:ea typeface="Quicksand"/>
                <a:cs typeface="Quicksand"/>
                <a:sym typeface="Quicksand"/>
              </a:rPr>
              <a:t>&lt;</a:t>
            </a: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name</a:t>
            </a:r>
            <a:r>
              <a:rPr b="1" lang="en">
                <a:solidFill>
                  <a:srgbClr val="CE5C00"/>
                </a:solidFill>
                <a:latin typeface="Quicksand"/>
                <a:ea typeface="Quicksand"/>
                <a:cs typeface="Quicksand"/>
                <a:sym typeface="Quicksand"/>
              </a:rPr>
              <a:t>&gt;</a:t>
            </a:r>
            <a:r>
              <a:rPr b="1" lang="en">
                <a:solidFill>
                  <a:srgbClr val="212529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as</a:t>
            </a:r>
            <a:r>
              <a:rPr b="1" lang="en">
                <a:solidFill>
                  <a:srgbClr val="212529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>
                <a:solidFill>
                  <a:srgbClr val="CE5C00"/>
                </a:solidFill>
                <a:latin typeface="Quicksand"/>
                <a:ea typeface="Quicksand"/>
                <a:cs typeface="Quicksand"/>
                <a:sym typeface="Quicksand"/>
              </a:rPr>
              <a:t>&lt;</a:t>
            </a: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alt_name</a:t>
            </a:r>
            <a:r>
              <a:rPr b="1" lang="en">
                <a:solidFill>
                  <a:srgbClr val="CE5C00"/>
                </a:solidFill>
                <a:latin typeface="Quicksand"/>
                <a:ea typeface="Quicksand"/>
                <a:cs typeface="Quicksand"/>
                <a:sym typeface="Quicksand"/>
              </a:rPr>
              <a:t>&gt;</a:t>
            </a: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[</a:t>
            </a:r>
            <a:r>
              <a:rPr b="1" lang="en">
                <a:solidFill>
                  <a:srgbClr val="212529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>
                <a:solidFill>
                  <a:srgbClr val="CE5C00"/>
                </a:solidFill>
                <a:latin typeface="Quicksand"/>
                <a:ea typeface="Quicksand"/>
                <a:cs typeface="Quicksand"/>
                <a:sym typeface="Quicksand"/>
              </a:rPr>
              <a:t>&lt;</a:t>
            </a: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name</a:t>
            </a:r>
            <a:r>
              <a:rPr b="1" lang="en">
                <a:solidFill>
                  <a:srgbClr val="CE5C00"/>
                </a:solidFill>
                <a:latin typeface="Quicksand"/>
                <a:ea typeface="Quicksand"/>
                <a:cs typeface="Quicksand"/>
                <a:sym typeface="Quicksand"/>
              </a:rPr>
              <a:t>&gt;</a:t>
            </a:r>
            <a:r>
              <a:rPr b="1" lang="en">
                <a:solidFill>
                  <a:srgbClr val="212529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as</a:t>
            </a:r>
            <a:r>
              <a:rPr b="1" lang="en">
                <a:solidFill>
                  <a:srgbClr val="212529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>
                <a:solidFill>
                  <a:srgbClr val="CE5C00"/>
                </a:solidFill>
                <a:latin typeface="Quicksand"/>
                <a:ea typeface="Quicksand"/>
                <a:cs typeface="Quicksand"/>
                <a:sym typeface="Quicksand"/>
              </a:rPr>
              <a:t>&lt;</a:t>
            </a: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alt_name</a:t>
            </a:r>
            <a:r>
              <a:rPr b="1" lang="en">
                <a:solidFill>
                  <a:srgbClr val="CE5C00"/>
                </a:solidFill>
                <a:latin typeface="Quicksand"/>
                <a:ea typeface="Quicksand"/>
                <a:cs typeface="Quicksand"/>
                <a:sym typeface="Quicksand"/>
              </a:rPr>
              <a:t>&gt;</a:t>
            </a:r>
            <a:r>
              <a:rPr b="1" lang="en">
                <a:solidFill>
                  <a:srgbClr val="212529"/>
                </a:solidFill>
                <a:latin typeface="Quicksand"/>
                <a:ea typeface="Quicksand"/>
                <a:cs typeface="Quicksand"/>
                <a:sym typeface="Quicksand"/>
              </a:rPr>
              <a:t> …</a:t>
            </a: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]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/>
          <p:nvPr/>
        </p:nvSpPr>
        <p:spPr>
          <a:xfrm>
            <a:off x="2160575" y="184650"/>
            <a:ext cx="51333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24"/>
          <p:cNvGrpSpPr/>
          <p:nvPr/>
        </p:nvGrpSpPr>
        <p:grpSpPr>
          <a:xfrm>
            <a:off x="6679170" y="344625"/>
            <a:ext cx="573132" cy="120078"/>
            <a:chOff x="8209059" y="198000"/>
            <a:chExt cx="636814" cy="120078"/>
          </a:xfrm>
        </p:grpSpPr>
        <p:sp>
          <p:nvSpPr>
            <p:cNvPr id="308" name="Google Shape;308;p24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24"/>
          <p:cNvSpPr txBox="1"/>
          <p:nvPr/>
        </p:nvSpPr>
        <p:spPr>
          <a:xfrm>
            <a:off x="1850128" y="126150"/>
            <a:ext cx="51333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1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Example Program Using Packages </a:t>
            </a:r>
            <a:endParaRPr sz="31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2" name="Google Shape;312;p24"/>
          <p:cNvSpPr txBox="1"/>
          <p:nvPr/>
        </p:nvSpPr>
        <p:spPr>
          <a:xfrm>
            <a:off x="730875" y="671375"/>
            <a:ext cx="3508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#Create a folder MyPackage consisting of the following files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3" name="Google Shape;313;p24"/>
          <p:cNvSpPr/>
          <p:nvPr/>
        </p:nvSpPr>
        <p:spPr>
          <a:xfrm>
            <a:off x="250163" y="2124000"/>
            <a:ext cx="1970700" cy="21027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4"/>
          <p:cNvSpPr txBox="1"/>
          <p:nvPr/>
        </p:nvSpPr>
        <p:spPr>
          <a:xfrm>
            <a:off x="371188" y="2124000"/>
            <a:ext cx="20919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Code in arithmetic.py</a:t>
            </a:r>
            <a:endParaRPr b="1" sz="12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def sum(x,y):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   return x+y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def average(x,y):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   return (x+y)/2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def power(x,y):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   return x**y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5" name="Google Shape;315;p24"/>
          <p:cNvSpPr/>
          <p:nvPr/>
        </p:nvSpPr>
        <p:spPr>
          <a:xfrm>
            <a:off x="4572000" y="1191300"/>
            <a:ext cx="4537800" cy="3672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4721550" y="1330675"/>
            <a:ext cx="4537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from MyPackage import arithmetic 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#Importing the package and the arithmetic.py file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from MyPackage import hello 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#Importing the package and the hello.py file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print(hello.SayHello("Python Package")) 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#Invocation or call for SayHello function 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print("The Sum is:", arithmetic.sum(10,20)) 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#Invocation or call for sum function 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print("The Average is:", arithmetic.average(10,20)) #Invocation or call for average function 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print("The power is:", arithmetic.power(10,2)) 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#Invocation or call for arithmetic function 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7" name="Google Shape;317;p24"/>
          <p:cNvSpPr/>
          <p:nvPr/>
        </p:nvSpPr>
        <p:spPr>
          <a:xfrm>
            <a:off x="613700" y="1309225"/>
            <a:ext cx="3180300" cy="6480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483975" y="1263625"/>
            <a:ext cx="39084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icksand"/>
              <a:buAutoNum type="arabicPeriod"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__init__.py   #Create an empty file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icksand"/>
              <a:buAutoNum type="arabicPeriod"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hello.py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icksand"/>
              <a:buAutoNum type="arabicPeriod"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arithmetic.py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2289975" y="2185750"/>
            <a:ext cx="2091900" cy="1006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2411000" y="2185750"/>
            <a:ext cx="20919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Code in hello.py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def SayHello(name):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   print("Hello ", name)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   return()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5422650" y="712950"/>
            <a:ext cx="34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Call for Packages and Module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2" name="Google Shape;322;p24"/>
          <p:cNvSpPr txBox="1"/>
          <p:nvPr/>
        </p:nvSpPr>
        <p:spPr>
          <a:xfrm>
            <a:off x="2470575" y="3320275"/>
            <a:ext cx="16932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Output</a:t>
            </a:r>
            <a:endParaRPr b="1" sz="1200">
              <a:solidFill>
                <a:srgbClr val="0000FF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Hello  Python Package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None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The Sum is: 30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The Average is: 15.0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The power is: 100</a:t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/>
          <p:nvPr/>
        </p:nvSpPr>
        <p:spPr>
          <a:xfrm>
            <a:off x="1604475" y="150125"/>
            <a:ext cx="61644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25"/>
          <p:cNvGrpSpPr/>
          <p:nvPr/>
        </p:nvGrpSpPr>
        <p:grpSpPr>
          <a:xfrm>
            <a:off x="7085822" y="324975"/>
            <a:ext cx="636814" cy="120078"/>
            <a:chOff x="8209059" y="198000"/>
            <a:chExt cx="636814" cy="120078"/>
          </a:xfrm>
        </p:grpSpPr>
        <p:sp>
          <p:nvSpPr>
            <p:cNvPr id="329" name="Google Shape;329;p2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p25"/>
          <p:cNvSpPr txBox="1"/>
          <p:nvPr/>
        </p:nvSpPr>
        <p:spPr>
          <a:xfrm>
            <a:off x="1873650" y="98675"/>
            <a:ext cx="539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4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Example Program Using Packages </a:t>
            </a:r>
            <a:endParaRPr sz="34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730875" y="671375"/>
            <a:ext cx="3508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#Create a folder MyPackage consisting of the following files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250163" y="2124000"/>
            <a:ext cx="1970700" cy="21027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371188" y="2124000"/>
            <a:ext cx="20919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Code in arithmetic.py</a:t>
            </a:r>
            <a:endParaRPr b="1" sz="12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def sum(x,y):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   return x+y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def average(x,y):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   return (x+y)/2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def power(x,y):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   return x**y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6" name="Google Shape;336;p25"/>
          <p:cNvSpPr/>
          <p:nvPr/>
        </p:nvSpPr>
        <p:spPr>
          <a:xfrm>
            <a:off x="4572000" y="1267500"/>
            <a:ext cx="4537800" cy="3694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4876800" y="1254475"/>
            <a:ext cx="4687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#With Alias Name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from MyPackage import arithmetic as ar 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#Importing the package and the arithmetic.py file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from MyPackage import hello as he 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#Importing the package and the hello.py file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print(he.SayHello("Python Package")) 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#Invocation or call for SayHello function 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print("The Sum is:", ar.sum(10,20)) 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#Invocation or call for sum function 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print("The Average is:", ar.average(10,20)) 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#Invocation or call for average function 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print("The power is:", ar.power(10,2)) 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#Invocation or call for arithmetic function 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613700" y="1309225"/>
            <a:ext cx="3180300" cy="6480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5"/>
          <p:cNvSpPr txBox="1"/>
          <p:nvPr/>
        </p:nvSpPr>
        <p:spPr>
          <a:xfrm>
            <a:off x="483975" y="1263625"/>
            <a:ext cx="39084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icksand"/>
              <a:buAutoNum type="arabicPeriod"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__init__.py   #Create an empty file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icksand"/>
              <a:buAutoNum type="arabicPeriod"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hello.py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icksand"/>
              <a:buAutoNum type="arabicPeriod"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arithmetic.py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2289975" y="2185750"/>
            <a:ext cx="2091900" cy="1006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5"/>
          <p:cNvSpPr txBox="1"/>
          <p:nvPr/>
        </p:nvSpPr>
        <p:spPr>
          <a:xfrm>
            <a:off x="2411000" y="2185750"/>
            <a:ext cx="20919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Code in hello.py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def SayHello(name):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   print("Hello ", name)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   return()</a:t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2" name="Google Shape;342;p25"/>
          <p:cNvSpPr txBox="1"/>
          <p:nvPr/>
        </p:nvSpPr>
        <p:spPr>
          <a:xfrm>
            <a:off x="5422650" y="712950"/>
            <a:ext cx="343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Call for Packages and Module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ar &amp; he are the alias name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3" name="Google Shape;343;p25"/>
          <p:cNvSpPr txBox="1"/>
          <p:nvPr/>
        </p:nvSpPr>
        <p:spPr>
          <a:xfrm>
            <a:off x="2470575" y="3320275"/>
            <a:ext cx="16932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Output</a:t>
            </a:r>
            <a:endParaRPr b="1" sz="1200">
              <a:solidFill>
                <a:srgbClr val="0000FF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Hello  Python Package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()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The Sum is: 30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The Average is: 15.0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The power is: 100</a:t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350" name="Google Shape;350;p26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26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LMS Activity</a:t>
            </a:r>
            <a:endParaRPr b="0" i="0" sz="3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" name="Google Shape;359;p27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360" name="Google Shape;360;p27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27"/>
          <p:cNvSpPr txBox="1"/>
          <p:nvPr/>
        </p:nvSpPr>
        <p:spPr>
          <a:xfrm>
            <a:off x="573475" y="445025"/>
            <a:ext cx="746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1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Itertools - An inbuilt Module</a:t>
            </a:r>
            <a:endParaRPr sz="31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4" name="Google Shape;364;p27"/>
          <p:cNvSpPr txBox="1"/>
          <p:nvPr/>
        </p:nvSpPr>
        <p:spPr>
          <a:xfrm flipH="1">
            <a:off x="3602775" y="1617375"/>
            <a:ext cx="5372700" cy="3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</a:t>
            </a: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module implements a number of iterator building blocks. 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module is a memory-efficient, fast tool that can be used alone or in combination to develop iterator algebra operations.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Itertools supports many operations like map(), count(), repeat(), zip_longest(), groupby(), cycle() etc. 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 consists of three types such as infinite iterators (3 functions), combinatorics iterators (4 functions ) using shortest input sequence (12 functions ). 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total itertools supports 19 different functionalities. 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 is useful for larger data set operations with faster computation.  </a:t>
            </a:r>
            <a:endParaRPr b="1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5" name="Google Shape;365;p27"/>
          <p:cNvSpPr/>
          <p:nvPr/>
        </p:nvSpPr>
        <p:spPr>
          <a:xfrm>
            <a:off x="5478000" y="1129875"/>
            <a:ext cx="1973400" cy="4698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7"/>
          <p:cNvSpPr txBox="1"/>
          <p:nvPr/>
        </p:nvSpPr>
        <p:spPr>
          <a:xfrm>
            <a:off x="5212450" y="1145575"/>
            <a:ext cx="24195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What is itertools?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7" name="Google Shape;367;p27"/>
          <p:cNvSpPr txBox="1"/>
          <p:nvPr/>
        </p:nvSpPr>
        <p:spPr>
          <a:xfrm>
            <a:off x="2355325" y="2022300"/>
            <a:ext cx="42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()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368" name="Google Shape;368;p27"/>
          <p:cNvSpPr txBox="1"/>
          <p:nvPr/>
        </p:nvSpPr>
        <p:spPr>
          <a:xfrm>
            <a:off x="802375" y="1754350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**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369" name="Google Shape;369;p27"/>
          <p:cNvSpPr txBox="1"/>
          <p:nvPr/>
        </p:nvSpPr>
        <p:spPr>
          <a:xfrm>
            <a:off x="831025" y="2234600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*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370" name="Google Shape;370;p27"/>
          <p:cNvSpPr txBox="1"/>
          <p:nvPr/>
        </p:nvSpPr>
        <p:spPr>
          <a:xfrm>
            <a:off x="889725" y="2590700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/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371" name="Google Shape;371;p27"/>
          <p:cNvSpPr/>
          <p:nvPr/>
        </p:nvSpPr>
        <p:spPr>
          <a:xfrm flipH="1" rot="5400000">
            <a:off x="763712" y="2971538"/>
            <a:ext cx="1173000" cy="1212600"/>
          </a:xfrm>
          <a:prstGeom prst="teardrop">
            <a:avLst>
              <a:gd fmla="val 100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7"/>
          <p:cNvSpPr/>
          <p:nvPr/>
        </p:nvSpPr>
        <p:spPr>
          <a:xfrm rot="5400839">
            <a:off x="735350" y="1596963"/>
            <a:ext cx="1229700" cy="1270500"/>
          </a:xfrm>
          <a:prstGeom prst="teardrop">
            <a:avLst>
              <a:gd fmla="val 100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7"/>
          <p:cNvSpPr txBox="1"/>
          <p:nvPr/>
        </p:nvSpPr>
        <p:spPr>
          <a:xfrm>
            <a:off x="767725" y="1935063"/>
            <a:ext cx="1043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Infinite  iterators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4" name="Google Shape;374;p27"/>
          <p:cNvSpPr txBox="1"/>
          <p:nvPr/>
        </p:nvSpPr>
        <p:spPr>
          <a:xfrm>
            <a:off x="743900" y="3306663"/>
            <a:ext cx="1270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Combinatoric</a:t>
            </a:r>
            <a:r>
              <a:rPr b="1" lang="en" sz="13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 iterators</a:t>
            </a:r>
            <a:endParaRPr b="1" sz="13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5" name="Google Shape;375;p27"/>
          <p:cNvSpPr/>
          <p:nvPr/>
        </p:nvSpPr>
        <p:spPr>
          <a:xfrm flipH="1" rot="-1327565">
            <a:off x="1365929" y="1780504"/>
            <a:ext cx="2094009" cy="2065598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7"/>
          <p:cNvSpPr txBox="1"/>
          <p:nvPr/>
        </p:nvSpPr>
        <p:spPr>
          <a:xfrm>
            <a:off x="1986925" y="2011275"/>
            <a:ext cx="13923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Iterators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Terminating on the shortest Input Sequence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/>
          <p:nvPr/>
        </p:nvSpPr>
        <p:spPr>
          <a:xfrm>
            <a:off x="720000" y="496500"/>
            <a:ext cx="76707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6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82" name="Google Shape;382;p28"/>
          <p:cNvGrpSpPr/>
          <p:nvPr/>
        </p:nvGrpSpPr>
        <p:grpSpPr>
          <a:xfrm>
            <a:off x="7695422" y="705975"/>
            <a:ext cx="636814" cy="120078"/>
            <a:chOff x="8209059" y="198000"/>
            <a:chExt cx="636814" cy="120078"/>
          </a:xfrm>
        </p:grpSpPr>
        <p:sp>
          <p:nvSpPr>
            <p:cNvPr id="383" name="Google Shape;383;p2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28"/>
          <p:cNvSpPr txBox="1"/>
          <p:nvPr/>
        </p:nvSpPr>
        <p:spPr>
          <a:xfrm>
            <a:off x="1474525" y="479675"/>
            <a:ext cx="624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27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map() illustration to understand how fast it works</a:t>
            </a:r>
            <a:endParaRPr sz="27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7" name="Google Shape;387;p28"/>
          <p:cNvSpPr/>
          <p:nvPr/>
        </p:nvSpPr>
        <p:spPr>
          <a:xfrm>
            <a:off x="416025" y="2240925"/>
            <a:ext cx="3089100" cy="2877000"/>
          </a:xfrm>
          <a:prstGeom prst="roundRect">
            <a:avLst>
              <a:gd fmla="val 3745" name="adj"/>
            </a:avLst>
          </a:prstGeom>
          <a:solidFill>
            <a:srgbClr val="F4DC9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8"/>
          <p:cNvSpPr txBox="1"/>
          <p:nvPr/>
        </p:nvSpPr>
        <p:spPr>
          <a:xfrm>
            <a:off x="523175" y="2214625"/>
            <a:ext cx="2829300" cy="28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 Starting time before looping  method</a:t>
            </a:r>
            <a:endParaRPr b="1" sz="80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 Defining lists</a:t>
            </a:r>
            <a:endParaRPr b="1" sz="80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AF00DB"/>
                </a:solidFill>
                <a:latin typeface="Quicksand"/>
                <a:ea typeface="Quicksand"/>
                <a:cs typeface="Quicksand"/>
                <a:sym typeface="Quicksand"/>
              </a:rPr>
              <a:t>import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time</a:t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L1 = [</a:t>
            </a:r>
            <a:r>
              <a:rPr b="1" lang="en" sz="800">
                <a:solidFill>
                  <a:srgbClr val="09885A"/>
                </a:solidFill>
                <a:latin typeface="Quicksand"/>
                <a:ea typeface="Quicksand"/>
                <a:cs typeface="Quicksand"/>
                <a:sym typeface="Quicksand"/>
              </a:rPr>
              <a:t>10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b="1" lang="en" sz="800">
                <a:solidFill>
                  <a:srgbClr val="09885A"/>
                </a:solidFill>
                <a:latin typeface="Quicksand"/>
                <a:ea typeface="Quicksand"/>
                <a:cs typeface="Quicksand"/>
                <a:sym typeface="Quicksand"/>
              </a:rPr>
              <a:t>20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b="1" lang="en" sz="800">
                <a:solidFill>
                  <a:srgbClr val="09885A"/>
                </a:solidFill>
                <a:latin typeface="Quicksand"/>
                <a:ea typeface="Quicksand"/>
                <a:cs typeface="Quicksand"/>
                <a:sym typeface="Quicksand"/>
              </a:rPr>
              <a:t>30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]</a:t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L2 = [</a:t>
            </a:r>
            <a:r>
              <a:rPr b="1" lang="en" sz="800">
                <a:solidFill>
                  <a:srgbClr val="09885A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b="1" lang="en" sz="800">
                <a:solidFill>
                  <a:srgbClr val="09885A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b="1" lang="en" sz="800">
                <a:solidFill>
                  <a:srgbClr val="09885A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]</a:t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t1 = time.time()</a:t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 List multiplication using for loop</a:t>
            </a:r>
            <a:endParaRPr b="1" sz="80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795E26"/>
                </a:solidFill>
                <a:latin typeface="Quicksand"/>
                <a:ea typeface="Quicksand"/>
                <a:cs typeface="Quicksand"/>
                <a:sym typeface="Quicksand"/>
              </a:rPr>
              <a:t>print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</a:t>
            </a:r>
            <a:r>
              <a:rPr b="1" lang="en" sz="800">
                <a:solidFill>
                  <a:srgbClr val="A31515"/>
                </a:solidFill>
                <a:latin typeface="Quicksand"/>
                <a:ea typeface="Quicksand"/>
                <a:cs typeface="Quicksand"/>
                <a:sym typeface="Quicksand"/>
              </a:rPr>
              <a:t>"Result:"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end = </a:t>
            </a:r>
            <a:r>
              <a:rPr b="1" lang="en" sz="800">
                <a:solidFill>
                  <a:srgbClr val="A31515"/>
                </a:solidFill>
                <a:latin typeface="Quicksand"/>
                <a:ea typeface="Quicksand"/>
                <a:cs typeface="Quicksand"/>
                <a:sym typeface="Quicksand"/>
              </a:rPr>
              <a:t>" "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AF00DB"/>
                </a:solidFill>
                <a:latin typeface="Quicksand"/>
                <a:ea typeface="Quicksand"/>
                <a:cs typeface="Quicksand"/>
                <a:sym typeface="Quicksand"/>
              </a:rPr>
              <a:t>for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 </a:t>
            </a:r>
            <a:r>
              <a:rPr b="1" lang="en" sz="800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in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800">
                <a:solidFill>
                  <a:srgbClr val="795E26"/>
                </a:solidFill>
                <a:latin typeface="Quicksand"/>
                <a:ea typeface="Quicksand"/>
                <a:cs typeface="Quicksand"/>
                <a:sym typeface="Quicksand"/>
              </a:rPr>
              <a:t>range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</a:t>
            </a:r>
            <a:r>
              <a:rPr b="1" lang="en" sz="800">
                <a:solidFill>
                  <a:srgbClr val="09885A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):</a:t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  <a:r>
              <a:rPr b="1" lang="en" sz="800">
                <a:solidFill>
                  <a:srgbClr val="795E26"/>
                </a:solidFill>
                <a:latin typeface="Quicksand"/>
                <a:ea typeface="Quicksand"/>
                <a:cs typeface="Quicksand"/>
                <a:sym typeface="Quicksand"/>
              </a:rPr>
              <a:t>print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(L1[i] * L2[i], end = </a:t>
            </a:r>
            <a:r>
              <a:rPr b="1" lang="en" sz="800">
                <a:solidFill>
                  <a:srgbClr val="A31515"/>
                </a:solidFill>
                <a:latin typeface="Quicksand"/>
                <a:ea typeface="Quicksand"/>
                <a:cs typeface="Quicksand"/>
                <a:sym typeface="Quicksand"/>
              </a:rPr>
              <a:t>" "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 Ending time after looping</a:t>
            </a:r>
            <a:endParaRPr b="1" sz="80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 method</a:t>
            </a:r>
            <a:endParaRPr b="1" sz="80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t2 = time.time()</a:t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795E26"/>
                </a:solidFill>
                <a:latin typeface="Quicksand"/>
                <a:ea typeface="Quicksand"/>
                <a:cs typeface="Quicksand"/>
                <a:sym typeface="Quicksand"/>
              </a:rPr>
              <a:t>print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</a:t>
            </a:r>
            <a:r>
              <a:rPr b="1" lang="en" sz="800">
                <a:solidFill>
                  <a:srgbClr val="A31515"/>
                </a:solidFill>
                <a:latin typeface="Quicksand"/>
                <a:ea typeface="Quicksand"/>
                <a:cs typeface="Quicksand"/>
                <a:sym typeface="Quicksand"/>
              </a:rPr>
              <a:t>"\nTime taken by for loop: %.5f"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%(t2 - t1))</a:t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5132975" y="2240925"/>
            <a:ext cx="2348400" cy="1349400"/>
          </a:xfrm>
          <a:prstGeom prst="roundRect">
            <a:avLst>
              <a:gd fmla="val 3745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0" name="Google Shape;390;p28"/>
          <p:cNvSpPr txBox="1"/>
          <p:nvPr/>
        </p:nvSpPr>
        <p:spPr>
          <a:xfrm>
            <a:off x="5285375" y="1797525"/>
            <a:ext cx="22155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Output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Result: 50 120 210 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Time taken by for loop: 0.00315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1" name="Google Shape;391;p28"/>
          <p:cNvSpPr/>
          <p:nvPr/>
        </p:nvSpPr>
        <p:spPr>
          <a:xfrm>
            <a:off x="3806700" y="1291650"/>
            <a:ext cx="1769700" cy="469800"/>
          </a:xfrm>
          <a:prstGeom prst="roundRect">
            <a:avLst>
              <a:gd fmla="val 22232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8"/>
          <p:cNvSpPr txBox="1"/>
          <p:nvPr/>
        </p:nvSpPr>
        <p:spPr>
          <a:xfrm>
            <a:off x="3437500" y="1215450"/>
            <a:ext cx="243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Looping Method</a:t>
            </a:r>
            <a:endParaRPr b="0" i="0" sz="20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"/>
          <p:cNvSpPr/>
          <p:nvPr/>
        </p:nvSpPr>
        <p:spPr>
          <a:xfrm>
            <a:off x="4790125" y="3507750"/>
            <a:ext cx="3129600" cy="12621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9"/>
          <p:cNvSpPr/>
          <p:nvPr/>
        </p:nvSpPr>
        <p:spPr>
          <a:xfrm>
            <a:off x="726574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6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99" name="Google Shape;399;p29"/>
          <p:cNvGrpSpPr/>
          <p:nvPr/>
        </p:nvGrpSpPr>
        <p:grpSpPr>
          <a:xfrm>
            <a:off x="7619222" y="705975"/>
            <a:ext cx="636814" cy="120078"/>
            <a:chOff x="8209059" y="198000"/>
            <a:chExt cx="636814" cy="120078"/>
          </a:xfrm>
        </p:grpSpPr>
        <p:sp>
          <p:nvSpPr>
            <p:cNvPr id="400" name="Google Shape;400;p2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Google Shape;403;p29"/>
          <p:cNvSpPr txBox="1"/>
          <p:nvPr/>
        </p:nvSpPr>
        <p:spPr>
          <a:xfrm>
            <a:off x="1382250" y="47967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27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map() illustration to understand how fast it works</a:t>
            </a:r>
            <a:endParaRPr sz="27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445600" y="1766850"/>
            <a:ext cx="3212100" cy="3250200"/>
          </a:xfrm>
          <a:prstGeom prst="roundRect">
            <a:avLst>
              <a:gd fmla="val 3745" name="adj"/>
            </a:avLst>
          </a:prstGeom>
          <a:solidFill>
            <a:srgbClr val="F4DC9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"/>
          <p:cNvSpPr txBox="1"/>
          <p:nvPr/>
        </p:nvSpPr>
        <p:spPr>
          <a:xfrm>
            <a:off x="521800" y="1831925"/>
            <a:ext cx="28482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 Python program to demonstrate # iterator module</a:t>
            </a:r>
            <a:endParaRPr b="1" sz="80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AF00DB"/>
                </a:solidFill>
                <a:latin typeface="Quicksand"/>
                <a:ea typeface="Quicksand"/>
                <a:cs typeface="Quicksand"/>
                <a:sym typeface="Quicksand"/>
              </a:rPr>
              <a:t>import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operator</a:t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AF00DB"/>
                </a:solidFill>
                <a:latin typeface="Quicksand"/>
                <a:ea typeface="Quicksand"/>
                <a:cs typeface="Quicksand"/>
                <a:sym typeface="Quicksand"/>
              </a:rPr>
              <a:t>import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time</a:t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 Defining lists</a:t>
            </a:r>
            <a:endParaRPr b="1" sz="80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L1 = [</a:t>
            </a:r>
            <a:r>
              <a:rPr b="1" lang="en" sz="800">
                <a:solidFill>
                  <a:srgbClr val="09885A"/>
                </a:solidFill>
                <a:latin typeface="Quicksand"/>
                <a:ea typeface="Quicksand"/>
                <a:cs typeface="Quicksand"/>
                <a:sym typeface="Quicksand"/>
              </a:rPr>
              <a:t>10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b="1" lang="en" sz="800">
                <a:solidFill>
                  <a:srgbClr val="09885A"/>
                </a:solidFill>
                <a:latin typeface="Quicksand"/>
                <a:ea typeface="Quicksand"/>
                <a:cs typeface="Quicksand"/>
                <a:sym typeface="Quicksand"/>
              </a:rPr>
              <a:t>20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b="1" lang="en" sz="800">
                <a:solidFill>
                  <a:srgbClr val="09885A"/>
                </a:solidFill>
                <a:latin typeface="Quicksand"/>
                <a:ea typeface="Quicksand"/>
                <a:cs typeface="Quicksand"/>
                <a:sym typeface="Quicksand"/>
              </a:rPr>
              <a:t>30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]</a:t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L2 = [</a:t>
            </a:r>
            <a:r>
              <a:rPr b="1" lang="en" sz="800">
                <a:solidFill>
                  <a:srgbClr val="09885A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b="1" lang="en" sz="800">
                <a:solidFill>
                  <a:srgbClr val="09885A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b="1" lang="en" sz="800">
                <a:solidFill>
                  <a:srgbClr val="09885A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]</a:t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 Starting time before map</a:t>
            </a:r>
            <a:endParaRPr b="1" sz="80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 function</a:t>
            </a:r>
            <a:endParaRPr b="1" sz="80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t1 = time.time()</a:t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 Calculating result</a:t>
            </a:r>
            <a:endParaRPr b="1" sz="80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a, b, c = </a:t>
            </a:r>
            <a:r>
              <a:rPr b="1" lang="en" sz="800">
                <a:solidFill>
                  <a:srgbClr val="795E26"/>
                </a:solidFill>
                <a:latin typeface="Quicksand"/>
                <a:ea typeface="Quicksand"/>
                <a:cs typeface="Quicksand"/>
                <a:sym typeface="Quicksand"/>
              </a:rPr>
              <a:t>map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(operator.mul, L1, L2)</a:t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 Ending time after map</a:t>
            </a:r>
            <a:endParaRPr b="1" sz="80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 function</a:t>
            </a:r>
            <a:endParaRPr b="1" sz="80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t2 = time.time()</a:t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 Time taken by map function</a:t>
            </a:r>
            <a:endParaRPr b="1" sz="80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795E26"/>
                </a:solidFill>
                <a:latin typeface="Quicksand"/>
                <a:ea typeface="Quicksand"/>
                <a:cs typeface="Quicksand"/>
                <a:sym typeface="Quicksand"/>
              </a:rPr>
              <a:t>print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</a:t>
            </a:r>
            <a:r>
              <a:rPr b="1" lang="en" sz="800">
                <a:solidFill>
                  <a:srgbClr val="A31515"/>
                </a:solidFill>
                <a:latin typeface="Quicksand"/>
                <a:ea typeface="Quicksand"/>
                <a:cs typeface="Quicksand"/>
                <a:sym typeface="Quicksand"/>
              </a:rPr>
              <a:t>"Result:"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a, b, c)</a:t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795E26"/>
                </a:solidFill>
                <a:latin typeface="Quicksand"/>
                <a:ea typeface="Quicksand"/>
                <a:cs typeface="Quicksand"/>
                <a:sym typeface="Quicksand"/>
              </a:rPr>
              <a:t>print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</a:t>
            </a:r>
            <a:r>
              <a:rPr b="1" lang="en" sz="800">
                <a:solidFill>
                  <a:srgbClr val="A31515"/>
                </a:solidFill>
                <a:latin typeface="Quicksand"/>
                <a:ea typeface="Quicksand"/>
                <a:cs typeface="Quicksand"/>
                <a:sym typeface="Quicksand"/>
              </a:rPr>
              <a:t>"Time taken by map function: %.5f"</a:t>
            </a:r>
            <a:r>
              <a:rPr b="1" lang="en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%(t2 - t1)</a:t>
            </a:r>
            <a:endParaRPr b="1"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6" name="Google Shape;406;p29"/>
          <p:cNvSpPr/>
          <p:nvPr/>
        </p:nvSpPr>
        <p:spPr>
          <a:xfrm>
            <a:off x="5094775" y="1766850"/>
            <a:ext cx="2348400" cy="1349400"/>
          </a:xfrm>
          <a:prstGeom prst="roundRect">
            <a:avLst>
              <a:gd fmla="val 3745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7" name="Google Shape;407;p29"/>
          <p:cNvSpPr txBox="1"/>
          <p:nvPr/>
        </p:nvSpPr>
        <p:spPr>
          <a:xfrm>
            <a:off x="5247175" y="1323450"/>
            <a:ext cx="22155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Output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Result: 50 120 210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Time taken by map function: 0.00008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8" name="Google Shape;408;p29"/>
          <p:cNvSpPr/>
          <p:nvPr/>
        </p:nvSpPr>
        <p:spPr>
          <a:xfrm>
            <a:off x="3629975" y="1107450"/>
            <a:ext cx="1897200" cy="469800"/>
          </a:xfrm>
          <a:prstGeom prst="roundRect">
            <a:avLst>
              <a:gd fmla="val 22232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9"/>
          <p:cNvSpPr txBox="1"/>
          <p:nvPr/>
        </p:nvSpPr>
        <p:spPr>
          <a:xfrm>
            <a:off x="3515125" y="1031250"/>
            <a:ext cx="21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Mapping Method</a:t>
            </a:r>
            <a:endParaRPr b="0" i="0" sz="20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0" name="Google Shape;410;p29"/>
          <p:cNvSpPr txBox="1"/>
          <p:nvPr/>
        </p:nvSpPr>
        <p:spPr>
          <a:xfrm>
            <a:off x="4812525" y="352695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You may notice that the time taken to execute the list multiplication using map() function is less than the looping method. 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/>
          <p:nvPr/>
        </p:nvSpPr>
        <p:spPr>
          <a:xfrm>
            <a:off x="6376875" y="2485400"/>
            <a:ext cx="2382300" cy="8082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0"/>
          <p:cNvSpPr/>
          <p:nvPr/>
        </p:nvSpPr>
        <p:spPr>
          <a:xfrm>
            <a:off x="1604475" y="150125"/>
            <a:ext cx="61644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30"/>
          <p:cNvGrpSpPr/>
          <p:nvPr/>
        </p:nvGrpSpPr>
        <p:grpSpPr>
          <a:xfrm>
            <a:off x="7085822" y="324975"/>
            <a:ext cx="636814" cy="120078"/>
            <a:chOff x="8209059" y="198000"/>
            <a:chExt cx="636814" cy="120078"/>
          </a:xfrm>
        </p:grpSpPr>
        <p:sp>
          <p:nvSpPr>
            <p:cNvPr id="418" name="Google Shape;418;p30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30"/>
          <p:cNvSpPr txBox="1"/>
          <p:nvPr/>
        </p:nvSpPr>
        <p:spPr>
          <a:xfrm>
            <a:off x="2836750" y="98675"/>
            <a:ext cx="344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1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Itertools</a:t>
            </a:r>
            <a:endParaRPr sz="36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2" name="Google Shape;422;p30"/>
          <p:cNvSpPr/>
          <p:nvPr/>
        </p:nvSpPr>
        <p:spPr>
          <a:xfrm>
            <a:off x="720000" y="1526825"/>
            <a:ext cx="5440800" cy="2700300"/>
          </a:xfrm>
          <a:prstGeom prst="roundRect">
            <a:avLst>
              <a:gd fmla="val 3745" name="adj"/>
            </a:avLst>
          </a:prstGeom>
          <a:solidFill>
            <a:srgbClr val="F4DC9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3" name="Google Shape;423;p30"/>
          <p:cNvSpPr txBox="1"/>
          <p:nvPr/>
        </p:nvSpPr>
        <p:spPr>
          <a:xfrm>
            <a:off x="770925" y="1475750"/>
            <a:ext cx="52713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 Python program to demonstrate</a:t>
            </a:r>
            <a:endParaRPr b="1" sz="125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 infinite iterators</a:t>
            </a:r>
            <a:endParaRPr b="1" sz="125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AF00DB"/>
                </a:solidFill>
                <a:latin typeface="Quicksand"/>
                <a:ea typeface="Quicksand"/>
                <a:cs typeface="Quicksand"/>
                <a:sym typeface="Quicksand"/>
              </a:rPr>
              <a:t>import</a:t>
            </a:r>
            <a:r>
              <a:rPr b="1" lang="en" sz="125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itertools</a:t>
            </a:r>
            <a:endParaRPr b="1" sz="125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 for in loop</a:t>
            </a:r>
            <a:endParaRPr b="1" sz="125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AF00DB"/>
                </a:solidFill>
                <a:latin typeface="Quicksand"/>
                <a:ea typeface="Quicksand"/>
                <a:cs typeface="Quicksand"/>
                <a:sym typeface="Quicksand"/>
              </a:rPr>
              <a:t>for</a:t>
            </a:r>
            <a:r>
              <a:rPr b="1" lang="en" sz="125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 </a:t>
            </a:r>
            <a:r>
              <a:rPr b="1" lang="en" sz="1250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in</a:t>
            </a:r>
            <a:r>
              <a:rPr b="1" lang="en" sz="125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itertools.count(</a:t>
            </a:r>
            <a:r>
              <a:rPr b="1" lang="en" sz="1250">
                <a:solidFill>
                  <a:srgbClr val="09885A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r>
              <a:rPr b="1" lang="en" sz="125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b="1" lang="en" sz="1250">
                <a:solidFill>
                  <a:srgbClr val="09885A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r>
              <a:rPr b="1" lang="en" sz="125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): </a:t>
            </a:r>
            <a:r>
              <a:rPr b="1" lang="en" sz="125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#Starts with five and increments with 5</a:t>
            </a:r>
            <a:endParaRPr b="1" sz="125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  <a:r>
              <a:rPr b="1" lang="en" sz="1250">
                <a:solidFill>
                  <a:srgbClr val="AF00DB"/>
                </a:solidFill>
                <a:latin typeface="Quicksand"/>
                <a:ea typeface="Quicksand"/>
                <a:cs typeface="Quicksand"/>
                <a:sym typeface="Quicksand"/>
              </a:rPr>
              <a:t>if</a:t>
            </a:r>
            <a:r>
              <a:rPr b="1" lang="en" sz="125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 == </a:t>
            </a:r>
            <a:r>
              <a:rPr b="1" lang="en" sz="1250">
                <a:solidFill>
                  <a:srgbClr val="09885A"/>
                </a:solidFill>
                <a:latin typeface="Quicksand"/>
                <a:ea typeface="Quicksand"/>
                <a:cs typeface="Quicksand"/>
                <a:sym typeface="Quicksand"/>
              </a:rPr>
              <a:t>50</a:t>
            </a:r>
            <a:r>
              <a:rPr b="1" lang="en" sz="125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  </a:t>
            </a:r>
            <a:r>
              <a:rPr b="1" lang="en" sz="125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#If it meets the value 50</a:t>
            </a:r>
            <a:endParaRPr b="1" sz="125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</a:t>
            </a:r>
            <a:r>
              <a:rPr b="1" lang="en" sz="1250">
                <a:solidFill>
                  <a:srgbClr val="AF00DB"/>
                </a:solidFill>
                <a:latin typeface="Quicksand"/>
                <a:ea typeface="Quicksand"/>
                <a:cs typeface="Quicksand"/>
                <a:sym typeface="Quicksand"/>
              </a:rPr>
              <a:t>break</a:t>
            </a:r>
            <a:r>
              <a:rPr b="1" lang="en" sz="125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</a:t>
            </a:r>
            <a:r>
              <a:rPr b="1" lang="en" sz="125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#Breaks the infinite iterator count()</a:t>
            </a:r>
            <a:endParaRPr b="1" sz="125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  <a:r>
              <a:rPr b="1" lang="en" sz="1250">
                <a:solidFill>
                  <a:srgbClr val="AF00DB"/>
                </a:solidFill>
                <a:latin typeface="Quicksand"/>
                <a:ea typeface="Quicksand"/>
                <a:cs typeface="Quicksand"/>
                <a:sym typeface="Quicksand"/>
              </a:rPr>
              <a:t>else</a:t>
            </a:r>
            <a:r>
              <a:rPr b="1" lang="en" sz="125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 b="1" sz="125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</a:t>
            </a:r>
            <a:r>
              <a:rPr b="1" lang="en" sz="1250">
                <a:solidFill>
                  <a:srgbClr val="795E26"/>
                </a:solidFill>
                <a:latin typeface="Quicksand"/>
                <a:ea typeface="Quicksand"/>
                <a:cs typeface="Quicksand"/>
                <a:sym typeface="Quicksand"/>
              </a:rPr>
              <a:t>print</a:t>
            </a:r>
            <a:r>
              <a:rPr b="1" lang="en" sz="125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(i, end =</a:t>
            </a:r>
            <a:r>
              <a:rPr b="1" lang="en" sz="1250">
                <a:solidFill>
                  <a:srgbClr val="A31515"/>
                </a:solidFill>
                <a:latin typeface="Quicksand"/>
                <a:ea typeface="Quicksand"/>
                <a:cs typeface="Quicksand"/>
                <a:sym typeface="Quicksand"/>
              </a:rPr>
              <a:t>" "</a:t>
            </a:r>
            <a:r>
              <a:rPr b="1" lang="en" sz="125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4" name="Google Shape;424;p30"/>
          <p:cNvSpPr txBox="1"/>
          <p:nvPr/>
        </p:nvSpPr>
        <p:spPr>
          <a:xfrm>
            <a:off x="6516950" y="2644300"/>
            <a:ext cx="256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Output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5 10 15 20 25 30 35 40 45 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4049150" y="758250"/>
            <a:ext cx="1183500" cy="469800"/>
          </a:xfrm>
          <a:prstGeom prst="roundRect">
            <a:avLst>
              <a:gd fmla="val 22232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0"/>
          <p:cNvSpPr txBox="1"/>
          <p:nvPr/>
        </p:nvSpPr>
        <p:spPr>
          <a:xfrm>
            <a:off x="3784150" y="682050"/>
            <a:ext cx="159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count()</a:t>
            </a:r>
            <a:endParaRPr i="0" sz="2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"/>
          <p:cNvSpPr/>
          <p:nvPr/>
        </p:nvSpPr>
        <p:spPr>
          <a:xfrm>
            <a:off x="6525550" y="2489250"/>
            <a:ext cx="1235100" cy="8082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1"/>
          <p:cNvSpPr/>
          <p:nvPr/>
        </p:nvSpPr>
        <p:spPr>
          <a:xfrm>
            <a:off x="1604475" y="150125"/>
            <a:ext cx="61563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3" name="Google Shape;433;p31"/>
          <p:cNvGrpSpPr/>
          <p:nvPr/>
        </p:nvGrpSpPr>
        <p:grpSpPr>
          <a:xfrm>
            <a:off x="7085822" y="324975"/>
            <a:ext cx="636814" cy="120078"/>
            <a:chOff x="8209059" y="198000"/>
            <a:chExt cx="636814" cy="120078"/>
          </a:xfrm>
        </p:grpSpPr>
        <p:sp>
          <p:nvSpPr>
            <p:cNvPr id="434" name="Google Shape;434;p31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7" name="Google Shape;437;p31"/>
          <p:cNvSpPr txBox="1"/>
          <p:nvPr/>
        </p:nvSpPr>
        <p:spPr>
          <a:xfrm>
            <a:off x="2687475" y="98675"/>
            <a:ext cx="376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1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Itertools</a:t>
            </a:r>
            <a:endParaRPr sz="36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8" name="Google Shape;438;p31"/>
          <p:cNvSpPr/>
          <p:nvPr/>
        </p:nvSpPr>
        <p:spPr>
          <a:xfrm>
            <a:off x="865750" y="1553225"/>
            <a:ext cx="4939800" cy="3068400"/>
          </a:xfrm>
          <a:prstGeom prst="roundRect">
            <a:avLst>
              <a:gd fmla="val 3745" name="adj"/>
            </a:avLst>
          </a:prstGeom>
          <a:solidFill>
            <a:srgbClr val="F4DC9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9" name="Google Shape;439;p31"/>
          <p:cNvSpPr txBox="1"/>
          <p:nvPr/>
        </p:nvSpPr>
        <p:spPr>
          <a:xfrm>
            <a:off x="976440" y="1375025"/>
            <a:ext cx="55491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 Python program to demonstrate</a:t>
            </a:r>
            <a:endParaRPr b="1" sz="130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 infinite iterators</a:t>
            </a:r>
            <a:endParaRPr b="1" sz="130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AF00DB"/>
                </a:solidFill>
                <a:latin typeface="Quicksand"/>
                <a:ea typeface="Quicksand"/>
                <a:cs typeface="Quicksand"/>
                <a:sym typeface="Quicksand"/>
              </a:rPr>
              <a:t>import</a:t>
            </a:r>
            <a:r>
              <a:rPr b="1" lang="en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itertools</a:t>
            </a:r>
            <a:endParaRPr b="1" sz="13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count = </a:t>
            </a:r>
            <a:r>
              <a:rPr b="1" lang="en" sz="1300">
                <a:solidFill>
                  <a:srgbClr val="09885A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endParaRPr b="1" sz="1300">
              <a:solidFill>
                <a:srgbClr val="09885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 for in loop</a:t>
            </a:r>
            <a:endParaRPr b="1" sz="130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AF00DB"/>
                </a:solidFill>
                <a:latin typeface="Quicksand"/>
                <a:ea typeface="Quicksand"/>
                <a:cs typeface="Quicksand"/>
                <a:sym typeface="Quicksand"/>
              </a:rPr>
              <a:t>for</a:t>
            </a:r>
            <a:r>
              <a:rPr b="1" lang="en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 </a:t>
            </a:r>
            <a:r>
              <a:rPr b="1" lang="en" sz="1300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in</a:t>
            </a:r>
            <a:r>
              <a:rPr b="1" lang="en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itertools.cycle(</a:t>
            </a:r>
            <a:r>
              <a:rPr b="1" lang="en" sz="1300">
                <a:solidFill>
                  <a:srgbClr val="A31515"/>
                </a:solidFill>
                <a:latin typeface="Quicksand"/>
                <a:ea typeface="Quicksand"/>
                <a:cs typeface="Quicksand"/>
                <a:sym typeface="Quicksand"/>
              </a:rPr>
              <a:t>'HI'</a:t>
            </a:r>
            <a:r>
              <a:rPr b="1" lang="en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): </a:t>
            </a:r>
            <a:r>
              <a:rPr b="1" lang="en" sz="130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#Repeats the string 'HI' infinitely </a:t>
            </a:r>
            <a:endParaRPr b="1" sz="130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  <a:r>
              <a:rPr b="1" lang="en" sz="1300">
                <a:solidFill>
                  <a:srgbClr val="AF00DB"/>
                </a:solidFill>
                <a:latin typeface="Quicksand"/>
                <a:ea typeface="Quicksand"/>
                <a:cs typeface="Quicksand"/>
                <a:sym typeface="Quicksand"/>
              </a:rPr>
              <a:t>if</a:t>
            </a:r>
            <a:r>
              <a:rPr b="1" lang="en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count &gt; </a:t>
            </a:r>
            <a:r>
              <a:rPr b="1" lang="en" sz="1300">
                <a:solidFill>
                  <a:srgbClr val="09885A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r>
              <a:rPr b="1" lang="en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   </a:t>
            </a:r>
            <a:r>
              <a:rPr b="1" lang="en" sz="130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 Checks for the time times count</a:t>
            </a:r>
            <a:endParaRPr b="1" sz="130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</a:t>
            </a:r>
            <a:r>
              <a:rPr b="1" lang="en" sz="1300">
                <a:solidFill>
                  <a:srgbClr val="AF00DB"/>
                </a:solidFill>
                <a:latin typeface="Quicksand"/>
                <a:ea typeface="Quicksand"/>
                <a:cs typeface="Quicksand"/>
                <a:sym typeface="Quicksand"/>
              </a:rPr>
              <a:t>break</a:t>
            </a:r>
            <a:r>
              <a:rPr b="1" lang="en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   </a:t>
            </a:r>
            <a:r>
              <a:rPr b="1" lang="en" sz="1300">
                <a:solidFill>
                  <a:srgbClr val="008000"/>
                </a:solidFill>
                <a:latin typeface="Quicksand"/>
                <a:ea typeface="Quicksand"/>
                <a:cs typeface="Quicksand"/>
                <a:sym typeface="Quicksand"/>
              </a:rPr>
              <a:t>#breaks the infinite iterator cycle()</a:t>
            </a:r>
            <a:endParaRPr b="1" sz="130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  <a:r>
              <a:rPr b="1" lang="en" sz="1300">
                <a:solidFill>
                  <a:srgbClr val="AF00DB"/>
                </a:solidFill>
                <a:latin typeface="Quicksand"/>
                <a:ea typeface="Quicksand"/>
                <a:cs typeface="Quicksand"/>
                <a:sym typeface="Quicksand"/>
              </a:rPr>
              <a:t>else</a:t>
            </a:r>
            <a:r>
              <a:rPr b="1" lang="en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 b="1" sz="13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</a:t>
            </a:r>
            <a:r>
              <a:rPr b="1" lang="en" sz="1300">
                <a:solidFill>
                  <a:srgbClr val="795E26"/>
                </a:solidFill>
                <a:latin typeface="Quicksand"/>
                <a:ea typeface="Quicksand"/>
                <a:cs typeface="Quicksand"/>
                <a:sym typeface="Quicksand"/>
              </a:rPr>
              <a:t>print</a:t>
            </a:r>
            <a:r>
              <a:rPr b="1" lang="en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(i, end = </a:t>
            </a:r>
            <a:r>
              <a:rPr b="1" lang="en" sz="1300">
                <a:solidFill>
                  <a:srgbClr val="A31515"/>
                </a:solidFill>
                <a:latin typeface="Quicksand"/>
                <a:ea typeface="Quicksand"/>
                <a:cs typeface="Quicksand"/>
                <a:sym typeface="Quicksand"/>
              </a:rPr>
              <a:t>" "</a:t>
            </a:r>
            <a:r>
              <a:rPr b="1" lang="en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b="1" sz="13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count += </a:t>
            </a:r>
            <a:r>
              <a:rPr b="1" lang="en" sz="1300">
                <a:solidFill>
                  <a:srgbClr val="09885A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1" sz="1300">
              <a:solidFill>
                <a:srgbClr val="008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0" name="Google Shape;440;p31"/>
          <p:cNvSpPr txBox="1"/>
          <p:nvPr/>
        </p:nvSpPr>
        <p:spPr>
          <a:xfrm>
            <a:off x="6665625" y="2648150"/>
            <a:ext cx="13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Output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H I H I H I  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1" name="Google Shape;441;p31"/>
          <p:cNvSpPr/>
          <p:nvPr/>
        </p:nvSpPr>
        <p:spPr>
          <a:xfrm>
            <a:off x="4049150" y="758250"/>
            <a:ext cx="1183500" cy="469800"/>
          </a:xfrm>
          <a:prstGeom prst="roundRect">
            <a:avLst>
              <a:gd fmla="val 22232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1"/>
          <p:cNvSpPr txBox="1"/>
          <p:nvPr/>
        </p:nvSpPr>
        <p:spPr>
          <a:xfrm>
            <a:off x="3784150" y="682050"/>
            <a:ext cx="159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cycle()</a:t>
            </a:r>
            <a:endParaRPr i="0" sz="2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5" name="Google Shape;75;p14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4"/>
          <p:cNvSpPr txBox="1"/>
          <p:nvPr/>
        </p:nvSpPr>
        <p:spPr>
          <a:xfrm>
            <a:off x="12135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Module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 flipH="1">
            <a:off x="3587925" y="1851075"/>
            <a:ext cx="53667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A Python module is a .py file with function(s) and/or class(es) that you can reuse in your code. You can also create your own. 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A module is a file consisting of Python code. It can define functions, classes, and variables, and can also include runnable code. Any Python file can be referenced as a module. A file containing Python code, for example: test.py, is called a module, and the modulename would be test.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Modules are of two types: 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Built-in modules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User defined modules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483925" y="1259400"/>
            <a:ext cx="1785300" cy="4698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5536912" y="1267300"/>
            <a:ext cx="16530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What is Module?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2355325" y="2022300"/>
            <a:ext cx="42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()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2313550" y="263142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**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342200" y="311167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*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2400900" y="346777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/</a:t>
            </a:r>
            <a:endParaRPr b="1" sz="2700">
              <a:solidFill>
                <a:schemeClr val="lt1"/>
              </a:solidFill>
            </a:endParaRPr>
          </a:p>
        </p:txBody>
      </p:sp>
      <p:pic>
        <p:nvPicPr>
          <p:cNvPr id="86" name="Google Shape;86;p14"/>
          <p:cNvPicPr preferRelativeResize="0"/>
          <p:nvPr/>
        </p:nvPicPr>
        <p:blipFill rotWithShape="1">
          <a:blip r:embed="rId3">
            <a:alphaModFix/>
          </a:blip>
          <a:srcRect b="0" l="3448" r="74461" t="52720"/>
          <a:stretch/>
        </p:blipFill>
        <p:spPr>
          <a:xfrm>
            <a:off x="279300" y="1758300"/>
            <a:ext cx="3180401" cy="23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2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3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449" name="Google Shape;449;p32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32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Advantages</a:t>
            </a: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 of Packages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3" name="Google Shape;453;p32"/>
          <p:cNvSpPr txBox="1"/>
          <p:nvPr/>
        </p:nvSpPr>
        <p:spPr>
          <a:xfrm flipH="1">
            <a:off x="4572150" y="1285875"/>
            <a:ext cx="41640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Python modules and Python packages are two tools for modular programming in Python.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Modularizing Python code in a large application has various advantages: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Simplicity: Rather of focusing on the entire problem, a module usually focuses on one small segment of it.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Maintainability: Modules are usually built to establish logical boundaries between different problem domains.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4" name="Google Shape;454;p32"/>
          <p:cNvSpPr txBox="1"/>
          <p:nvPr/>
        </p:nvSpPr>
        <p:spPr>
          <a:xfrm>
            <a:off x="2355325" y="2022300"/>
            <a:ext cx="42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()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455" name="Google Shape;455;p32"/>
          <p:cNvSpPr txBox="1"/>
          <p:nvPr/>
        </p:nvSpPr>
        <p:spPr>
          <a:xfrm>
            <a:off x="2313550" y="263142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**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456" name="Google Shape;456;p32"/>
          <p:cNvSpPr txBox="1"/>
          <p:nvPr/>
        </p:nvSpPr>
        <p:spPr>
          <a:xfrm>
            <a:off x="2342200" y="311167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*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457" name="Google Shape;457;p32"/>
          <p:cNvSpPr txBox="1"/>
          <p:nvPr/>
        </p:nvSpPr>
        <p:spPr>
          <a:xfrm>
            <a:off x="2400900" y="346777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/</a:t>
            </a:r>
            <a:endParaRPr b="1" sz="2700">
              <a:solidFill>
                <a:schemeClr val="lt1"/>
              </a:solidFill>
            </a:endParaRPr>
          </a:p>
        </p:txBody>
      </p:sp>
      <p:pic>
        <p:nvPicPr>
          <p:cNvPr id="458" name="Google Shape;458;p32"/>
          <p:cNvPicPr preferRelativeResize="0"/>
          <p:nvPr/>
        </p:nvPicPr>
        <p:blipFill rotWithShape="1">
          <a:blip r:embed="rId3">
            <a:alphaModFix/>
          </a:blip>
          <a:srcRect b="19802" l="22082" r="15040" t="9650"/>
          <a:stretch/>
        </p:blipFill>
        <p:spPr>
          <a:xfrm>
            <a:off x="331000" y="1401950"/>
            <a:ext cx="4061327" cy="284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Google Shape;464;p33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465" name="Google Shape;465;p3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33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Advantages of Packages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9" name="Google Shape;469;p33"/>
          <p:cNvSpPr txBox="1"/>
          <p:nvPr/>
        </p:nvSpPr>
        <p:spPr>
          <a:xfrm flipH="1">
            <a:off x="4572150" y="1285875"/>
            <a:ext cx="41640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makes it easier for a large group of programmers to collaborate on a large application.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Reusability: A single module functionality can be easily used by other parts of the application.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Scoping: Modules usually have their own namespace, which helps to avoid identifier collisions in different parts of a program.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0" name="Google Shape;470;p33"/>
          <p:cNvSpPr txBox="1"/>
          <p:nvPr/>
        </p:nvSpPr>
        <p:spPr>
          <a:xfrm>
            <a:off x="2355325" y="2022300"/>
            <a:ext cx="42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()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471" name="Google Shape;471;p33"/>
          <p:cNvSpPr txBox="1"/>
          <p:nvPr/>
        </p:nvSpPr>
        <p:spPr>
          <a:xfrm>
            <a:off x="2313550" y="263142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**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472" name="Google Shape;472;p33"/>
          <p:cNvSpPr txBox="1"/>
          <p:nvPr/>
        </p:nvSpPr>
        <p:spPr>
          <a:xfrm>
            <a:off x="2342200" y="311167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*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473" name="Google Shape;473;p33"/>
          <p:cNvSpPr txBox="1"/>
          <p:nvPr/>
        </p:nvSpPr>
        <p:spPr>
          <a:xfrm>
            <a:off x="2400900" y="346777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/</a:t>
            </a:r>
            <a:endParaRPr b="1" sz="2700">
              <a:solidFill>
                <a:schemeClr val="lt1"/>
              </a:solidFill>
            </a:endParaRPr>
          </a:p>
        </p:txBody>
      </p:sp>
      <p:pic>
        <p:nvPicPr>
          <p:cNvPr id="474" name="Google Shape;474;p33"/>
          <p:cNvPicPr preferRelativeResize="0"/>
          <p:nvPr/>
        </p:nvPicPr>
        <p:blipFill rotWithShape="1">
          <a:blip r:embed="rId3">
            <a:alphaModFix/>
          </a:blip>
          <a:srcRect b="19802" l="22082" r="15040" t="9650"/>
          <a:stretch/>
        </p:blipFill>
        <p:spPr>
          <a:xfrm>
            <a:off x="331000" y="1401950"/>
            <a:ext cx="4061327" cy="284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p3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481" name="Google Shape;481;p34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Google Shape;484;p34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LMS Activity</a:t>
            </a:r>
            <a:endParaRPr b="0" i="0" sz="3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1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93" name="Google Shape;93;p1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5"/>
          <p:cNvSpPr txBox="1"/>
          <p:nvPr/>
        </p:nvSpPr>
        <p:spPr>
          <a:xfrm>
            <a:off x="12135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Module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 flipH="1">
            <a:off x="3798525" y="1851075"/>
            <a:ext cx="51561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Python, there are three possible ways to define a module: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A module can be written entirely in Python.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The itertools module is an example of a built-in module that is intrinsically present in the interpreter.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A module can be written in C and loaded dynamically at run-time.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In all three cases, the import statement is used to access the code of a module.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5483925" y="1259400"/>
            <a:ext cx="1785300" cy="4698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5536912" y="1267300"/>
            <a:ext cx="16530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Module Overview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2355325" y="2022300"/>
            <a:ext cx="42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()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2313550" y="263142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**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342200" y="311167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*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400900" y="346777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/</a:t>
            </a:r>
            <a:endParaRPr b="1" sz="2700">
              <a:solidFill>
                <a:schemeClr val="lt1"/>
              </a:solidFill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3448" r="74461" t="52720"/>
          <a:stretch/>
        </p:blipFill>
        <p:spPr>
          <a:xfrm>
            <a:off x="503550" y="1851075"/>
            <a:ext cx="3180401" cy="23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11" name="Google Shape;111;p16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16"/>
          <p:cNvSpPr txBox="1"/>
          <p:nvPr/>
        </p:nvSpPr>
        <p:spPr>
          <a:xfrm>
            <a:off x="12135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Package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 flipH="1">
            <a:off x="4112325" y="1851075"/>
            <a:ext cx="48423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A Python package is a directory of several modules. A package often holds several modules together, along with an __init__.py file.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Python treats directories containing the __init__ .py file as modules.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The __init__ .py file indicates a folder's contents as being part of a Python package. You can't import files from another directory into a Python project without a __init__ .py file.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5483925" y="1259400"/>
            <a:ext cx="1836600" cy="4698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5547675" y="1267300"/>
            <a:ext cx="17730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What is Package?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07525" cy="38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19568"/>
          <a:stretch/>
        </p:blipFill>
        <p:spPr>
          <a:xfrm>
            <a:off x="1581500" y="3681105"/>
            <a:ext cx="823501" cy="74482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7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26" name="Google Shape;126;p17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7"/>
          <p:cNvSpPr txBox="1"/>
          <p:nvPr/>
        </p:nvSpPr>
        <p:spPr>
          <a:xfrm>
            <a:off x="12135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Structure of </a:t>
            </a: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Package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30" name="Google Shape;130;p17"/>
          <p:cNvSpPr txBox="1"/>
          <p:nvPr/>
        </p:nvSpPr>
        <p:spPr>
          <a:xfrm flipH="1">
            <a:off x="4150400" y="1838350"/>
            <a:ext cx="4511400" cy="26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A Python package can have several sub packages in it.  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Each package can have several modules. 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Each module should start with the __init__ .py file.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Each of the modules should be named with the .py file extension.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 b="12145" l="4797" r="61485" t="42803"/>
          <a:stretch/>
        </p:blipFill>
        <p:spPr>
          <a:xfrm rot="-2150741">
            <a:off x="874660" y="1056163"/>
            <a:ext cx="1395328" cy="134237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2138875" y="1663725"/>
            <a:ext cx="10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pkg</a:t>
            </a:r>
            <a:endParaRPr b="1" sz="23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19565" l="0" r="0" t="15583"/>
          <a:stretch/>
        </p:blipFill>
        <p:spPr>
          <a:xfrm>
            <a:off x="1581500" y="2427625"/>
            <a:ext cx="823501" cy="600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 b="19565" l="0" r="0" t="15583"/>
          <a:stretch/>
        </p:blipFill>
        <p:spPr>
          <a:xfrm>
            <a:off x="1581500" y="3035916"/>
            <a:ext cx="823501" cy="60053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2332650" y="2631325"/>
            <a:ext cx="140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900"/>
          </a:p>
        </p:txBody>
      </p:sp>
      <p:sp>
        <p:nvSpPr>
          <p:cNvPr id="136" name="Google Shape;136;p17"/>
          <p:cNvSpPr txBox="1"/>
          <p:nvPr/>
        </p:nvSpPr>
        <p:spPr>
          <a:xfrm>
            <a:off x="2332650" y="3164725"/>
            <a:ext cx="140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module1</a:t>
            </a:r>
            <a:r>
              <a:rPr b="1"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.py</a:t>
            </a:r>
            <a:endParaRPr sz="900"/>
          </a:p>
        </p:txBody>
      </p:sp>
      <p:sp>
        <p:nvSpPr>
          <p:cNvPr id="137" name="Google Shape;137;p17"/>
          <p:cNvSpPr txBox="1"/>
          <p:nvPr/>
        </p:nvSpPr>
        <p:spPr>
          <a:xfrm>
            <a:off x="2332650" y="3698125"/>
            <a:ext cx="140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module2</a:t>
            </a:r>
            <a:r>
              <a:rPr b="1"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.py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1608150" y="496500"/>
            <a:ext cx="59277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8"/>
          <p:cNvGrpSpPr/>
          <p:nvPr/>
        </p:nvGrpSpPr>
        <p:grpSpPr>
          <a:xfrm>
            <a:off x="6930212" y="671363"/>
            <a:ext cx="489964" cy="120078"/>
            <a:chOff x="8209059" y="198000"/>
            <a:chExt cx="636814" cy="120078"/>
          </a:xfrm>
        </p:grpSpPr>
        <p:sp>
          <p:nvSpPr>
            <p:cNvPr id="144" name="Google Shape;144;p1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18"/>
          <p:cNvSpPr txBox="1"/>
          <p:nvPr/>
        </p:nvSpPr>
        <p:spPr>
          <a:xfrm>
            <a:off x="1991847" y="445025"/>
            <a:ext cx="493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3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Naming Rules -</a:t>
            </a:r>
            <a:r>
              <a:rPr lang="en" sz="33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 Package &amp; Modules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 flipH="1">
            <a:off x="4391250" y="1861900"/>
            <a:ext cx="45114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The following rules should be followed when naming Python modules and packages: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icksand"/>
              <a:buAutoNum type="arabicPeriod"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All lowercase letters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icksand"/>
              <a:buAutoNum type="arabicPeriod"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Underscore-separated words 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icksand"/>
              <a:buAutoNum type="arabicPeriod"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No word separators (no hyphens)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800" y="1174174"/>
            <a:ext cx="3590650" cy="35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>
            <a:off x="1324075" y="2164350"/>
            <a:ext cx="89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Rules</a:t>
            </a:r>
            <a:endParaRPr b="1" sz="2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19"/>
          <p:cNvCxnSpPr/>
          <p:nvPr/>
        </p:nvCxnSpPr>
        <p:spPr>
          <a:xfrm>
            <a:off x="1018900" y="1728450"/>
            <a:ext cx="6300" cy="436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9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1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58" name="Google Shape;158;p1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19"/>
          <p:cNvSpPr txBox="1"/>
          <p:nvPr/>
        </p:nvSpPr>
        <p:spPr>
          <a:xfrm>
            <a:off x="1018900" y="445025"/>
            <a:ext cx="660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Example for </a:t>
            </a: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Package &amp; Modules structure</a:t>
            </a:r>
            <a:endParaRPr b="1" sz="2800">
              <a:solidFill>
                <a:schemeClr val="dk1"/>
              </a:solidFill>
            </a:endParaRPr>
          </a:p>
        </p:txBody>
      </p:sp>
      <p:cxnSp>
        <p:nvCxnSpPr>
          <p:cNvPr id="162" name="Google Shape;162;p19"/>
          <p:cNvCxnSpPr/>
          <p:nvPr/>
        </p:nvCxnSpPr>
        <p:spPr>
          <a:xfrm>
            <a:off x="598375" y="1718750"/>
            <a:ext cx="7982700" cy="25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9"/>
          <p:cNvSpPr/>
          <p:nvPr/>
        </p:nvSpPr>
        <p:spPr>
          <a:xfrm>
            <a:off x="3359774" y="1082800"/>
            <a:ext cx="2278860" cy="469818"/>
          </a:xfrm>
          <a:custGeom>
            <a:rect b="b" l="l" r="r" t="t"/>
            <a:pathLst>
              <a:path extrusionOk="0" h="21448" w="37118">
                <a:moveTo>
                  <a:pt x="4947" y="1"/>
                </a:moveTo>
                <a:cubicBezTo>
                  <a:pt x="2214" y="1"/>
                  <a:pt x="0" y="2682"/>
                  <a:pt x="0" y="5987"/>
                </a:cubicBezTo>
                <a:lnTo>
                  <a:pt x="0" y="15464"/>
                </a:lnTo>
                <a:cubicBezTo>
                  <a:pt x="0" y="18769"/>
                  <a:pt x="2214" y="21447"/>
                  <a:pt x="4950" y="21447"/>
                </a:cubicBezTo>
                <a:lnTo>
                  <a:pt x="32168" y="21447"/>
                </a:lnTo>
                <a:cubicBezTo>
                  <a:pt x="34900" y="21447"/>
                  <a:pt x="37118" y="18769"/>
                  <a:pt x="37118" y="15464"/>
                </a:cubicBezTo>
                <a:lnTo>
                  <a:pt x="37118" y="5987"/>
                </a:lnTo>
                <a:cubicBezTo>
                  <a:pt x="37118" y="2682"/>
                  <a:pt x="34900" y="1"/>
                  <a:pt x="32168" y="1"/>
                </a:cubicBezTo>
                <a:close/>
              </a:path>
            </a:pathLst>
          </a:custGeom>
          <a:solidFill>
            <a:srgbClr val="1155CC"/>
          </a:solidFill>
          <a:ln cap="flat" cmpd="sng" w="9525">
            <a:solidFill>
              <a:srgbClr val="CFD9E0"/>
            </a:solidFill>
            <a:prstDash val="solid"/>
            <a:miter lim="364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2450250" y="1987250"/>
            <a:ext cx="1331701" cy="720277"/>
          </a:xfrm>
          <a:custGeom>
            <a:rect b="b" l="l" r="r" t="t"/>
            <a:pathLst>
              <a:path extrusionOk="0" h="21448" w="37118">
                <a:moveTo>
                  <a:pt x="4947" y="1"/>
                </a:moveTo>
                <a:cubicBezTo>
                  <a:pt x="2214" y="1"/>
                  <a:pt x="0" y="2682"/>
                  <a:pt x="0" y="5987"/>
                </a:cubicBezTo>
                <a:lnTo>
                  <a:pt x="0" y="15464"/>
                </a:lnTo>
                <a:cubicBezTo>
                  <a:pt x="0" y="18769"/>
                  <a:pt x="2214" y="21447"/>
                  <a:pt x="4950" y="21447"/>
                </a:cubicBezTo>
                <a:lnTo>
                  <a:pt x="32168" y="21447"/>
                </a:lnTo>
                <a:cubicBezTo>
                  <a:pt x="34900" y="21447"/>
                  <a:pt x="37118" y="18769"/>
                  <a:pt x="37118" y="15464"/>
                </a:cubicBezTo>
                <a:lnTo>
                  <a:pt x="37118" y="5987"/>
                </a:lnTo>
                <a:cubicBezTo>
                  <a:pt x="37118" y="2682"/>
                  <a:pt x="34900" y="1"/>
                  <a:pt x="32168" y="1"/>
                </a:cubicBezTo>
                <a:close/>
              </a:path>
            </a:pathLst>
          </a:cu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321450" y="2057800"/>
            <a:ext cx="1489545" cy="518774"/>
          </a:xfrm>
          <a:custGeom>
            <a:rect b="b" l="l" r="r" t="t"/>
            <a:pathLst>
              <a:path extrusionOk="0" h="21448" w="37118">
                <a:moveTo>
                  <a:pt x="4947" y="1"/>
                </a:moveTo>
                <a:cubicBezTo>
                  <a:pt x="2214" y="1"/>
                  <a:pt x="0" y="2682"/>
                  <a:pt x="0" y="5987"/>
                </a:cubicBezTo>
                <a:lnTo>
                  <a:pt x="0" y="15464"/>
                </a:lnTo>
                <a:cubicBezTo>
                  <a:pt x="0" y="18769"/>
                  <a:pt x="2214" y="21447"/>
                  <a:pt x="4950" y="21447"/>
                </a:cubicBezTo>
                <a:lnTo>
                  <a:pt x="32168" y="21447"/>
                </a:lnTo>
                <a:cubicBezTo>
                  <a:pt x="34900" y="21447"/>
                  <a:pt x="37118" y="18769"/>
                  <a:pt x="37118" y="15464"/>
                </a:cubicBezTo>
                <a:lnTo>
                  <a:pt x="37118" y="5987"/>
                </a:lnTo>
                <a:cubicBezTo>
                  <a:pt x="37118" y="2682"/>
                  <a:pt x="34900" y="1"/>
                  <a:pt x="32168" y="1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19"/>
          <p:cNvCxnSpPr/>
          <p:nvPr/>
        </p:nvCxnSpPr>
        <p:spPr>
          <a:xfrm>
            <a:off x="4556725" y="1566150"/>
            <a:ext cx="3000" cy="162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3105775" y="1726250"/>
            <a:ext cx="9300" cy="429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9"/>
          <p:cNvCxnSpPr/>
          <p:nvPr/>
        </p:nvCxnSpPr>
        <p:spPr>
          <a:xfrm>
            <a:off x="5456675" y="1723600"/>
            <a:ext cx="0" cy="410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9"/>
          <p:cNvSpPr txBox="1"/>
          <p:nvPr/>
        </p:nvSpPr>
        <p:spPr>
          <a:xfrm>
            <a:off x="3436025" y="1076225"/>
            <a:ext cx="227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pythonoperations</a:t>
            </a:r>
            <a:endParaRPr b="1"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54775" y="2086338"/>
            <a:ext cx="142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2468388" y="2308650"/>
            <a:ext cx="129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Arithmetic</a:t>
            </a:r>
            <a:endParaRPr b="1" sz="1900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2" name="Google Shape;172;p19"/>
          <p:cNvCxnSpPr/>
          <p:nvPr/>
        </p:nvCxnSpPr>
        <p:spPr>
          <a:xfrm>
            <a:off x="2521375" y="2685200"/>
            <a:ext cx="12300" cy="2178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9"/>
          <p:cNvSpPr/>
          <p:nvPr/>
        </p:nvSpPr>
        <p:spPr>
          <a:xfrm>
            <a:off x="2994582" y="2781275"/>
            <a:ext cx="1173300" cy="3849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2508500" y="2773625"/>
            <a:ext cx="17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2584700" y="2001650"/>
            <a:ext cx="1062781" cy="372176"/>
          </a:xfrm>
          <a:custGeom>
            <a:rect b="b" l="l" r="r" t="t"/>
            <a:pathLst>
              <a:path extrusionOk="0" h="21448" w="37118">
                <a:moveTo>
                  <a:pt x="4947" y="1"/>
                </a:moveTo>
                <a:cubicBezTo>
                  <a:pt x="2214" y="1"/>
                  <a:pt x="0" y="2682"/>
                  <a:pt x="0" y="5987"/>
                </a:cubicBezTo>
                <a:lnTo>
                  <a:pt x="0" y="15464"/>
                </a:lnTo>
                <a:cubicBezTo>
                  <a:pt x="0" y="18769"/>
                  <a:pt x="2214" y="21447"/>
                  <a:pt x="4950" y="21447"/>
                </a:cubicBezTo>
                <a:lnTo>
                  <a:pt x="32168" y="21447"/>
                </a:lnTo>
                <a:cubicBezTo>
                  <a:pt x="34900" y="21447"/>
                  <a:pt x="37118" y="18769"/>
                  <a:pt x="37118" y="15464"/>
                </a:cubicBezTo>
                <a:lnTo>
                  <a:pt x="37118" y="5987"/>
                </a:lnTo>
                <a:cubicBezTo>
                  <a:pt x="37118" y="2682"/>
                  <a:pt x="34900" y="1"/>
                  <a:pt x="32168" y="1"/>
                </a:cubicBezTo>
                <a:close/>
              </a:path>
            </a:pathLst>
          </a:custGeom>
          <a:solidFill>
            <a:srgbClr val="7598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2559363" y="1993600"/>
            <a:ext cx="117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Sub-package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4790825" y="1978526"/>
            <a:ext cx="1331701" cy="720277"/>
          </a:xfrm>
          <a:custGeom>
            <a:rect b="b" l="l" r="r" t="t"/>
            <a:pathLst>
              <a:path extrusionOk="0" h="21448" w="37118">
                <a:moveTo>
                  <a:pt x="4947" y="1"/>
                </a:moveTo>
                <a:cubicBezTo>
                  <a:pt x="2214" y="1"/>
                  <a:pt x="0" y="2682"/>
                  <a:pt x="0" y="5987"/>
                </a:cubicBezTo>
                <a:lnTo>
                  <a:pt x="0" y="15464"/>
                </a:lnTo>
                <a:cubicBezTo>
                  <a:pt x="0" y="18769"/>
                  <a:pt x="2214" y="21447"/>
                  <a:pt x="4950" y="21447"/>
                </a:cubicBezTo>
                <a:lnTo>
                  <a:pt x="32168" y="21447"/>
                </a:lnTo>
                <a:cubicBezTo>
                  <a:pt x="34900" y="21447"/>
                  <a:pt x="37118" y="18769"/>
                  <a:pt x="37118" y="15464"/>
                </a:cubicBezTo>
                <a:lnTo>
                  <a:pt x="37118" y="5987"/>
                </a:lnTo>
                <a:cubicBezTo>
                  <a:pt x="37118" y="2682"/>
                  <a:pt x="34900" y="1"/>
                  <a:pt x="32168" y="1"/>
                </a:cubicBezTo>
                <a:close/>
              </a:path>
            </a:pathLst>
          </a:cu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4808963" y="2299938"/>
            <a:ext cx="129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Relational</a:t>
            </a:r>
            <a:r>
              <a:rPr lang="en">
                <a:solidFill>
                  <a:schemeClr val="dk1"/>
                </a:solidFill>
              </a:rPr>
              <a:t> </a:t>
            </a:r>
            <a:endParaRPr b="1" sz="1900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4925275" y="1992938"/>
            <a:ext cx="1062781" cy="372176"/>
          </a:xfrm>
          <a:custGeom>
            <a:rect b="b" l="l" r="r" t="t"/>
            <a:pathLst>
              <a:path extrusionOk="0" h="21448" w="37118">
                <a:moveTo>
                  <a:pt x="4947" y="1"/>
                </a:moveTo>
                <a:cubicBezTo>
                  <a:pt x="2214" y="1"/>
                  <a:pt x="0" y="2682"/>
                  <a:pt x="0" y="5987"/>
                </a:cubicBezTo>
                <a:lnTo>
                  <a:pt x="0" y="15464"/>
                </a:lnTo>
                <a:cubicBezTo>
                  <a:pt x="0" y="18769"/>
                  <a:pt x="2214" y="21447"/>
                  <a:pt x="4950" y="21447"/>
                </a:cubicBezTo>
                <a:lnTo>
                  <a:pt x="32168" y="21447"/>
                </a:lnTo>
                <a:cubicBezTo>
                  <a:pt x="34900" y="21447"/>
                  <a:pt x="37118" y="18769"/>
                  <a:pt x="37118" y="15464"/>
                </a:cubicBezTo>
                <a:lnTo>
                  <a:pt x="37118" y="5987"/>
                </a:lnTo>
                <a:cubicBezTo>
                  <a:pt x="37118" y="2682"/>
                  <a:pt x="34900" y="1"/>
                  <a:pt x="32168" y="1"/>
                </a:cubicBezTo>
                <a:close/>
              </a:path>
            </a:pathLst>
          </a:custGeom>
          <a:solidFill>
            <a:srgbClr val="7598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4899938" y="1984888"/>
            <a:ext cx="117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Sub-package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181" name="Google Shape;181;p19"/>
          <p:cNvCxnSpPr/>
          <p:nvPr/>
        </p:nvCxnSpPr>
        <p:spPr>
          <a:xfrm>
            <a:off x="7895075" y="1723600"/>
            <a:ext cx="0" cy="410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19"/>
          <p:cNvSpPr/>
          <p:nvPr/>
        </p:nvSpPr>
        <p:spPr>
          <a:xfrm>
            <a:off x="7229225" y="1978526"/>
            <a:ext cx="1331701" cy="720277"/>
          </a:xfrm>
          <a:custGeom>
            <a:rect b="b" l="l" r="r" t="t"/>
            <a:pathLst>
              <a:path extrusionOk="0" h="21448" w="37118">
                <a:moveTo>
                  <a:pt x="4947" y="1"/>
                </a:moveTo>
                <a:cubicBezTo>
                  <a:pt x="2214" y="1"/>
                  <a:pt x="0" y="2682"/>
                  <a:pt x="0" y="5987"/>
                </a:cubicBezTo>
                <a:lnTo>
                  <a:pt x="0" y="15464"/>
                </a:lnTo>
                <a:cubicBezTo>
                  <a:pt x="0" y="18769"/>
                  <a:pt x="2214" y="21447"/>
                  <a:pt x="4950" y="21447"/>
                </a:cubicBezTo>
                <a:lnTo>
                  <a:pt x="32168" y="21447"/>
                </a:lnTo>
                <a:cubicBezTo>
                  <a:pt x="34900" y="21447"/>
                  <a:pt x="37118" y="18769"/>
                  <a:pt x="37118" y="15464"/>
                </a:cubicBezTo>
                <a:lnTo>
                  <a:pt x="37118" y="5987"/>
                </a:lnTo>
                <a:cubicBezTo>
                  <a:pt x="37118" y="2682"/>
                  <a:pt x="34900" y="1"/>
                  <a:pt x="32168" y="1"/>
                </a:cubicBezTo>
                <a:close/>
              </a:path>
            </a:pathLst>
          </a:cu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7247363" y="2299938"/>
            <a:ext cx="129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Bitwise</a:t>
            </a:r>
            <a:endParaRPr b="1" sz="1900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7363675" y="1992938"/>
            <a:ext cx="1062781" cy="372176"/>
          </a:xfrm>
          <a:custGeom>
            <a:rect b="b" l="l" r="r" t="t"/>
            <a:pathLst>
              <a:path extrusionOk="0" h="21448" w="37118">
                <a:moveTo>
                  <a:pt x="4947" y="1"/>
                </a:moveTo>
                <a:cubicBezTo>
                  <a:pt x="2214" y="1"/>
                  <a:pt x="0" y="2682"/>
                  <a:pt x="0" y="5987"/>
                </a:cubicBezTo>
                <a:lnTo>
                  <a:pt x="0" y="15464"/>
                </a:lnTo>
                <a:cubicBezTo>
                  <a:pt x="0" y="18769"/>
                  <a:pt x="2214" y="21447"/>
                  <a:pt x="4950" y="21447"/>
                </a:cubicBezTo>
                <a:lnTo>
                  <a:pt x="32168" y="21447"/>
                </a:lnTo>
                <a:cubicBezTo>
                  <a:pt x="34900" y="21447"/>
                  <a:pt x="37118" y="18769"/>
                  <a:pt x="37118" y="15464"/>
                </a:cubicBezTo>
                <a:lnTo>
                  <a:pt x="37118" y="5987"/>
                </a:lnTo>
                <a:cubicBezTo>
                  <a:pt x="37118" y="2682"/>
                  <a:pt x="34900" y="1"/>
                  <a:pt x="32168" y="1"/>
                </a:cubicBezTo>
                <a:close/>
              </a:path>
            </a:pathLst>
          </a:custGeom>
          <a:solidFill>
            <a:srgbClr val="7598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7338338" y="1984888"/>
            <a:ext cx="117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Sub-package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186" name="Google Shape;186;p19"/>
          <p:cNvCxnSpPr/>
          <p:nvPr/>
        </p:nvCxnSpPr>
        <p:spPr>
          <a:xfrm>
            <a:off x="2539363" y="2941725"/>
            <a:ext cx="381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9"/>
          <p:cNvSpPr/>
          <p:nvPr/>
        </p:nvSpPr>
        <p:spPr>
          <a:xfrm>
            <a:off x="2994582" y="3238475"/>
            <a:ext cx="1173300" cy="3849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090816" y="3230825"/>
            <a:ext cx="17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addition.py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9" name="Google Shape;189;p19"/>
          <p:cNvCxnSpPr/>
          <p:nvPr/>
        </p:nvCxnSpPr>
        <p:spPr>
          <a:xfrm>
            <a:off x="2539363" y="3398925"/>
            <a:ext cx="381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19"/>
          <p:cNvSpPr/>
          <p:nvPr/>
        </p:nvSpPr>
        <p:spPr>
          <a:xfrm>
            <a:off x="2947271" y="3695675"/>
            <a:ext cx="1206900" cy="3849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2889500" y="3688025"/>
            <a:ext cx="17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subtraction.py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2" name="Google Shape;192;p19"/>
          <p:cNvCxnSpPr/>
          <p:nvPr/>
        </p:nvCxnSpPr>
        <p:spPr>
          <a:xfrm>
            <a:off x="2539363" y="3856125"/>
            <a:ext cx="381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19"/>
          <p:cNvSpPr/>
          <p:nvPr/>
        </p:nvSpPr>
        <p:spPr>
          <a:xfrm>
            <a:off x="2947271" y="4152875"/>
            <a:ext cx="1206900" cy="3849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3041900" y="4145225"/>
            <a:ext cx="17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</a:t>
            </a: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.py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5" name="Google Shape;195;p19"/>
          <p:cNvCxnSpPr/>
          <p:nvPr/>
        </p:nvCxnSpPr>
        <p:spPr>
          <a:xfrm>
            <a:off x="2539363" y="4313325"/>
            <a:ext cx="381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19"/>
          <p:cNvSpPr/>
          <p:nvPr/>
        </p:nvSpPr>
        <p:spPr>
          <a:xfrm>
            <a:off x="2947271" y="4610075"/>
            <a:ext cx="1206900" cy="3849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3041900" y="4602425"/>
            <a:ext cx="17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division.py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8" name="Google Shape;198;p19"/>
          <p:cNvCxnSpPr/>
          <p:nvPr/>
        </p:nvCxnSpPr>
        <p:spPr>
          <a:xfrm>
            <a:off x="2539363" y="4770525"/>
            <a:ext cx="381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9"/>
          <p:cNvCxnSpPr/>
          <p:nvPr/>
        </p:nvCxnSpPr>
        <p:spPr>
          <a:xfrm>
            <a:off x="4959775" y="2685200"/>
            <a:ext cx="12300" cy="2178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9"/>
          <p:cNvSpPr/>
          <p:nvPr/>
        </p:nvSpPr>
        <p:spPr>
          <a:xfrm>
            <a:off x="5432982" y="2781275"/>
            <a:ext cx="1173300" cy="3849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 txBox="1"/>
          <p:nvPr/>
        </p:nvSpPr>
        <p:spPr>
          <a:xfrm>
            <a:off x="4946900" y="2773625"/>
            <a:ext cx="17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2" name="Google Shape;202;p19"/>
          <p:cNvCxnSpPr/>
          <p:nvPr/>
        </p:nvCxnSpPr>
        <p:spPr>
          <a:xfrm>
            <a:off x="4977763" y="2941725"/>
            <a:ext cx="381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19"/>
          <p:cNvSpPr/>
          <p:nvPr/>
        </p:nvSpPr>
        <p:spPr>
          <a:xfrm>
            <a:off x="5432982" y="3238475"/>
            <a:ext cx="1173300" cy="3849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5529216" y="3230825"/>
            <a:ext cx="17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essthan.py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5" name="Google Shape;205;p19"/>
          <p:cNvCxnSpPr/>
          <p:nvPr/>
        </p:nvCxnSpPr>
        <p:spPr>
          <a:xfrm>
            <a:off x="4977763" y="3398925"/>
            <a:ext cx="381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19"/>
          <p:cNvSpPr/>
          <p:nvPr/>
        </p:nvSpPr>
        <p:spPr>
          <a:xfrm>
            <a:off x="5385671" y="3695675"/>
            <a:ext cx="1206900" cy="3849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5404100" y="3688025"/>
            <a:ext cx="17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graterthan.py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8" name="Google Shape;208;p19"/>
          <p:cNvCxnSpPr/>
          <p:nvPr/>
        </p:nvCxnSpPr>
        <p:spPr>
          <a:xfrm>
            <a:off x="4977763" y="3856125"/>
            <a:ext cx="381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19"/>
          <p:cNvSpPr/>
          <p:nvPr/>
        </p:nvSpPr>
        <p:spPr>
          <a:xfrm>
            <a:off x="5385671" y="4152875"/>
            <a:ext cx="1206900" cy="3849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5556500" y="4145225"/>
            <a:ext cx="17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equals.py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1" name="Google Shape;211;p19"/>
          <p:cNvCxnSpPr/>
          <p:nvPr/>
        </p:nvCxnSpPr>
        <p:spPr>
          <a:xfrm>
            <a:off x="4977763" y="4313325"/>
            <a:ext cx="381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19"/>
          <p:cNvSpPr/>
          <p:nvPr/>
        </p:nvSpPr>
        <p:spPr>
          <a:xfrm>
            <a:off x="5385671" y="4610075"/>
            <a:ext cx="1206900" cy="3849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5480300" y="4602425"/>
            <a:ext cx="17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notequal.py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4" name="Google Shape;214;p19"/>
          <p:cNvCxnSpPr/>
          <p:nvPr/>
        </p:nvCxnSpPr>
        <p:spPr>
          <a:xfrm>
            <a:off x="4977763" y="4770525"/>
            <a:ext cx="381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7398175" y="2685200"/>
            <a:ext cx="12300" cy="2178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19"/>
          <p:cNvSpPr/>
          <p:nvPr/>
        </p:nvSpPr>
        <p:spPr>
          <a:xfrm>
            <a:off x="7871382" y="2781275"/>
            <a:ext cx="1173300" cy="3849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 txBox="1"/>
          <p:nvPr/>
        </p:nvSpPr>
        <p:spPr>
          <a:xfrm>
            <a:off x="7385300" y="2773625"/>
            <a:ext cx="17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18" name="Google Shape;218;p19"/>
          <p:cNvCxnSpPr/>
          <p:nvPr/>
        </p:nvCxnSpPr>
        <p:spPr>
          <a:xfrm>
            <a:off x="7416163" y="2941725"/>
            <a:ext cx="381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19"/>
          <p:cNvSpPr/>
          <p:nvPr/>
        </p:nvSpPr>
        <p:spPr>
          <a:xfrm>
            <a:off x="7871382" y="3238475"/>
            <a:ext cx="1173300" cy="3849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8043823" y="3230825"/>
            <a:ext cx="12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bitand.py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1" name="Google Shape;221;p19"/>
          <p:cNvCxnSpPr/>
          <p:nvPr/>
        </p:nvCxnSpPr>
        <p:spPr>
          <a:xfrm>
            <a:off x="7416163" y="3398925"/>
            <a:ext cx="381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19"/>
          <p:cNvSpPr/>
          <p:nvPr/>
        </p:nvSpPr>
        <p:spPr>
          <a:xfrm>
            <a:off x="7824071" y="3695675"/>
            <a:ext cx="1206900" cy="3849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7613900" y="3688025"/>
            <a:ext cx="17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bitor.py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p19"/>
          <p:cNvCxnSpPr/>
          <p:nvPr/>
        </p:nvCxnSpPr>
        <p:spPr>
          <a:xfrm>
            <a:off x="7416163" y="3856125"/>
            <a:ext cx="381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19"/>
          <p:cNvSpPr/>
          <p:nvPr/>
        </p:nvSpPr>
        <p:spPr>
          <a:xfrm>
            <a:off x="7824071" y="4152875"/>
            <a:ext cx="1206900" cy="3849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7537700" y="4145225"/>
            <a:ext cx="17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bitnot.py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7" name="Google Shape;227;p19"/>
          <p:cNvCxnSpPr/>
          <p:nvPr/>
        </p:nvCxnSpPr>
        <p:spPr>
          <a:xfrm>
            <a:off x="7416163" y="4313325"/>
            <a:ext cx="381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19"/>
          <p:cNvSpPr/>
          <p:nvPr/>
        </p:nvSpPr>
        <p:spPr>
          <a:xfrm>
            <a:off x="7824071" y="4610075"/>
            <a:ext cx="1206900" cy="3849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9"/>
          <p:cNvSpPr txBox="1"/>
          <p:nvPr/>
        </p:nvSpPr>
        <p:spPr>
          <a:xfrm>
            <a:off x="7537700" y="4602425"/>
            <a:ext cx="17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bitxor.py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0" name="Google Shape;230;p19"/>
          <p:cNvCxnSpPr/>
          <p:nvPr/>
        </p:nvCxnSpPr>
        <p:spPr>
          <a:xfrm>
            <a:off x="7416163" y="4770525"/>
            <a:ext cx="381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/>
          <p:nvPr/>
        </p:nvSpPr>
        <p:spPr>
          <a:xfrm>
            <a:off x="1861200" y="261600"/>
            <a:ext cx="54216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20"/>
          <p:cNvGrpSpPr/>
          <p:nvPr/>
        </p:nvGrpSpPr>
        <p:grpSpPr>
          <a:xfrm>
            <a:off x="6615022" y="436450"/>
            <a:ext cx="560078" cy="120078"/>
            <a:chOff x="8209059" y="198000"/>
            <a:chExt cx="636814" cy="120078"/>
          </a:xfrm>
        </p:grpSpPr>
        <p:sp>
          <p:nvSpPr>
            <p:cNvPr id="237" name="Google Shape;237;p20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20"/>
          <p:cNvSpPr txBox="1"/>
          <p:nvPr/>
        </p:nvSpPr>
        <p:spPr>
          <a:xfrm>
            <a:off x="2082074" y="210150"/>
            <a:ext cx="452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2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Example Program Using Module </a:t>
            </a:r>
            <a:endParaRPr sz="37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720000" y="1507950"/>
            <a:ext cx="40035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#Create a module using demomodule.py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def addition(a, b):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 c = a+b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 return(c)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3770500" y="842500"/>
            <a:ext cx="1080300" cy="3936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3719200" y="823775"/>
            <a:ext cx="10803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Example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Google Shape;244;p20"/>
          <p:cNvSpPr/>
          <p:nvPr/>
        </p:nvSpPr>
        <p:spPr>
          <a:xfrm>
            <a:off x="2809025" y="3628975"/>
            <a:ext cx="2385900" cy="11217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2955675" y="3703975"/>
            <a:ext cx="223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Output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Enter number 1  10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Enter number 2 20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The sum is 30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4951900" y="1512100"/>
            <a:ext cx="3564900" cy="1912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5092375" y="1559700"/>
            <a:ext cx="34077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import demomodule #Import the user defined module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a=int(input("Enter number 1"))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b=int(input("Enter number 2"))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print("The sum is", demomodule.addition(a,b))  #invoke or call the module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5881925" y="1133275"/>
            <a:ext cx="173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Module Call</a:t>
            </a:r>
            <a:endParaRPr b="1" sz="16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/>
          <p:nvPr/>
        </p:nvSpPr>
        <p:spPr>
          <a:xfrm>
            <a:off x="1604475" y="150125"/>
            <a:ext cx="61644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p21"/>
          <p:cNvGrpSpPr/>
          <p:nvPr/>
        </p:nvGrpSpPr>
        <p:grpSpPr>
          <a:xfrm>
            <a:off x="7085822" y="324975"/>
            <a:ext cx="636814" cy="120078"/>
            <a:chOff x="8209059" y="198000"/>
            <a:chExt cx="636814" cy="120078"/>
          </a:xfrm>
        </p:grpSpPr>
        <p:sp>
          <p:nvSpPr>
            <p:cNvPr id="255" name="Google Shape;255;p21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21"/>
          <p:cNvSpPr txBox="1"/>
          <p:nvPr/>
        </p:nvSpPr>
        <p:spPr>
          <a:xfrm>
            <a:off x="2004150" y="98650"/>
            <a:ext cx="513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4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Example Program Using Module </a:t>
            </a:r>
            <a:endParaRPr sz="39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720000" y="1507950"/>
            <a:ext cx="40035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#Create a module using demo.py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def addition(a, b):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 c = a+b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 return(c)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3770500" y="842500"/>
            <a:ext cx="1080300" cy="3936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3719200" y="823775"/>
            <a:ext cx="10803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Example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2719200" y="3755775"/>
            <a:ext cx="2385900" cy="11217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2865850" y="3830775"/>
            <a:ext cx="223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Output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Enter number 1 34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Enter number 2 45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The sum is 79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4964625" y="1642925"/>
            <a:ext cx="3564900" cy="1912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5" name="Google Shape;265;p21"/>
          <p:cNvSpPr txBox="1"/>
          <p:nvPr/>
        </p:nvSpPr>
        <p:spPr>
          <a:xfrm>
            <a:off x="5105100" y="1690525"/>
            <a:ext cx="34077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import demomodule as dm #Import the use defined module using alias name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a=int(input("Enter number 1"))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b=int(input("Enter number 2"))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print("The sum is", dm.addition(a,b))  #invoke or call the module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5017450" y="1264100"/>
            <a:ext cx="356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Quicksand"/>
                <a:ea typeface="Quicksand"/>
                <a:cs typeface="Quicksand"/>
                <a:sym typeface="Quicksand"/>
              </a:rPr>
              <a:t>Module Call - The alias name is dm</a:t>
            </a:r>
            <a:endParaRPr b="1" sz="15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