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Bebas Neue"/>
      <p:regular r:id="rId22"/>
    </p:embeddedFont>
    <p:embeddedFont>
      <p:font typeface="Quicksan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752">
          <p15:clr>
            <a:srgbClr val="9AA0A6"/>
          </p15:clr>
        </p15:guide>
        <p15:guide id="4" pos="89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196F6C-C38C-41C1-A9A1-75C1706693B9}">
  <a:tblStyle styleId="{A2196F6C-C38C-41C1-A9A1-75C1706693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752"/>
        <p:guide pos="89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BebasNeue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font" Target="fonts/Quicksand-bold.fntdata"/><Relationship Id="rId12" Type="http://schemas.openxmlformats.org/officeDocument/2006/relationships/slide" Target="slides/slide6.xml"/><Relationship Id="rId23" Type="http://schemas.openxmlformats.org/officeDocument/2006/relationships/font" Target="fonts/Quicksa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815e812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815e812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b5f40ffb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b5f40ffb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ab838aaf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ab838aaf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b5f40ffb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b5f40ffb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b5f40ffb0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b5f40ffb0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b5f40ffb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eb5f40ffb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ab838aafa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ab838aafa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 sz="1200">
                <a:solidFill>
                  <a:schemeClr val="dk1"/>
                </a:solidFill>
              </a:rPr>
              <a:t>When we group a set of values, variables, operators or function calls that turn out as an expression.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b5f40ffb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b5f40ffb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ab838aafa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ab838aafa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b5f40ffb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b5f40ffb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b5f40ffb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b5f40ffb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ab838aafa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ab838aafa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b5f40ffb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b5f40ffb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b5f40ffb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b5f40ffb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896050" y="53100"/>
            <a:ext cx="1171575" cy="257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720000" y="2451100"/>
            <a:ext cx="37140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0000FF"/>
                </a:solidFill>
                <a:latin typeface="Bebas Neue"/>
                <a:ea typeface="Bebas Neue"/>
                <a:cs typeface="Bebas Neue"/>
                <a:sym typeface="Bebas Neue"/>
              </a:rPr>
              <a:t>Precedence &amp; associativity</a:t>
            </a:r>
            <a:r>
              <a:rPr lang="en" sz="4900">
                <a:solidFill>
                  <a:srgbClr val="0000FF"/>
                </a:solidFill>
                <a:latin typeface="Bebas Neue"/>
                <a:ea typeface="Bebas Neue"/>
                <a:cs typeface="Bebas Neue"/>
                <a:sym typeface="Bebas Neue"/>
              </a:rPr>
              <a:t> in</a:t>
            </a:r>
            <a:r>
              <a:rPr lang="en" sz="4900">
                <a:solidFill>
                  <a:srgbClr val="5863E0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" sz="9100">
                <a:solidFill>
                  <a:srgbClr val="741B47"/>
                </a:solidFill>
                <a:latin typeface="Bebas Neue"/>
                <a:ea typeface="Bebas Neue"/>
                <a:cs typeface="Bebas Neue"/>
                <a:sym typeface="Bebas Neue"/>
              </a:rPr>
              <a:t>Python</a:t>
            </a:r>
            <a:endParaRPr sz="9100">
              <a:solidFill>
                <a:srgbClr val="741B4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88250" y="653025"/>
            <a:ext cx="9483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05</a:t>
            </a:r>
            <a:endParaRPr sz="60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9" name="Google Shape;59;p13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0" name="Google Shape;60;p1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25" y="1261050"/>
            <a:ext cx="5426801" cy="361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35" name="Google Shape;235;p22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2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LMS Activity</a:t>
            </a:r>
            <a:endParaRPr b="0" i="0" sz="3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23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45" name="Google Shape;245;p2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23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Order of Evaluation/ Associativity</a:t>
            </a:r>
            <a:endParaRPr sz="36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 flipH="1">
            <a:off x="4201400" y="2087775"/>
            <a:ext cx="45069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When an expression contains multiple operators with equal precedence, we use associativity to determine the order of evaluation of those </a:t>
            </a: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operators.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It can either be Left to Right or from Right to Left.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5356925" y="1355850"/>
            <a:ext cx="21036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5272625" y="1502050"/>
            <a:ext cx="2253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at is  Operator Associativity?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4405450" y="3680700"/>
            <a:ext cx="4086300" cy="7641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4405450" y="3702925"/>
            <a:ext cx="4086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Note 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Almost all operators except the exponent (**) support the left-to-right associativity.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25" y="1017725"/>
            <a:ext cx="3913850" cy="39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" name="Google Shape;260;p2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61" name="Google Shape;261;p24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24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Order of Evaluation/ Associativity</a:t>
            </a:r>
            <a:endParaRPr sz="36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 flipH="1">
            <a:off x="4201325" y="2087775"/>
            <a:ext cx="47817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Operator associativity is used to determine the order of operators with an equal precedence that are to be evaluated in an expression either left to right or right to left..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When an expression contains multiple operators with an equal precedence, we use associativity to determine the order of evaluation of those operators.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66" name="Google Shape;2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25" y="1196750"/>
            <a:ext cx="3373825" cy="33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73" name="Google Shape;273;p2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25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Order of Associativity - Example</a:t>
            </a:r>
            <a:endParaRPr sz="36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 flipH="1">
            <a:off x="6187625" y="1311350"/>
            <a:ext cx="2622900" cy="31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/ and *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Both have the same precedence but Left to Right (LTR) Associativity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+ and -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Both have the same precedence but Left to Right (LTR) Associativity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/ and *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have the higher precedence than + and -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955600" y="2073250"/>
            <a:ext cx="3882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100  +  200  /   10  -  3    *    10</a:t>
            </a:r>
            <a:endParaRPr b="1" sz="19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274700" y="1129400"/>
            <a:ext cx="2232900" cy="9438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274700" y="1129450"/>
            <a:ext cx="21729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Divide / will happen first.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It has higher precedence than + &amp; - 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It has same precedence as *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But </a:t>
            </a: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higher associativity</a:t>
            </a:r>
            <a:r>
              <a:rPr b="1"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1454050" y="3718825"/>
            <a:ext cx="3117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120            -            30  </a:t>
            </a:r>
            <a:endParaRPr b="1" sz="19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82" name="Google Shape;282;p25"/>
          <p:cNvCxnSpPr/>
          <p:nvPr/>
        </p:nvCxnSpPr>
        <p:spPr>
          <a:xfrm flipH="1">
            <a:off x="5968900" y="1324075"/>
            <a:ext cx="12600" cy="3297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83" name="Google Shape;283;p25"/>
          <p:cNvCxnSpPr/>
          <p:nvPr/>
        </p:nvCxnSpPr>
        <p:spPr>
          <a:xfrm rot="10800000">
            <a:off x="2103875" y="2425700"/>
            <a:ext cx="0" cy="267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5"/>
          <p:cNvCxnSpPr/>
          <p:nvPr/>
        </p:nvCxnSpPr>
        <p:spPr>
          <a:xfrm rot="10800000">
            <a:off x="2896900" y="2425700"/>
            <a:ext cx="0" cy="267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5"/>
          <p:cNvCxnSpPr/>
          <p:nvPr/>
        </p:nvCxnSpPr>
        <p:spPr>
          <a:xfrm flipH="1" rot="10800000">
            <a:off x="2103875" y="2687400"/>
            <a:ext cx="789300" cy="3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5"/>
          <p:cNvCxnSpPr/>
          <p:nvPr/>
        </p:nvCxnSpPr>
        <p:spPr>
          <a:xfrm>
            <a:off x="2447625" y="2686775"/>
            <a:ext cx="0" cy="267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25"/>
          <p:cNvSpPr txBox="1"/>
          <p:nvPr/>
        </p:nvSpPr>
        <p:spPr>
          <a:xfrm>
            <a:off x="955600" y="2833975"/>
            <a:ext cx="1813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100    +      20</a:t>
            </a:r>
            <a:endParaRPr/>
          </a:p>
        </p:txBody>
      </p:sp>
      <p:cxnSp>
        <p:nvCxnSpPr>
          <p:cNvPr id="288" name="Google Shape;288;p25"/>
          <p:cNvCxnSpPr/>
          <p:nvPr/>
        </p:nvCxnSpPr>
        <p:spPr>
          <a:xfrm rot="10800000">
            <a:off x="1263625" y="3182400"/>
            <a:ext cx="0" cy="267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5"/>
          <p:cNvCxnSpPr/>
          <p:nvPr/>
        </p:nvCxnSpPr>
        <p:spPr>
          <a:xfrm rot="10800000">
            <a:off x="2361450" y="3182400"/>
            <a:ext cx="0" cy="267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5"/>
          <p:cNvCxnSpPr/>
          <p:nvPr/>
        </p:nvCxnSpPr>
        <p:spPr>
          <a:xfrm>
            <a:off x="1266775" y="3444600"/>
            <a:ext cx="1098000" cy="3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5"/>
          <p:cNvCxnSpPr/>
          <p:nvPr/>
        </p:nvCxnSpPr>
        <p:spPr>
          <a:xfrm flipH="1">
            <a:off x="1760250" y="3447900"/>
            <a:ext cx="2700" cy="397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5"/>
          <p:cNvCxnSpPr/>
          <p:nvPr/>
        </p:nvCxnSpPr>
        <p:spPr>
          <a:xfrm rot="10800000">
            <a:off x="3399275" y="2425075"/>
            <a:ext cx="0" cy="267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5"/>
          <p:cNvCxnSpPr/>
          <p:nvPr/>
        </p:nvCxnSpPr>
        <p:spPr>
          <a:xfrm rot="10800000">
            <a:off x="4192300" y="2425075"/>
            <a:ext cx="0" cy="267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5"/>
          <p:cNvCxnSpPr/>
          <p:nvPr/>
        </p:nvCxnSpPr>
        <p:spPr>
          <a:xfrm flipH="1" rot="10800000">
            <a:off x="3399275" y="2686775"/>
            <a:ext cx="789300" cy="3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5"/>
          <p:cNvCxnSpPr/>
          <p:nvPr/>
        </p:nvCxnSpPr>
        <p:spPr>
          <a:xfrm flipH="1">
            <a:off x="3792638" y="2686775"/>
            <a:ext cx="6300" cy="1107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25"/>
          <p:cNvSpPr/>
          <p:nvPr/>
        </p:nvSpPr>
        <p:spPr>
          <a:xfrm>
            <a:off x="2648150" y="2788750"/>
            <a:ext cx="265800" cy="26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 txBox="1"/>
          <p:nvPr/>
        </p:nvSpPr>
        <p:spPr>
          <a:xfrm>
            <a:off x="2648150" y="2722300"/>
            <a:ext cx="1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8" name="Google Shape;298;p25"/>
          <p:cNvSpPr/>
          <p:nvPr/>
        </p:nvSpPr>
        <p:spPr>
          <a:xfrm>
            <a:off x="3851325" y="2788750"/>
            <a:ext cx="265800" cy="26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 txBox="1"/>
          <p:nvPr/>
        </p:nvSpPr>
        <p:spPr>
          <a:xfrm>
            <a:off x="3840900" y="2722300"/>
            <a:ext cx="1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0" name="Google Shape;300;p25"/>
          <p:cNvSpPr/>
          <p:nvPr/>
        </p:nvSpPr>
        <p:spPr>
          <a:xfrm>
            <a:off x="1909000" y="3568900"/>
            <a:ext cx="265800" cy="26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 txBox="1"/>
          <p:nvPr/>
        </p:nvSpPr>
        <p:spPr>
          <a:xfrm>
            <a:off x="1898575" y="3502450"/>
            <a:ext cx="1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02" name="Google Shape;302;p25"/>
          <p:cNvCxnSpPr/>
          <p:nvPr/>
        </p:nvCxnSpPr>
        <p:spPr>
          <a:xfrm rot="10800000">
            <a:off x="1773275" y="4092325"/>
            <a:ext cx="0" cy="267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5"/>
          <p:cNvCxnSpPr/>
          <p:nvPr/>
        </p:nvCxnSpPr>
        <p:spPr>
          <a:xfrm rot="10800000">
            <a:off x="3719050" y="4100400"/>
            <a:ext cx="0" cy="267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5"/>
          <p:cNvCxnSpPr/>
          <p:nvPr/>
        </p:nvCxnSpPr>
        <p:spPr>
          <a:xfrm>
            <a:off x="1769675" y="4355100"/>
            <a:ext cx="1960500" cy="12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5"/>
          <p:cNvCxnSpPr/>
          <p:nvPr/>
        </p:nvCxnSpPr>
        <p:spPr>
          <a:xfrm flipH="1">
            <a:off x="2727100" y="4357825"/>
            <a:ext cx="2700" cy="397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25"/>
          <p:cNvSpPr txBox="1"/>
          <p:nvPr/>
        </p:nvSpPr>
        <p:spPr>
          <a:xfrm>
            <a:off x="2507675" y="4640400"/>
            <a:ext cx="636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90</a:t>
            </a:r>
            <a:endParaRPr b="1" sz="19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7" name="Google Shape;307;p25"/>
          <p:cNvSpPr/>
          <p:nvPr/>
        </p:nvSpPr>
        <p:spPr>
          <a:xfrm>
            <a:off x="3065238" y="4434150"/>
            <a:ext cx="265800" cy="26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 txBox="1"/>
          <p:nvPr/>
        </p:nvSpPr>
        <p:spPr>
          <a:xfrm>
            <a:off x="3054813" y="4367700"/>
            <a:ext cx="1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9" name="Google Shape;309;p25"/>
          <p:cNvSpPr/>
          <p:nvPr/>
        </p:nvSpPr>
        <p:spPr>
          <a:xfrm>
            <a:off x="141275" y="1032738"/>
            <a:ext cx="265800" cy="26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 txBox="1"/>
          <p:nvPr/>
        </p:nvSpPr>
        <p:spPr>
          <a:xfrm>
            <a:off x="141275" y="966288"/>
            <a:ext cx="1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1" name="Google Shape;311;p25"/>
          <p:cNvSpPr/>
          <p:nvPr/>
        </p:nvSpPr>
        <p:spPr>
          <a:xfrm>
            <a:off x="3297875" y="1210975"/>
            <a:ext cx="2232900" cy="9438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5"/>
          <p:cNvSpPr txBox="1"/>
          <p:nvPr/>
        </p:nvSpPr>
        <p:spPr>
          <a:xfrm>
            <a:off x="3297875" y="1211025"/>
            <a:ext cx="21729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Multiply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* will happen second.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It has higher precedence than + &amp; - 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It has same precedence as /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But </a:t>
            </a: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lower associativity</a:t>
            </a:r>
            <a:r>
              <a:rPr b="1"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3088250" y="1114313"/>
            <a:ext cx="265800" cy="26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"/>
          <p:cNvSpPr txBox="1"/>
          <p:nvPr/>
        </p:nvSpPr>
        <p:spPr>
          <a:xfrm>
            <a:off x="3088250" y="1047863"/>
            <a:ext cx="1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321" name="Google Shape;321;p26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26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Order of Associativity - Example</a:t>
            </a:r>
            <a:endParaRPr sz="36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 flipH="1">
            <a:off x="6187625" y="1311350"/>
            <a:ext cx="2622900" cy="31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/ and *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Both have the same precedence but Left to Right (LTR) Associativity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+ and -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Both have the same precedence but Left to Right (LTR) Associativity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/ and *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have the higher precedence than + and -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6" name="Google Shape;326;p26"/>
          <p:cNvSpPr txBox="1"/>
          <p:nvPr/>
        </p:nvSpPr>
        <p:spPr>
          <a:xfrm>
            <a:off x="955600" y="2073250"/>
            <a:ext cx="3882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100  +  200  /   10  -  3    *    10</a:t>
            </a:r>
            <a:endParaRPr b="1" sz="19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7" name="Google Shape;327;p26"/>
          <p:cNvSpPr/>
          <p:nvPr/>
        </p:nvSpPr>
        <p:spPr>
          <a:xfrm>
            <a:off x="274700" y="1129400"/>
            <a:ext cx="2232900" cy="9438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6"/>
          <p:cNvSpPr txBox="1"/>
          <p:nvPr/>
        </p:nvSpPr>
        <p:spPr>
          <a:xfrm>
            <a:off x="274700" y="1129450"/>
            <a:ext cx="21729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Addition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+ will happen third.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It has lower precedence than / &amp; * 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It has same precedence as -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But </a:t>
            </a:r>
            <a:r>
              <a:rPr b="1"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higher associativity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9" name="Google Shape;329;p26"/>
          <p:cNvSpPr txBox="1"/>
          <p:nvPr/>
        </p:nvSpPr>
        <p:spPr>
          <a:xfrm>
            <a:off x="1454050" y="3718825"/>
            <a:ext cx="3117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120            -            30  </a:t>
            </a:r>
            <a:endParaRPr b="1" sz="19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30" name="Google Shape;330;p26"/>
          <p:cNvCxnSpPr/>
          <p:nvPr/>
        </p:nvCxnSpPr>
        <p:spPr>
          <a:xfrm flipH="1">
            <a:off x="5968900" y="1324075"/>
            <a:ext cx="12600" cy="3297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331" name="Google Shape;331;p26"/>
          <p:cNvCxnSpPr/>
          <p:nvPr/>
        </p:nvCxnSpPr>
        <p:spPr>
          <a:xfrm rot="10800000">
            <a:off x="2103875" y="2425700"/>
            <a:ext cx="0" cy="267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6"/>
          <p:cNvCxnSpPr/>
          <p:nvPr/>
        </p:nvCxnSpPr>
        <p:spPr>
          <a:xfrm rot="10800000">
            <a:off x="2896900" y="2425700"/>
            <a:ext cx="0" cy="267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6"/>
          <p:cNvCxnSpPr/>
          <p:nvPr/>
        </p:nvCxnSpPr>
        <p:spPr>
          <a:xfrm flipH="1" rot="10800000">
            <a:off x="2103875" y="2687400"/>
            <a:ext cx="789300" cy="3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6"/>
          <p:cNvCxnSpPr/>
          <p:nvPr/>
        </p:nvCxnSpPr>
        <p:spPr>
          <a:xfrm>
            <a:off x="2447625" y="2686775"/>
            <a:ext cx="0" cy="267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26"/>
          <p:cNvSpPr txBox="1"/>
          <p:nvPr/>
        </p:nvSpPr>
        <p:spPr>
          <a:xfrm>
            <a:off x="955600" y="2833975"/>
            <a:ext cx="1813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100    +      20</a:t>
            </a:r>
            <a:endParaRPr/>
          </a:p>
        </p:txBody>
      </p:sp>
      <p:cxnSp>
        <p:nvCxnSpPr>
          <p:cNvPr id="336" name="Google Shape;336;p26"/>
          <p:cNvCxnSpPr/>
          <p:nvPr/>
        </p:nvCxnSpPr>
        <p:spPr>
          <a:xfrm rot="10800000">
            <a:off x="1263625" y="3182400"/>
            <a:ext cx="0" cy="267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6"/>
          <p:cNvCxnSpPr/>
          <p:nvPr/>
        </p:nvCxnSpPr>
        <p:spPr>
          <a:xfrm rot="10800000">
            <a:off x="2361450" y="3182400"/>
            <a:ext cx="0" cy="267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6"/>
          <p:cNvCxnSpPr/>
          <p:nvPr/>
        </p:nvCxnSpPr>
        <p:spPr>
          <a:xfrm>
            <a:off x="1266775" y="3444600"/>
            <a:ext cx="1098000" cy="3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6"/>
          <p:cNvCxnSpPr/>
          <p:nvPr/>
        </p:nvCxnSpPr>
        <p:spPr>
          <a:xfrm flipH="1">
            <a:off x="1760250" y="3447900"/>
            <a:ext cx="2700" cy="397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26"/>
          <p:cNvCxnSpPr/>
          <p:nvPr/>
        </p:nvCxnSpPr>
        <p:spPr>
          <a:xfrm rot="10800000">
            <a:off x="3399275" y="2425075"/>
            <a:ext cx="0" cy="267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6"/>
          <p:cNvCxnSpPr/>
          <p:nvPr/>
        </p:nvCxnSpPr>
        <p:spPr>
          <a:xfrm rot="10800000">
            <a:off x="4192300" y="2425075"/>
            <a:ext cx="0" cy="267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6"/>
          <p:cNvCxnSpPr/>
          <p:nvPr/>
        </p:nvCxnSpPr>
        <p:spPr>
          <a:xfrm flipH="1" rot="10800000">
            <a:off x="3399275" y="2686775"/>
            <a:ext cx="789300" cy="3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6"/>
          <p:cNvCxnSpPr/>
          <p:nvPr/>
        </p:nvCxnSpPr>
        <p:spPr>
          <a:xfrm flipH="1">
            <a:off x="3792638" y="2686775"/>
            <a:ext cx="6300" cy="1107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26"/>
          <p:cNvSpPr/>
          <p:nvPr/>
        </p:nvSpPr>
        <p:spPr>
          <a:xfrm>
            <a:off x="2648150" y="2788750"/>
            <a:ext cx="265800" cy="26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6"/>
          <p:cNvSpPr txBox="1"/>
          <p:nvPr/>
        </p:nvSpPr>
        <p:spPr>
          <a:xfrm>
            <a:off x="2648150" y="2722300"/>
            <a:ext cx="1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6" name="Google Shape;346;p26"/>
          <p:cNvSpPr/>
          <p:nvPr/>
        </p:nvSpPr>
        <p:spPr>
          <a:xfrm>
            <a:off x="3851325" y="2788750"/>
            <a:ext cx="265800" cy="26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6"/>
          <p:cNvSpPr txBox="1"/>
          <p:nvPr/>
        </p:nvSpPr>
        <p:spPr>
          <a:xfrm>
            <a:off x="3840900" y="2722300"/>
            <a:ext cx="1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8" name="Google Shape;348;p26"/>
          <p:cNvSpPr/>
          <p:nvPr/>
        </p:nvSpPr>
        <p:spPr>
          <a:xfrm>
            <a:off x="1909000" y="3568900"/>
            <a:ext cx="265800" cy="26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6"/>
          <p:cNvSpPr txBox="1"/>
          <p:nvPr/>
        </p:nvSpPr>
        <p:spPr>
          <a:xfrm>
            <a:off x="1898575" y="3502450"/>
            <a:ext cx="1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50" name="Google Shape;350;p26"/>
          <p:cNvCxnSpPr/>
          <p:nvPr/>
        </p:nvCxnSpPr>
        <p:spPr>
          <a:xfrm rot="10800000">
            <a:off x="1773275" y="4092325"/>
            <a:ext cx="0" cy="267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6"/>
          <p:cNvCxnSpPr/>
          <p:nvPr/>
        </p:nvCxnSpPr>
        <p:spPr>
          <a:xfrm rot="10800000">
            <a:off x="3719050" y="4100400"/>
            <a:ext cx="0" cy="267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6"/>
          <p:cNvCxnSpPr/>
          <p:nvPr/>
        </p:nvCxnSpPr>
        <p:spPr>
          <a:xfrm>
            <a:off x="1769675" y="4355100"/>
            <a:ext cx="1960500" cy="12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6"/>
          <p:cNvCxnSpPr/>
          <p:nvPr/>
        </p:nvCxnSpPr>
        <p:spPr>
          <a:xfrm flipH="1">
            <a:off x="2727100" y="4357825"/>
            <a:ext cx="2700" cy="397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26"/>
          <p:cNvSpPr txBox="1"/>
          <p:nvPr/>
        </p:nvSpPr>
        <p:spPr>
          <a:xfrm>
            <a:off x="2507675" y="4640400"/>
            <a:ext cx="636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90</a:t>
            </a:r>
            <a:endParaRPr b="1" sz="19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5" name="Google Shape;355;p26"/>
          <p:cNvSpPr/>
          <p:nvPr/>
        </p:nvSpPr>
        <p:spPr>
          <a:xfrm>
            <a:off x="3065238" y="4434150"/>
            <a:ext cx="265800" cy="26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6"/>
          <p:cNvSpPr txBox="1"/>
          <p:nvPr/>
        </p:nvSpPr>
        <p:spPr>
          <a:xfrm>
            <a:off x="3054813" y="4367700"/>
            <a:ext cx="1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7" name="Google Shape;357;p26"/>
          <p:cNvSpPr/>
          <p:nvPr/>
        </p:nvSpPr>
        <p:spPr>
          <a:xfrm>
            <a:off x="141275" y="1032738"/>
            <a:ext cx="265800" cy="26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6"/>
          <p:cNvSpPr txBox="1"/>
          <p:nvPr/>
        </p:nvSpPr>
        <p:spPr>
          <a:xfrm>
            <a:off x="141275" y="966288"/>
            <a:ext cx="1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9" name="Google Shape;359;p26"/>
          <p:cNvSpPr/>
          <p:nvPr/>
        </p:nvSpPr>
        <p:spPr>
          <a:xfrm>
            <a:off x="3297875" y="1210975"/>
            <a:ext cx="2232900" cy="9438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6"/>
          <p:cNvSpPr txBox="1"/>
          <p:nvPr/>
        </p:nvSpPr>
        <p:spPr>
          <a:xfrm>
            <a:off x="3297875" y="1211025"/>
            <a:ext cx="21894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Subtract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- will happen last.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It has lower precedence than / &amp; * 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It has same precedence as +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But </a:t>
            </a:r>
            <a:r>
              <a:rPr b="1"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lower associativity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1" name="Google Shape;361;p26"/>
          <p:cNvSpPr/>
          <p:nvPr/>
        </p:nvSpPr>
        <p:spPr>
          <a:xfrm>
            <a:off x="3088250" y="1114313"/>
            <a:ext cx="265800" cy="26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"/>
          <p:cNvSpPr txBox="1"/>
          <p:nvPr/>
        </p:nvSpPr>
        <p:spPr>
          <a:xfrm>
            <a:off x="3088250" y="1047863"/>
            <a:ext cx="1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p27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369" name="Google Shape;369;p27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27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LMS Activity</a:t>
            </a:r>
            <a:endParaRPr b="0" i="0" sz="36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1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70" name="Google Shape;70;p14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4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Precedence </a:t>
            </a: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Operator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4" name="Google Shape;74;p14"/>
          <p:cNvSpPr txBox="1"/>
          <p:nvPr/>
        </p:nvSpPr>
        <p:spPr>
          <a:xfrm flipH="1">
            <a:off x="4153050" y="1801925"/>
            <a:ext cx="4506900" cy="22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6035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icksand"/>
              <a:buChar char="•"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Operator precedence is used to determine the order of operators evaluated in an expression.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6035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icksand"/>
              <a:buChar char="•"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Every operator has precedence (priority). 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280725" y="1355850"/>
            <a:ext cx="29961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348825" y="1502050"/>
            <a:ext cx="2996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at is Precedence </a:t>
            </a:r>
            <a:r>
              <a:rPr lang="en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Operator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2355325" y="2022300"/>
            <a:ext cx="42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()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313550" y="263142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**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342200" y="311167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*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400900" y="346777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/</a:t>
            </a:r>
            <a:endParaRPr b="1" sz="2700">
              <a:solidFill>
                <a:schemeClr val="lt1"/>
              </a:solidFill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50" y="1110425"/>
            <a:ext cx="3642300" cy="36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8" name="Google Shape;88;p1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5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Precedence Operator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2" name="Google Shape;92;p15"/>
          <p:cNvSpPr txBox="1"/>
          <p:nvPr/>
        </p:nvSpPr>
        <p:spPr>
          <a:xfrm flipH="1">
            <a:off x="4102875" y="2066850"/>
            <a:ext cx="45069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6035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icksand"/>
              <a:buChar char="•"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more than one operator is used in an expression,  the higher precedence operator is evaluated first and the operator with the least precedence is evaluated last.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A=1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B=2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C=3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Answer = a + b *c  (We assume that (1+2)*3) = 9)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Output = a+ b * c  (But Computer evaluates in         the order  1 + (2 *3) = 7)</a:t>
            </a:r>
            <a:endParaRPr b="1"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5280725" y="1355850"/>
            <a:ext cx="29961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5348825" y="1502050"/>
            <a:ext cx="2996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at is Precedence </a:t>
            </a:r>
            <a:r>
              <a:rPr lang="en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Operator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5" name="Google Shape;95;p15"/>
          <p:cNvGrpSpPr/>
          <p:nvPr/>
        </p:nvGrpSpPr>
        <p:grpSpPr>
          <a:xfrm>
            <a:off x="916284" y="1592258"/>
            <a:ext cx="2253659" cy="2529536"/>
            <a:chOff x="3509900" y="2437625"/>
            <a:chExt cx="344375" cy="386525"/>
          </a:xfrm>
        </p:grpSpPr>
        <p:sp>
          <p:nvSpPr>
            <p:cNvPr id="96" name="Google Shape;96;p15"/>
            <p:cNvSpPr/>
            <p:nvPr/>
          </p:nvSpPr>
          <p:spPr>
            <a:xfrm>
              <a:off x="3516600" y="2516125"/>
              <a:ext cx="150350" cy="255850"/>
            </a:xfrm>
            <a:custGeom>
              <a:rect b="b" l="l" r="r" t="t"/>
              <a:pathLst>
                <a:path extrusionOk="0" h="10234" w="6014">
                  <a:moveTo>
                    <a:pt x="848" y="1"/>
                  </a:moveTo>
                  <a:cubicBezTo>
                    <a:pt x="384" y="1"/>
                    <a:pt x="0" y="376"/>
                    <a:pt x="0" y="848"/>
                  </a:cubicBezTo>
                  <a:lnTo>
                    <a:pt x="0" y="9386"/>
                  </a:lnTo>
                  <a:cubicBezTo>
                    <a:pt x="0" y="9859"/>
                    <a:pt x="384" y="10233"/>
                    <a:pt x="848" y="10233"/>
                  </a:cubicBezTo>
                  <a:lnTo>
                    <a:pt x="6013" y="10233"/>
                  </a:lnTo>
                  <a:lnTo>
                    <a:pt x="6013" y="1"/>
                  </a:lnTo>
                  <a:close/>
                </a:path>
              </a:pathLst>
            </a:custGeom>
            <a:solidFill>
              <a:srgbClr val="FE8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550725" y="2516125"/>
              <a:ext cx="115550" cy="255850"/>
            </a:xfrm>
            <a:custGeom>
              <a:rect b="b" l="l" r="r" t="t"/>
              <a:pathLst>
                <a:path extrusionOk="0" h="10234" w="4622">
                  <a:moveTo>
                    <a:pt x="2864" y="1"/>
                  </a:moveTo>
                  <a:lnTo>
                    <a:pt x="0" y="10233"/>
                  </a:lnTo>
                  <a:lnTo>
                    <a:pt x="4621" y="10233"/>
                  </a:lnTo>
                  <a:lnTo>
                    <a:pt x="4621" y="1"/>
                  </a:lnTo>
                  <a:close/>
                </a:path>
              </a:pathLst>
            </a:custGeom>
            <a:solidFill>
              <a:srgbClr val="F4D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516600" y="2556050"/>
              <a:ext cx="150350" cy="174425"/>
            </a:xfrm>
            <a:custGeom>
              <a:rect b="b" l="l" r="r" t="t"/>
              <a:pathLst>
                <a:path extrusionOk="0" h="6977" w="6014">
                  <a:moveTo>
                    <a:pt x="0" y="1"/>
                  </a:moveTo>
                  <a:lnTo>
                    <a:pt x="0" y="6977"/>
                  </a:lnTo>
                  <a:lnTo>
                    <a:pt x="6013" y="6977"/>
                  </a:lnTo>
                  <a:lnTo>
                    <a:pt x="6013" y="1"/>
                  </a:lnTo>
                  <a:close/>
                </a:path>
              </a:pathLst>
            </a:custGeom>
            <a:solidFill>
              <a:srgbClr val="F9C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562100" y="2556050"/>
              <a:ext cx="104175" cy="174425"/>
            </a:xfrm>
            <a:custGeom>
              <a:rect b="b" l="l" r="r" t="t"/>
              <a:pathLst>
                <a:path extrusionOk="0" h="6977" w="4167">
                  <a:moveTo>
                    <a:pt x="1954" y="1"/>
                  </a:moveTo>
                  <a:lnTo>
                    <a:pt x="0" y="6977"/>
                  </a:lnTo>
                  <a:lnTo>
                    <a:pt x="4166" y="6977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602675" y="2443650"/>
              <a:ext cx="244700" cy="373825"/>
            </a:xfrm>
            <a:custGeom>
              <a:rect b="b" l="l" r="r" t="t"/>
              <a:pathLst>
                <a:path extrusionOk="0" h="14953" w="9788">
                  <a:moveTo>
                    <a:pt x="2543" y="1"/>
                  </a:moveTo>
                  <a:lnTo>
                    <a:pt x="2543" y="5558"/>
                  </a:lnTo>
                  <a:lnTo>
                    <a:pt x="2543" y="6558"/>
                  </a:lnTo>
                  <a:lnTo>
                    <a:pt x="2543" y="7673"/>
                  </a:lnTo>
                  <a:lnTo>
                    <a:pt x="1" y="7673"/>
                  </a:lnTo>
                  <a:lnTo>
                    <a:pt x="2543" y="9171"/>
                  </a:lnTo>
                  <a:lnTo>
                    <a:pt x="2543" y="14952"/>
                  </a:lnTo>
                  <a:lnTo>
                    <a:pt x="9787" y="14952"/>
                  </a:lnTo>
                  <a:lnTo>
                    <a:pt x="9787" y="2909"/>
                  </a:lnTo>
                  <a:lnTo>
                    <a:pt x="9787" y="188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666250" y="2443650"/>
              <a:ext cx="181125" cy="47525"/>
            </a:xfrm>
            <a:custGeom>
              <a:rect b="b" l="l" r="r" t="t"/>
              <a:pathLst>
                <a:path extrusionOk="0" h="1901" w="7245">
                  <a:moveTo>
                    <a:pt x="0" y="1"/>
                  </a:moveTo>
                  <a:lnTo>
                    <a:pt x="0" y="1901"/>
                  </a:lnTo>
                  <a:lnTo>
                    <a:pt x="7244" y="1901"/>
                  </a:lnTo>
                  <a:lnTo>
                    <a:pt x="7244" y="1"/>
                  </a:lnTo>
                  <a:close/>
                </a:path>
              </a:pathLst>
            </a:custGeom>
            <a:solidFill>
              <a:srgbClr val="FE8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688100" y="2692100"/>
              <a:ext cx="138075" cy="25675"/>
            </a:xfrm>
            <a:custGeom>
              <a:rect b="b" l="l" r="r" t="t"/>
              <a:pathLst>
                <a:path extrusionOk="0" h="1027" w="5523">
                  <a:moveTo>
                    <a:pt x="1" y="1"/>
                  </a:moveTo>
                  <a:lnTo>
                    <a:pt x="1" y="1027"/>
                  </a:lnTo>
                  <a:lnTo>
                    <a:pt x="5523" y="1027"/>
                  </a:lnTo>
                  <a:lnTo>
                    <a:pt x="5523" y="1"/>
                  </a:lnTo>
                  <a:close/>
                </a:path>
              </a:pathLst>
            </a:custGeom>
            <a:solidFill>
              <a:srgbClr val="FE8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688100" y="2516800"/>
              <a:ext cx="138075" cy="51325"/>
            </a:xfrm>
            <a:custGeom>
              <a:rect b="b" l="l" r="r" t="t"/>
              <a:pathLst>
                <a:path extrusionOk="0" h="2053" w="5523">
                  <a:moveTo>
                    <a:pt x="1" y="1"/>
                  </a:moveTo>
                  <a:lnTo>
                    <a:pt x="1" y="2053"/>
                  </a:lnTo>
                  <a:lnTo>
                    <a:pt x="5523" y="2053"/>
                  </a:lnTo>
                  <a:lnTo>
                    <a:pt x="5523" y="1"/>
                  </a:lnTo>
                  <a:close/>
                </a:path>
              </a:pathLst>
            </a:custGeom>
            <a:solidFill>
              <a:srgbClr val="FE8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688100" y="2741825"/>
              <a:ext cx="138075" cy="51325"/>
            </a:xfrm>
            <a:custGeom>
              <a:rect b="b" l="l" r="r" t="t"/>
              <a:pathLst>
                <a:path extrusionOk="0" h="2053" w="5523">
                  <a:moveTo>
                    <a:pt x="1" y="1"/>
                  </a:moveTo>
                  <a:lnTo>
                    <a:pt x="1" y="2053"/>
                  </a:lnTo>
                  <a:lnTo>
                    <a:pt x="5523" y="2053"/>
                  </a:lnTo>
                  <a:lnTo>
                    <a:pt x="5523" y="1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688100" y="2594650"/>
              <a:ext cx="138075" cy="71600"/>
            </a:xfrm>
            <a:custGeom>
              <a:rect b="b" l="l" r="r" t="t"/>
              <a:pathLst>
                <a:path extrusionOk="0" h="2864" w="5523">
                  <a:moveTo>
                    <a:pt x="1" y="0"/>
                  </a:moveTo>
                  <a:lnTo>
                    <a:pt x="1" y="2864"/>
                  </a:lnTo>
                  <a:lnTo>
                    <a:pt x="5523" y="2864"/>
                  </a:lnTo>
                  <a:lnTo>
                    <a:pt x="5523" y="0"/>
                  </a:lnTo>
                  <a:close/>
                </a:path>
              </a:pathLst>
            </a:custGeom>
            <a:solidFill>
              <a:srgbClr val="5863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593100" y="2746300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259" y="0"/>
                  </a:moveTo>
                  <a:cubicBezTo>
                    <a:pt x="116" y="0"/>
                    <a:pt x="0" y="116"/>
                    <a:pt x="0" y="259"/>
                  </a:cubicBezTo>
                  <a:cubicBezTo>
                    <a:pt x="0" y="402"/>
                    <a:pt x="116" y="518"/>
                    <a:pt x="259" y="518"/>
                  </a:cubicBezTo>
                  <a:cubicBezTo>
                    <a:pt x="402" y="518"/>
                    <a:pt x="518" y="402"/>
                    <a:pt x="518" y="259"/>
                  </a:cubicBezTo>
                  <a:cubicBezTo>
                    <a:pt x="518" y="116"/>
                    <a:pt x="402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509900" y="2510125"/>
              <a:ext cx="143875" cy="268750"/>
            </a:xfrm>
            <a:custGeom>
              <a:rect b="b" l="l" r="r" t="t"/>
              <a:pathLst>
                <a:path extrusionOk="0" h="10750" w="5755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lnTo>
                    <a:pt x="1" y="10482"/>
                  </a:lnTo>
                  <a:cubicBezTo>
                    <a:pt x="1" y="10625"/>
                    <a:pt x="117" y="10750"/>
                    <a:pt x="268" y="10750"/>
                  </a:cubicBezTo>
                  <a:lnTo>
                    <a:pt x="5478" y="10750"/>
                  </a:lnTo>
                  <a:cubicBezTo>
                    <a:pt x="5496" y="10750"/>
                    <a:pt x="5505" y="10741"/>
                    <a:pt x="5523" y="10732"/>
                  </a:cubicBezTo>
                  <a:cubicBezTo>
                    <a:pt x="5755" y="10509"/>
                    <a:pt x="5594" y="10232"/>
                    <a:pt x="5380" y="10232"/>
                  </a:cubicBezTo>
                  <a:lnTo>
                    <a:pt x="652" y="10232"/>
                  </a:lnTo>
                  <a:cubicBezTo>
                    <a:pt x="581" y="10232"/>
                    <a:pt x="509" y="10170"/>
                    <a:pt x="509" y="10090"/>
                  </a:cubicBezTo>
                  <a:lnTo>
                    <a:pt x="509" y="651"/>
                  </a:lnTo>
                  <a:cubicBezTo>
                    <a:pt x="509" y="571"/>
                    <a:pt x="572" y="509"/>
                    <a:pt x="652" y="509"/>
                  </a:cubicBezTo>
                  <a:lnTo>
                    <a:pt x="5478" y="509"/>
                  </a:lnTo>
                  <a:cubicBezTo>
                    <a:pt x="5496" y="509"/>
                    <a:pt x="5505" y="509"/>
                    <a:pt x="5523" y="491"/>
                  </a:cubicBezTo>
                  <a:cubicBezTo>
                    <a:pt x="5755" y="268"/>
                    <a:pt x="5594" y="0"/>
                    <a:pt x="5380" y="0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3682750" y="246172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cubicBezTo>
                    <a:pt x="1" y="402"/>
                    <a:pt x="117" y="518"/>
                    <a:pt x="259" y="518"/>
                  </a:cubicBezTo>
                  <a:cubicBezTo>
                    <a:pt x="402" y="518"/>
                    <a:pt x="518" y="402"/>
                    <a:pt x="518" y="259"/>
                  </a:cubicBezTo>
                  <a:cubicBezTo>
                    <a:pt x="518" y="116"/>
                    <a:pt x="402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724675" y="2461725"/>
              <a:ext cx="12975" cy="12950"/>
            </a:xfrm>
            <a:custGeom>
              <a:rect b="b" l="l" r="r" t="t"/>
              <a:pathLst>
                <a:path extrusionOk="0" h="518" w="519"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cubicBezTo>
                    <a:pt x="1" y="402"/>
                    <a:pt x="117" y="518"/>
                    <a:pt x="259" y="518"/>
                  </a:cubicBezTo>
                  <a:cubicBezTo>
                    <a:pt x="402" y="518"/>
                    <a:pt x="518" y="402"/>
                    <a:pt x="518" y="259"/>
                  </a:cubicBezTo>
                  <a:cubicBezTo>
                    <a:pt x="518" y="116"/>
                    <a:pt x="402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703725" y="246172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259" y="0"/>
                  </a:moveTo>
                  <a:cubicBezTo>
                    <a:pt x="116" y="0"/>
                    <a:pt x="0" y="116"/>
                    <a:pt x="0" y="259"/>
                  </a:cubicBezTo>
                  <a:cubicBezTo>
                    <a:pt x="0" y="402"/>
                    <a:pt x="116" y="518"/>
                    <a:pt x="259" y="518"/>
                  </a:cubicBezTo>
                  <a:cubicBezTo>
                    <a:pt x="402" y="518"/>
                    <a:pt x="518" y="402"/>
                    <a:pt x="518" y="259"/>
                  </a:cubicBezTo>
                  <a:cubicBezTo>
                    <a:pt x="518" y="116"/>
                    <a:pt x="402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96000" y="2509650"/>
              <a:ext cx="258275" cy="314500"/>
            </a:xfrm>
            <a:custGeom>
              <a:rect b="b" l="l" r="r" t="t"/>
              <a:pathLst>
                <a:path extrusionOk="0" h="12580" w="10331">
                  <a:moveTo>
                    <a:pt x="10075" y="1"/>
                  </a:moveTo>
                  <a:cubicBezTo>
                    <a:pt x="9930" y="1"/>
                    <a:pt x="9813" y="122"/>
                    <a:pt x="9813" y="260"/>
                  </a:cubicBezTo>
                  <a:lnTo>
                    <a:pt x="9813" y="12062"/>
                  </a:lnTo>
                  <a:lnTo>
                    <a:pt x="3078" y="12062"/>
                  </a:lnTo>
                  <a:lnTo>
                    <a:pt x="3078" y="6549"/>
                  </a:lnTo>
                  <a:cubicBezTo>
                    <a:pt x="3078" y="6460"/>
                    <a:pt x="3033" y="6371"/>
                    <a:pt x="2953" y="6326"/>
                  </a:cubicBezTo>
                  <a:lnTo>
                    <a:pt x="1222" y="5300"/>
                  </a:lnTo>
                  <a:lnTo>
                    <a:pt x="2819" y="5300"/>
                  </a:lnTo>
                  <a:cubicBezTo>
                    <a:pt x="2962" y="5300"/>
                    <a:pt x="3078" y="5184"/>
                    <a:pt x="3078" y="5042"/>
                  </a:cubicBezTo>
                  <a:lnTo>
                    <a:pt x="3078" y="3944"/>
                  </a:lnTo>
                  <a:cubicBezTo>
                    <a:pt x="3078" y="3828"/>
                    <a:pt x="3007" y="3721"/>
                    <a:pt x="2891" y="3686"/>
                  </a:cubicBezTo>
                  <a:cubicBezTo>
                    <a:pt x="2862" y="3677"/>
                    <a:pt x="2834" y="3674"/>
                    <a:pt x="2807" y="3674"/>
                  </a:cubicBezTo>
                  <a:cubicBezTo>
                    <a:pt x="2656" y="3674"/>
                    <a:pt x="2534" y="3792"/>
                    <a:pt x="2534" y="3935"/>
                  </a:cubicBezTo>
                  <a:lnTo>
                    <a:pt x="2534" y="4756"/>
                  </a:lnTo>
                  <a:lnTo>
                    <a:pt x="286" y="4756"/>
                  </a:lnTo>
                  <a:cubicBezTo>
                    <a:pt x="170" y="4774"/>
                    <a:pt x="63" y="4845"/>
                    <a:pt x="36" y="4961"/>
                  </a:cubicBezTo>
                  <a:cubicBezTo>
                    <a:pt x="0" y="5077"/>
                    <a:pt x="54" y="5193"/>
                    <a:pt x="152" y="5256"/>
                  </a:cubicBezTo>
                  <a:lnTo>
                    <a:pt x="2561" y="6683"/>
                  </a:lnTo>
                  <a:lnTo>
                    <a:pt x="2561" y="12321"/>
                  </a:lnTo>
                  <a:cubicBezTo>
                    <a:pt x="2561" y="12464"/>
                    <a:pt x="2677" y="12580"/>
                    <a:pt x="2819" y="12580"/>
                  </a:cubicBezTo>
                  <a:lnTo>
                    <a:pt x="10072" y="12580"/>
                  </a:lnTo>
                  <a:cubicBezTo>
                    <a:pt x="10215" y="12580"/>
                    <a:pt x="10331" y="12464"/>
                    <a:pt x="10331" y="12321"/>
                  </a:cubicBezTo>
                  <a:lnTo>
                    <a:pt x="10331" y="269"/>
                  </a:lnTo>
                  <a:cubicBezTo>
                    <a:pt x="10331" y="135"/>
                    <a:pt x="10224" y="10"/>
                    <a:pt x="10090" y="1"/>
                  </a:cubicBezTo>
                  <a:cubicBezTo>
                    <a:pt x="10085" y="1"/>
                    <a:pt x="10080" y="1"/>
                    <a:pt x="10075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660000" y="2437625"/>
              <a:ext cx="194275" cy="150350"/>
            </a:xfrm>
            <a:custGeom>
              <a:rect b="b" l="l" r="r" t="t"/>
              <a:pathLst>
                <a:path extrusionOk="0" h="6014" w="7771">
                  <a:moveTo>
                    <a:pt x="259" y="1"/>
                  </a:moveTo>
                  <a:cubicBezTo>
                    <a:pt x="117" y="1"/>
                    <a:pt x="1" y="117"/>
                    <a:pt x="1" y="259"/>
                  </a:cubicBezTo>
                  <a:lnTo>
                    <a:pt x="1" y="5746"/>
                  </a:lnTo>
                  <a:cubicBezTo>
                    <a:pt x="1" y="5880"/>
                    <a:pt x="108" y="6005"/>
                    <a:pt x="250" y="6013"/>
                  </a:cubicBezTo>
                  <a:cubicBezTo>
                    <a:pt x="256" y="6014"/>
                    <a:pt x="261" y="6014"/>
                    <a:pt x="266" y="6014"/>
                  </a:cubicBezTo>
                  <a:cubicBezTo>
                    <a:pt x="402" y="6014"/>
                    <a:pt x="518" y="5901"/>
                    <a:pt x="518" y="5755"/>
                  </a:cubicBezTo>
                  <a:lnTo>
                    <a:pt x="518" y="509"/>
                  </a:lnTo>
                  <a:lnTo>
                    <a:pt x="7253" y="509"/>
                  </a:lnTo>
                  <a:lnTo>
                    <a:pt x="7253" y="2088"/>
                  </a:lnTo>
                  <a:cubicBezTo>
                    <a:pt x="7253" y="2222"/>
                    <a:pt x="7360" y="2338"/>
                    <a:pt x="7494" y="2347"/>
                  </a:cubicBezTo>
                  <a:cubicBezTo>
                    <a:pt x="7500" y="2347"/>
                    <a:pt x="7505" y="2347"/>
                    <a:pt x="7511" y="2347"/>
                  </a:cubicBezTo>
                  <a:cubicBezTo>
                    <a:pt x="7655" y="2347"/>
                    <a:pt x="7771" y="2235"/>
                    <a:pt x="7771" y="2097"/>
                  </a:cubicBezTo>
                  <a:lnTo>
                    <a:pt x="7771" y="259"/>
                  </a:lnTo>
                  <a:cubicBezTo>
                    <a:pt x="7771" y="117"/>
                    <a:pt x="7655" y="1"/>
                    <a:pt x="7512" y="1"/>
                  </a:cubicBezTo>
                  <a:close/>
                </a:path>
              </a:pathLst>
            </a:custGeom>
            <a:solidFill>
              <a:srgbClr val="0116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5"/>
          <p:cNvSpPr txBox="1"/>
          <p:nvPr/>
        </p:nvSpPr>
        <p:spPr>
          <a:xfrm>
            <a:off x="2355325" y="2022300"/>
            <a:ext cx="42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()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313550" y="263142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**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342200" y="311167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*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400900" y="3467775"/>
            <a:ext cx="62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/</a:t>
            </a:r>
            <a:endParaRPr b="1" sz="2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1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23" name="Google Shape;123;p16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6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PEMDAS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 flipH="1">
            <a:off x="4214125" y="2113555"/>
            <a:ext cx="4506900" cy="25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The acronym PEMDAS (Parentheses, Exponentiation, Multiplication, Division, Addition, Subtraction) is a useful way to remember the rules.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0" marL="4572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icksand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Parentheses have the highest precedence and can be used to force an expression to evaluate in the order you want. 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icksand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Since expressions in parentheses are evaluated first, 2 * (3-1) is 4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and (1+1)**(5-2) is 8.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5280725" y="1355850"/>
            <a:ext cx="19761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5436125" y="1502050"/>
            <a:ext cx="1909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at is PEMDAS?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" name="Google Shape;130;p16"/>
          <p:cNvSpPr/>
          <p:nvPr/>
        </p:nvSpPr>
        <p:spPr>
          <a:xfrm rot="10800000">
            <a:off x="414710" y="3542979"/>
            <a:ext cx="3328340" cy="700221"/>
          </a:xfrm>
          <a:custGeom>
            <a:rect b="b" l="l" r="r" t="t"/>
            <a:pathLst>
              <a:path extrusionOk="0" h="25297" w="117257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 rot="10800000">
            <a:off x="662011" y="3280724"/>
            <a:ext cx="2864589" cy="500501"/>
          </a:xfrm>
          <a:custGeom>
            <a:rect b="b" l="l" r="r" t="t"/>
            <a:pathLst>
              <a:path extrusionOk="0" h="25297" w="117257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1998825" y="1502050"/>
            <a:ext cx="63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E7530"/>
                </a:solidFill>
                <a:latin typeface="Quicksand"/>
                <a:ea typeface="Quicksand"/>
                <a:cs typeface="Quicksand"/>
                <a:sym typeface="Quicksand"/>
              </a:rPr>
              <a:t>()</a:t>
            </a:r>
            <a:endParaRPr b="1" sz="2400">
              <a:solidFill>
                <a:srgbClr val="DE753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1998825" y="2003288"/>
            <a:ext cx="63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E7530"/>
                </a:solidFill>
                <a:latin typeface="Quicksand"/>
                <a:ea typeface="Quicksand"/>
                <a:cs typeface="Quicksand"/>
                <a:sym typeface="Quicksand"/>
              </a:rPr>
              <a:t>**</a:t>
            </a:r>
            <a:endParaRPr b="1" sz="2400">
              <a:solidFill>
                <a:srgbClr val="DE753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075025" y="2447088"/>
            <a:ext cx="63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E7530"/>
                </a:solidFill>
                <a:latin typeface="Quicksand"/>
                <a:ea typeface="Quicksand"/>
                <a:cs typeface="Quicksand"/>
                <a:sym typeface="Quicksand"/>
              </a:rPr>
              <a:t>*</a:t>
            </a:r>
            <a:endParaRPr b="1" sz="2400">
              <a:solidFill>
                <a:srgbClr val="DE753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2010800" y="2848800"/>
            <a:ext cx="63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E7530"/>
                </a:solidFill>
                <a:latin typeface="Quicksand"/>
                <a:ea typeface="Quicksand"/>
                <a:cs typeface="Quicksand"/>
                <a:sym typeface="Quicksand"/>
              </a:rPr>
              <a:t>/</a:t>
            </a:r>
            <a:endParaRPr b="1" sz="2000">
              <a:solidFill>
                <a:srgbClr val="DE753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1959300" y="3239750"/>
            <a:ext cx="63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E7530"/>
                </a:solidFill>
                <a:latin typeface="Quicksand"/>
                <a:ea typeface="Quicksand"/>
                <a:cs typeface="Quicksand"/>
                <a:sym typeface="Quicksand"/>
              </a:rPr>
              <a:t>+</a:t>
            </a:r>
            <a:endParaRPr b="1" sz="2400">
              <a:solidFill>
                <a:srgbClr val="DE753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1998825" y="3705025"/>
            <a:ext cx="63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E7530"/>
                </a:solidFill>
                <a:latin typeface="Quicksand"/>
                <a:ea typeface="Quicksand"/>
                <a:cs typeface="Quicksand"/>
                <a:sym typeface="Quicksand"/>
              </a:rPr>
              <a:t>-</a:t>
            </a:r>
            <a:endParaRPr b="1" sz="2400">
              <a:solidFill>
                <a:srgbClr val="DE753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38" name="Google Shape;138;p16"/>
          <p:cNvGrpSpPr/>
          <p:nvPr/>
        </p:nvGrpSpPr>
        <p:grpSpPr>
          <a:xfrm rot="10800000">
            <a:off x="990498" y="1247708"/>
            <a:ext cx="2209923" cy="2065295"/>
            <a:chOff x="5479658" y="1210600"/>
            <a:chExt cx="3108190" cy="2904775"/>
          </a:xfrm>
        </p:grpSpPr>
        <p:sp>
          <p:nvSpPr>
            <p:cNvPr id="139" name="Google Shape;139;p16"/>
            <p:cNvSpPr/>
            <p:nvPr/>
          </p:nvSpPr>
          <p:spPr>
            <a:xfrm>
              <a:off x="5479658" y="1210600"/>
              <a:ext cx="3108190" cy="632425"/>
            </a:xfrm>
            <a:custGeom>
              <a:rect b="b" l="l" r="r" t="t"/>
              <a:pathLst>
                <a:path extrusionOk="0" h="25297" w="117257">
                  <a:moveTo>
                    <a:pt x="1" y="0"/>
                  </a:moveTo>
                  <a:lnTo>
                    <a:pt x="14647" y="25297"/>
                  </a:lnTo>
                  <a:lnTo>
                    <a:pt x="102066" y="25297"/>
                  </a:lnTo>
                  <a:lnTo>
                    <a:pt x="117257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9900"/>
                  </a:solidFill>
                </a:rPr>
                <a:t>*</a:t>
              </a:r>
              <a:endParaRPr sz="2500">
                <a:solidFill>
                  <a:srgbClr val="FF9900"/>
                </a:solidFill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5769162" y="1842998"/>
              <a:ext cx="2424880" cy="631925"/>
            </a:xfrm>
            <a:custGeom>
              <a:rect b="b" l="l" r="r" t="t"/>
              <a:pathLst>
                <a:path extrusionOk="0" h="25277" w="91479">
                  <a:moveTo>
                    <a:pt x="1" y="1"/>
                  </a:moveTo>
                  <a:lnTo>
                    <a:pt x="14647" y="25276"/>
                  </a:lnTo>
                  <a:lnTo>
                    <a:pt x="76602" y="25276"/>
                  </a:lnTo>
                  <a:lnTo>
                    <a:pt x="91479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9900"/>
                  </a:solidFill>
                </a:rPr>
                <a:t>/</a:t>
              </a:r>
              <a:endParaRPr sz="2500">
                <a:solidFill>
                  <a:srgbClr val="FF9900"/>
                </a:solidFill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6065319" y="2474896"/>
              <a:ext cx="1739369" cy="632450"/>
            </a:xfrm>
            <a:custGeom>
              <a:rect b="b" l="l" r="r" t="t"/>
              <a:pathLst>
                <a:path extrusionOk="0" h="25298" w="65618">
                  <a:moveTo>
                    <a:pt x="1" y="0"/>
                  </a:moveTo>
                  <a:lnTo>
                    <a:pt x="14417" y="25297"/>
                  </a:lnTo>
                  <a:lnTo>
                    <a:pt x="50887" y="25297"/>
                  </a:lnTo>
                  <a:lnTo>
                    <a:pt x="6561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FF9900"/>
                  </a:solidFill>
                </a:rPr>
                <a:t>**</a:t>
              </a:r>
              <a:endParaRPr sz="2300">
                <a:solidFill>
                  <a:srgbClr val="FF9900"/>
                </a:solidFill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6354293" y="3107319"/>
              <a:ext cx="1061572" cy="632425"/>
            </a:xfrm>
            <a:custGeom>
              <a:rect b="b" l="l" r="r" t="t"/>
              <a:pathLst>
                <a:path extrusionOk="0" h="25297" w="40048">
                  <a:moveTo>
                    <a:pt x="0" y="0"/>
                  </a:moveTo>
                  <a:lnTo>
                    <a:pt x="14668" y="25297"/>
                  </a:lnTo>
                  <a:lnTo>
                    <a:pt x="25360" y="25297"/>
                  </a:lnTo>
                  <a:lnTo>
                    <a:pt x="40048" y="0"/>
                  </a:lnTo>
                  <a:close/>
                </a:path>
              </a:pathLst>
            </a:cu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9900"/>
                  </a:solidFill>
                </a:rPr>
                <a:t>( )</a:t>
              </a:r>
              <a:endParaRPr sz="1800">
                <a:solidFill>
                  <a:srgbClr val="FF9900"/>
                </a:solidFill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6601902" y="3690575"/>
              <a:ext cx="566400" cy="424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7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50" name="Google Shape;150;p17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17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PEMDAS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 flipH="1">
            <a:off x="4214125" y="2113555"/>
            <a:ext cx="4506900" cy="25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icksand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Exponentiation has the next highest precedence, so 1 + 2**3 is 9, not 27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And 2 *3**2 is 18, not 36.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icksand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Multiplication and Division have higher precedence than Addition and Subtraction. So 2*3-1 is 5, </a:t>
            </a: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it's</a:t>
            </a: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 not 4 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And 6+4/2 is 8, </a:t>
            </a: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it's not </a:t>
            </a: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Quicksand"/>
                <a:ea typeface="Quicksand"/>
                <a:cs typeface="Quicksand"/>
                <a:sym typeface="Quicksand"/>
              </a:rPr>
              <a:t> 5.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5280724" y="1355850"/>
            <a:ext cx="19506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5436125" y="1502050"/>
            <a:ext cx="25974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at is PEMDAS?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7" name="Google Shape;157;p17"/>
          <p:cNvGrpSpPr/>
          <p:nvPr/>
        </p:nvGrpSpPr>
        <p:grpSpPr>
          <a:xfrm rot="10800000">
            <a:off x="990498" y="1247708"/>
            <a:ext cx="2209923" cy="2065295"/>
            <a:chOff x="5479658" y="1210600"/>
            <a:chExt cx="3108190" cy="2904775"/>
          </a:xfrm>
        </p:grpSpPr>
        <p:sp>
          <p:nvSpPr>
            <p:cNvPr id="158" name="Google Shape;158;p17"/>
            <p:cNvSpPr/>
            <p:nvPr/>
          </p:nvSpPr>
          <p:spPr>
            <a:xfrm>
              <a:off x="5479658" y="1210600"/>
              <a:ext cx="3108190" cy="632425"/>
            </a:xfrm>
            <a:custGeom>
              <a:rect b="b" l="l" r="r" t="t"/>
              <a:pathLst>
                <a:path extrusionOk="0" h="25297" w="117257">
                  <a:moveTo>
                    <a:pt x="1" y="0"/>
                  </a:moveTo>
                  <a:lnTo>
                    <a:pt x="14647" y="25297"/>
                  </a:lnTo>
                  <a:lnTo>
                    <a:pt x="102066" y="25297"/>
                  </a:lnTo>
                  <a:lnTo>
                    <a:pt x="117257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5769162" y="1842998"/>
              <a:ext cx="2424880" cy="631925"/>
            </a:xfrm>
            <a:custGeom>
              <a:rect b="b" l="l" r="r" t="t"/>
              <a:pathLst>
                <a:path extrusionOk="0" h="25277" w="91479">
                  <a:moveTo>
                    <a:pt x="1" y="1"/>
                  </a:moveTo>
                  <a:lnTo>
                    <a:pt x="14647" y="25276"/>
                  </a:lnTo>
                  <a:lnTo>
                    <a:pt x="76602" y="25276"/>
                  </a:lnTo>
                  <a:lnTo>
                    <a:pt x="91479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6065319" y="2474896"/>
              <a:ext cx="1739369" cy="632450"/>
            </a:xfrm>
            <a:custGeom>
              <a:rect b="b" l="l" r="r" t="t"/>
              <a:pathLst>
                <a:path extrusionOk="0" h="25298" w="65618">
                  <a:moveTo>
                    <a:pt x="1" y="0"/>
                  </a:moveTo>
                  <a:lnTo>
                    <a:pt x="14417" y="25297"/>
                  </a:lnTo>
                  <a:lnTo>
                    <a:pt x="50887" y="25297"/>
                  </a:lnTo>
                  <a:lnTo>
                    <a:pt x="6561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6354293" y="3107319"/>
              <a:ext cx="1061572" cy="632425"/>
            </a:xfrm>
            <a:custGeom>
              <a:rect b="b" l="l" r="r" t="t"/>
              <a:pathLst>
                <a:path extrusionOk="0" h="25297" w="40048">
                  <a:moveTo>
                    <a:pt x="0" y="0"/>
                  </a:moveTo>
                  <a:lnTo>
                    <a:pt x="14668" y="25297"/>
                  </a:lnTo>
                  <a:lnTo>
                    <a:pt x="25360" y="25297"/>
                  </a:lnTo>
                  <a:lnTo>
                    <a:pt x="40048" y="0"/>
                  </a:lnTo>
                  <a:close/>
                </a:path>
              </a:pathLst>
            </a:cu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6601902" y="3690575"/>
              <a:ext cx="566400" cy="424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17"/>
          <p:cNvSpPr/>
          <p:nvPr/>
        </p:nvSpPr>
        <p:spPr>
          <a:xfrm rot="10800000">
            <a:off x="414710" y="3542979"/>
            <a:ext cx="3328340" cy="700221"/>
          </a:xfrm>
          <a:custGeom>
            <a:rect b="b" l="l" r="r" t="t"/>
            <a:pathLst>
              <a:path extrusionOk="0" h="25297" w="117257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 rot="10800000">
            <a:off x="662011" y="3280724"/>
            <a:ext cx="2864589" cy="500501"/>
          </a:xfrm>
          <a:custGeom>
            <a:rect b="b" l="l" r="r" t="t"/>
            <a:pathLst>
              <a:path extrusionOk="0" h="25297" w="117257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1998825" y="1502050"/>
            <a:ext cx="63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E7530"/>
                </a:solidFill>
                <a:latin typeface="Quicksand"/>
                <a:ea typeface="Quicksand"/>
                <a:cs typeface="Quicksand"/>
                <a:sym typeface="Quicksand"/>
              </a:rPr>
              <a:t>()</a:t>
            </a:r>
            <a:endParaRPr b="1" sz="2400">
              <a:solidFill>
                <a:srgbClr val="DE753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1998825" y="2003288"/>
            <a:ext cx="63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E7530"/>
                </a:solidFill>
                <a:latin typeface="Quicksand"/>
                <a:ea typeface="Quicksand"/>
                <a:cs typeface="Quicksand"/>
                <a:sym typeface="Quicksand"/>
              </a:rPr>
              <a:t>**</a:t>
            </a:r>
            <a:endParaRPr b="1" sz="2400">
              <a:solidFill>
                <a:srgbClr val="DE753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2075025" y="2447088"/>
            <a:ext cx="63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E7530"/>
                </a:solidFill>
                <a:latin typeface="Quicksand"/>
                <a:ea typeface="Quicksand"/>
                <a:cs typeface="Quicksand"/>
                <a:sym typeface="Quicksand"/>
              </a:rPr>
              <a:t>*</a:t>
            </a:r>
            <a:endParaRPr b="1" sz="2400">
              <a:solidFill>
                <a:srgbClr val="DE753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2010800" y="2848800"/>
            <a:ext cx="63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E7530"/>
                </a:solidFill>
                <a:latin typeface="Quicksand"/>
                <a:ea typeface="Quicksand"/>
                <a:cs typeface="Quicksand"/>
                <a:sym typeface="Quicksand"/>
              </a:rPr>
              <a:t>/</a:t>
            </a:r>
            <a:endParaRPr b="1" sz="2000">
              <a:solidFill>
                <a:srgbClr val="DE753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1959300" y="3239750"/>
            <a:ext cx="63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E7530"/>
                </a:solidFill>
                <a:latin typeface="Quicksand"/>
                <a:ea typeface="Quicksand"/>
                <a:cs typeface="Quicksand"/>
                <a:sym typeface="Quicksand"/>
              </a:rPr>
              <a:t>+</a:t>
            </a:r>
            <a:endParaRPr b="1" sz="2400">
              <a:solidFill>
                <a:srgbClr val="DE753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1998825" y="3705025"/>
            <a:ext cx="63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E7530"/>
                </a:solidFill>
                <a:latin typeface="Quicksand"/>
                <a:ea typeface="Quicksand"/>
                <a:cs typeface="Quicksand"/>
                <a:sym typeface="Quicksand"/>
              </a:rPr>
              <a:t>-</a:t>
            </a:r>
            <a:endParaRPr b="1" sz="2400">
              <a:solidFill>
                <a:srgbClr val="DE753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p18"/>
          <p:cNvCxnSpPr/>
          <p:nvPr/>
        </p:nvCxnSpPr>
        <p:spPr>
          <a:xfrm>
            <a:off x="749650" y="2061850"/>
            <a:ext cx="704400" cy="316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11635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76" name="Google Shape;176;p18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1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78" name="Google Shape;178;p1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18"/>
          <p:cNvSpPr txBox="1"/>
          <p:nvPr/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PEMDAS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5280725" y="1355850"/>
            <a:ext cx="1963500" cy="7110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5436125" y="1502050"/>
            <a:ext cx="25974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</a:t>
            </a:r>
            <a:r>
              <a:rPr lang="en" sz="22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at is PEMDAS?</a:t>
            </a:r>
            <a:endParaRPr b="0" i="0" sz="2200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955600" y="2301850"/>
            <a:ext cx="252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1    +    2   **    3</a:t>
            </a:r>
            <a:endParaRPr b="1" sz="19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85" name="Google Shape;185;p18"/>
          <p:cNvCxnSpPr/>
          <p:nvPr/>
        </p:nvCxnSpPr>
        <p:spPr>
          <a:xfrm flipH="1">
            <a:off x="2286400" y="1762050"/>
            <a:ext cx="1494900" cy="632400"/>
          </a:xfrm>
          <a:prstGeom prst="bentConnector3">
            <a:avLst>
              <a:gd fmla="val 43051" name="adj1"/>
            </a:avLst>
          </a:prstGeom>
          <a:noFill/>
          <a:ln cap="flat" cmpd="sng" w="9525">
            <a:solidFill>
              <a:srgbClr val="011635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86" name="Google Shape;186;p18"/>
          <p:cNvSpPr/>
          <p:nvPr/>
        </p:nvSpPr>
        <p:spPr>
          <a:xfrm>
            <a:off x="2592200" y="1680550"/>
            <a:ext cx="1844700" cy="3621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274700" y="1742150"/>
            <a:ext cx="1844700" cy="362100"/>
          </a:xfrm>
          <a:prstGeom prst="roundRect">
            <a:avLst>
              <a:gd fmla="val 16667" name="adj"/>
            </a:avLst>
          </a:prstGeom>
          <a:solidFill>
            <a:srgbClr val="5863E0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274700" y="1747450"/>
            <a:ext cx="1844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Lower </a:t>
            </a:r>
            <a:r>
              <a:rPr lang="en" sz="15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Precedence</a:t>
            </a:r>
            <a:endParaRPr sz="15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2592200" y="1685850"/>
            <a:ext cx="1844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Higher Precedence</a:t>
            </a:r>
            <a:endParaRPr sz="15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0" name="Google Shape;190;p18"/>
          <p:cNvCxnSpPr>
            <a:stCxn id="184" idx="2"/>
          </p:cNvCxnSpPr>
          <p:nvPr/>
        </p:nvCxnSpPr>
        <p:spPr>
          <a:xfrm>
            <a:off x="2216050" y="2778850"/>
            <a:ext cx="6000" cy="811500"/>
          </a:xfrm>
          <a:prstGeom prst="straightConnector1">
            <a:avLst/>
          </a:prstGeom>
          <a:noFill/>
          <a:ln cap="flat" cmpd="sng" w="19050">
            <a:solidFill>
              <a:srgbClr val="011635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91" name="Google Shape;191;p18"/>
          <p:cNvSpPr txBox="1"/>
          <p:nvPr/>
        </p:nvSpPr>
        <p:spPr>
          <a:xfrm>
            <a:off x="1336600" y="3590350"/>
            <a:ext cx="149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1    +    8</a:t>
            </a:r>
            <a:endParaRPr b="1" sz="19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2451775" y="3034750"/>
            <a:ext cx="1494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Exponentiation will happen first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3" name="Google Shape;193;p18"/>
          <p:cNvCxnSpPr/>
          <p:nvPr/>
        </p:nvCxnSpPr>
        <p:spPr>
          <a:xfrm flipH="1">
            <a:off x="1846175" y="3962500"/>
            <a:ext cx="300" cy="455400"/>
          </a:xfrm>
          <a:prstGeom prst="straightConnector1">
            <a:avLst/>
          </a:prstGeom>
          <a:noFill/>
          <a:ln cap="flat" cmpd="sng" w="19050">
            <a:solidFill>
              <a:srgbClr val="011635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94" name="Google Shape;194;p18"/>
          <p:cNvSpPr txBox="1"/>
          <p:nvPr/>
        </p:nvSpPr>
        <p:spPr>
          <a:xfrm>
            <a:off x="1706350" y="4352350"/>
            <a:ext cx="50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9</a:t>
            </a:r>
            <a:endParaRPr b="1" sz="19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163750" y="4062975"/>
            <a:ext cx="1542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Now addition </a:t>
            </a:r>
            <a:r>
              <a:rPr b="1" lang="en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</a:rPr>
              <a:t>will happen </a:t>
            </a:r>
            <a:endParaRPr b="1">
              <a:solidFill>
                <a:srgbClr val="0000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/>
          <p:nvPr/>
        </p:nvSpPr>
        <p:spPr>
          <a:xfrm>
            <a:off x="1411075" y="150125"/>
            <a:ext cx="61326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19"/>
          <p:cNvGrpSpPr/>
          <p:nvPr/>
        </p:nvGrpSpPr>
        <p:grpSpPr>
          <a:xfrm>
            <a:off x="7089987" y="290363"/>
            <a:ext cx="427047" cy="120078"/>
            <a:chOff x="8209059" y="198000"/>
            <a:chExt cx="636814" cy="120078"/>
          </a:xfrm>
        </p:grpSpPr>
        <p:sp>
          <p:nvSpPr>
            <p:cNvPr id="202" name="Google Shape;202;p1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19"/>
          <p:cNvSpPr txBox="1"/>
          <p:nvPr/>
        </p:nvSpPr>
        <p:spPr>
          <a:xfrm>
            <a:off x="2441669" y="98675"/>
            <a:ext cx="429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Operator precedence</a:t>
            </a:r>
            <a:endParaRPr b="0" i="0" sz="3600" u="none" cap="none" strike="noStrike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206" name="Google Shape;206;p19"/>
          <p:cNvGraphicFramePr/>
          <p:nvPr/>
        </p:nvGraphicFramePr>
        <p:xfrm>
          <a:off x="1411063" y="7497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{A2196F6C-C38C-41C1-A9A1-75C1706693B9}</a:tableStyleId>
              </a:tblPr>
              <a:tblGrid>
                <a:gridCol w="1744000"/>
                <a:gridCol w="1829950"/>
                <a:gridCol w="2460275"/>
              </a:tblGrid>
              <a:tr h="26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" sz="15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Precedence</a:t>
                      </a:r>
                      <a:endParaRPr b="1" sz="15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32375" marB="32375" marR="86350" marL="863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" sz="15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Operator</a:t>
                      </a:r>
                      <a:endParaRPr b="1" sz="15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32375" marB="32375" marR="86350" marL="863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" sz="15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Operator Meaning</a:t>
                      </a:r>
                      <a:endParaRPr b="1" sz="15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32375" marB="32375" marR="86350" marL="863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83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( )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Parenthesis Or Function Call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83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**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Exponentiation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868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+x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-x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~x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Unary Plus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Unary Minus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Bitwise Negation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161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*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/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//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%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Multiplication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Division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Floor Division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Modulus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7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+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Addition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Subtraction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7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&lt;&lt;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&gt;&gt;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Left Shift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RIght Shift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/>
          <p:nvPr/>
        </p:nvSpPr>
        <p:spPr>
          <a:xfrm>
            <a:off x="1419875" y="150125"/>
            <a:ext cx="61326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20"/>
          <p:cNvGrpSpPr/>
          <p:nvPr/>
        </p:nvGrpSpPr>
        <p:grpSpPr>
          <a:xfrm>
            <a:off x="6857222" y="324975"/>
            <a:ext cx="636814" cy="120078"/>
            <a:chOff x="8209059" y="198000"/>
            <a:chExt cx="636814" cy="120078"/>
          </a:xfrm>
        </p:grpSpPr>
        <p:sp>
          <p:nvSpPr>
            <p:cNvPr id="213" name="Google Shape;213;p20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20"/>
          <p:cNvSpPr txBox="1"/>
          <p:nvPr/>
        </p:nvSpPr>
        <p:spPr>
          <a:xfrm>
            <a:off x="2462000" y="98675"/>
            <a:ext cx="419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Operator precedence</a:t>
            </a:r>
            <a:endParaRPr sz="36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217" name="Google Shape;217;p20"/>
          <p:cNvGraphicFramePr/>
          <p:nvPr/>
        </p:nvGraphicFramePr>
        <p:xfrm>
          <a:off x="1419825" y="7475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{A2196F6C-C38C-41C1-A9A1-75C1706693B9}</a:tableStyleId>
              </a:tblPr>
              <a:tblGrid>
                <a:gridCol w="1695775"/>
                <a:gridCol w="1910950"/>
                <a:gridCol w="2526000"/>
              </a:tblGrid>
              <a:tr h="29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Precedence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32375" marB="32375" marR="86350" marL="863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Operator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32375" marB="32375" marR="86350" marL="863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Operator Meaning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32375" marB="32375" marR="86350" marL="863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3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&amp;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Bitwise AND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3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^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Bitwise XOR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3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|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Bitwise OR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62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==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!=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&lt;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&lt;=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&gt;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&gt;=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is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is not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Equal to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just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just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Not Equal to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just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just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Less Than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just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just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Less Than or Equal to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just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just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Greater Than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just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just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Greater Than Equal to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just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just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Identity Operator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just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just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Identity Operator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/>
          <p:nvPr/>
        </p:nvSpPr>
        <p:spPr>
          <a:xfrm>
            <a:off x="1419825" y="150125"/>
            <a:ext cx="6123900" cy="4698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0116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21"/>
          <p:cNvGrpSpPr/>
          <p:nvPr/>
        </p:nvGrpSpPr>
        <p:grpSpPr>
          <a:xfrm>
            <a:off x="6628622" y="324975"/>
            <a:ext cx="636814" cy="120078"/>
            <a:chOff x="8209059" y="198000"/>
            <a:chExt cx="636814" cy="120078"/>
          </a:xfrm>
        </p:grpSpPr>
        <p:sp>
          <p:nvSpPr>
            <p:cNvPr id="224" name="Google Shape;224;p21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F4DC9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5863E0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F99AAA"/>
            </a:solidFill>
            <a:ln cap="flat" cmpd="sng" w="9525">
              <a:solidFill>
                <a:srgbClr val="0116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21"/>
          <p:cNvSpPr txBox="1"/>
          <p:nvPr/>
        </p:nvSpPr>
        <p:spPr>
          <a:xfrm>
            <a:off x="2476775" y="98675"/>
            <a:ext cx="416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11635"/>
                </a:solidFill>
                <a:latin typeface="Bebas Neue"/>
                <a:ea typeface="Bebas Neue"/>
                <a:cs typeface="Bebas Neue"/>
                <a:sym typeface="Bebas Neue"/>
              </a:rPr>
              <a:t>Operator precedence</a:t>
            </a:r>
            <a:endParaRPr sz="3600">
              <a:solidFill>
                <a:srgbClr val="01163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228" name="Google Shape;228;p21"/>
          <p:cNvGraphicFramePr/>
          <p:nvPr/>
        </p:nvGraphicFramePr>
        <p:xfrm>
          <a:off x="1269238" y="10281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{A2196F6C-C38C-41C1-A9A1-75C1706693B9}</a:tableStyleId>
              </a:tblPr>
              <a:tblGrid>
                <a:gridCol w="1784900"/>
                <a:gridCol w="2128625"/>
                <a:gridCol w="27247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Precedence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32375" marB="32375" marR="86350" marL="863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Operator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32375" marB="32375" marR="86350" marL="863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Operator Meaning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32375" marB="32375" marR="86350" marL="863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not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Boolean NOT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and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Boolean AND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Boolean OR</a:t>
                      </a:r>
                      <a:endParaRPr b="1" sz="13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