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Quicksand"/>
      <p:regular r:id="rId22"/>
      <p:bold r:id="rId23"/>
    </p:embeddedFont>
    <p:embeddedFont>
      <p:font typeface="Oswald"/>
      <p:regular r:id="rId24"/>
      <p:bold r:id="rId25"/>
    </p:embeddedFont>
    <p:embeddedFont>
      <p:font typeface="Quicksand Ligh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DF3A99-E52D-4E1E-B9B7-1C64F9F3C470}">
  <a:tblStyle styleId="{03DF3A99-E52D-4E1E-B9B7-1C64F9F3C4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icksand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icksandLight-regular.fntdata"/><Relationship Id="rId25" Type="http://schemas.openxmlformats.org/officeDocument/2006/relationships/font" Target="fonts/Oswald-bold.fntdata"/><Relationship Id="rId27" Type="http://schemas.openxmlformats.org/officeDocument/2006/relationships/font" Target="fonts/Quicksand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5f4101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5f4101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5f40ff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5f40ff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b5f4101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b5f4101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5f410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5f410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815e81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815e81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b838aaf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b838aaf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5f4101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5f4101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5f40ff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5f40ff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5f4101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5f4101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b838aa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b838aa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5f4101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5f4101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5f40ff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5f40ff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5f4101a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5f4101a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6050" y="53100"/>
            <a:ext cx="1171575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1850" y="2451100"/>
            <a:ext cx="38484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Type Conversion</a:t>
            </a: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 in</a:t>
            </a:r>
            <a:r>
              <a:rPr lang="en" sz="4900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sz="9100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 sz="9100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88250" y="653025"/>
            <a:ext cx="948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 sz="60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0" name="Google Shape;60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10197" l="7160" r="3000" t="20430"/>
          <a:stretch/>
        </p:blipFill>
        <p:spPr>
          <a:xfrm>
            <a:off x="4572000" y="1362250"/>
            <a:ext cx="4204475" cy="32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6" name="Google Shape;206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2"/>
          <p:cNvSpPr txBox="1"/>
          <p:nvPr/>
        </p:nvSpPr>
        <p:spPr>
          <a:xfrm>
            <a:off x="573475" y="445025"/>
            <a:ext cx="746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1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Implicit Type Conversion or Arithmetic Operations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 flipH="1">
            <a:off x="4153050" y="2106725"/>
            <a:ext cx="4506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Implicit type conversion, Python automatically converts one data type to another data type. In this process the user doesn’t need to do any coding.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see an example where Python promotes conversion of lower data type (integer) to higher data type (float) to avoid data loss. </a:t>
            </a:r>
            <a:endParaRPr b="1" sz="16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280725" y="1355850"/>
            <a:ext cx="21927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272625" y="1502050"/>
            <a:ext cx="2124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arithmetic operations?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0" y="1276300"/>
            <a:ext cx="3462950" cy="34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1772500" y="175800"/>
            <a:ext cx="49737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6226651" y="350650"/>
            <a:ext cx="411127" cy="120078"/>
            <a:chOff x="8209059" y="198000"/>
            <a:chExt cx="636814" cy="120078"/>
          </a:xfrm>
        </p:grpSpPr>
        <p:sp>
          <p:nvSpPr>
            <p:cNvPr id="224" name="Google Shape;224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3"/>
          <p:cNvSpPr txBox="1"/>
          <p:nvPr/>
        </p:nvSpPr>
        <p:spPr>
          <a:xfrm>
            <a:off x="2200042" y="124350"/>
            <a:ext cx="41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Implicit Type Conversion</a:t>
            </a:r>
            <a:endParaRPr sz="39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20000" y="1236100"/>
            <a:ext cx="530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#Consider the below mixed data type addition program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= 10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print("x is of type:",type(x))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 = 10.6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print("y is of type:",type(y))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= x + y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print(x)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print("x is of type:",type(x))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770500" y="842500"/>
            <a:ext cx="1080300" cy="393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719200" y="823775"/>
            <a:ext cx="108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822550" y="3502525"/>
            <a:ext cx="3022500" cy="1296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816800" y="3577525"/>
            <a:ext cx="375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x is of type: &lt;class 'int'&gt;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y is of type: &lt;class 'float'&gt;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20.6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x is of type: &lt;class 'float'&gt;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3" name="Google Shape;233;p23"/>
          <p:cNvGrpSpPr/>
          <p:nvPr/>
        </p:nvGrpSpPr>
        <p:grpSpPr>
          <a:xfrm rot="10800000">
            <a:off x="4062553" y="4051333"/>
            <a:ext cx="393603" cy="510324"/>
            <a:chOff x="5037700" y="2430325"/>
            <a:chExt cx="75950" cy="65850"/>
          </a:xfrm>
        </p:grpSpPr>
        <p:sp>
          <p:nvSpPr>
            <p:cNvPr id="234" name="Google Shape;234;p23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6D9EEB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6D9EEB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3"/>
          <p:cNvSpPr/>
          <p:nvPr/>
        </p:nvSpPr>
        <p:spPr>
          <a:xfrm>
            <a:off x="4673650" y="3627325"/>
            <a:ext cx="2839200" cy="957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720750" y="3627325"/>
            <a:ext cx="27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result of the addition is float.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Automatically  num_addition  is converted into float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1977712" y="160800"/>
            <a:ext cx="52287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4"/>
          <p:cNvGrpSpPr/>
          <p:nvPr/>
        </p:nvGrpSpPr>
        <p:grpSpPr>
          <a:xfrm>
            <a:off x="6401660" y="335650"/>
            <a:ext cx="636814" cy="120078"/>
            <a:chOff x="8209059" y="198000"/>
            <a:chExt cx="636814" cy="120078"/>
          </a:xfrm>
        </p:grpSpPr>
        <p:sp>
          <p:nvSpPr>
            <p:cNvPr id="244" name="Google Shape;244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4"/>
          <p:cNvSpPr txBox="1"/>
          <p:nvPr/>
        </p:nvSpPr>
        <p:spPr>
          <a:xfrm>
            <a:off x="1937595" y="109350"/>
            <a:ext cx="46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Permitted Type Conversions</a:t>
            </a:r>
            <a:endParaRPr sz="34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720000" y="14178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853000" y="1991850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int to float conversion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int to complex conversion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float to int conversion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float to complex conversion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Float to int conversion is always lossy.</a:t>
            </a:r>
            <a:endParaRPr b="1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923175" y="15456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Type Conversions with Numeric Data.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3469625" y="14178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616650" y="1822650"/>
            <a:ext cx="22155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str to int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str to float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str to complex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int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float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float to complex</a:t>
            </a:r>
            <a:endParaRPr b="1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3672800" y="15456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Between String and Numeric Data.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6227900" y="14178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6380300" y="1861200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int to bool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float to bool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complex to bool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string to bool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bool to int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bool to float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bool to complex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431075" y="15456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Boolean and Other Data Types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2826375" y="758250"/>
            <a:ext cx="30429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826375" y="682050"/>
            <a:ext cx="30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List of allowed type conversion</a:t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38182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6857222" y="324975"/>
            <a:ext cx="636814" cy="120078"/>
            <a:chOff x="8209059" y="198000"/>
            <a:chExt cx="636814" cy="120078"/>
          </a:xfrm>
        </p:grpSpPr>
        <p:sp>
          <p:nvSpPr>
            <p:cNvPr id="265" name="Google Shape;265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5"/>
          <p:cNvSpPr txBox="1"/>
          <p:nvPr/>
        </p:nvSpPr>
        <p:spPr>
          <a:xfrm>
            <a:off x="1987750" y="98675"/>
            <a:ext cx="49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Permitted Type Conversions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632425" y="1321525"/>
            <a:ext cx="3430800" cy="36696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375025" y="1431125"/>
            <a:ext cx="2215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range to list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range to tuple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range to set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list to tuple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list to set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tuple to list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tuple to set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set to list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set to tuple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set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tuple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range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00"/>
              <a:buFont typeface="Quicksand"/>
              <a:buChar char="●"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list to str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867825" y="1316875"/>
            <a:ext cx="3042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Type Conversions with Sequence.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2826375" y="758250"/>
            <a:ext cx="30429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2826375" y="682050"/>
            <a:ext cx="30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List of allowed type conversion</a:t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80" name="Google Shape;280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2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0" name="Google Shape;70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 Conversion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" name="Google Shape;74;p14"/>
          <p:cNvSpPr txBox="1"/>
          <p:nvPr/>
        </p:nvSpPr>
        <p:spPr>
          <a:xfrm flipH="1">
            <a:off x="4153050" y="2106725"/>
            <a:ext cx="4506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process of converting the value of one data type (integer, string, float, etc.) to another data type is called type conversion. 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 has two types of type conversion.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Implicit Conversion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Explicit Conversion</a:t>
            </a:r>
            <a:endParaRPr b="1" sz="16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280725" y="1355850"/>
            <a:ext cx="25491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348825" y="1502050"/>
            <a:ext cx="2481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type conversion?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75" y="1095025"/>
            <a:ext cx="3673075" cy="3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8" name="Google Shape;88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 Conversion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15"/>
          <p:cNvSpPr txBox="1"/>
          <p:nvPr/>
        </p:nvSpPr>
        <p:spPr>
          <a:xfrm flipH="1">
            <a:off x="5905600" y="1840575"/>
            <a:ext cx="2951100" cy="1871400"/>
          </a:xfrm>
          <a:prstGeom prst="rect">
            <a:avLst/>
          </a:prstGeom>
          <a:solidFill>
            <a:srgbClr val="F9CAD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Explicit Conversion</a:t>
            </a:r>
            <a:endParaRPr b="1" sz="15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2.5 + float(15) = 17.5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Float + float = float ⇒ Mixed Mode Data Type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External conversion 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816600" y="1017725"/>
            <a:ext cx="11997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884700" y="1163925"/>
            <a:ext cx="105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13" y="1703950"/>
            <a:ext cx="26574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 flipH="1">
            <a:off x="613350" y="1719975"/>
            <a:ext cx="2836500" cy="211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Implicit Conversion</a:t>
            </a:r>
            <a:endParaRPr b="1" sz="15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2.5 + 15 = 17.5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Float + int = float ⇒ Mixed Mode Data Type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Internal conversion</a:t>
            </a: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7" name="Google Shape;107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 Conversion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16"/>
          <p:cNvSpPr/>
          <p:nvPr/>
        </p:nvSpPr>
        <p:spPr>
          <a:xfrm rot="-5400000">
            <a:off x="1961407" y="4452153"/>
            <a:ext cx="128217" cy="121108"/>
          </a:xfrm>
          <a:custGeom>
            <a:rect b="b" l="l" r="r" t="t"/>
            <a:pathLst>
              <a:path extrusionOk="0" h="6082" w="6439">
                <a:moveTo>
                  <a:pt x="3241" y="0"/>
                </a:moveTo>
                <a:cubicBezTo>
                  <a:pt x="3118" y="0"/>
                  <a:pt x="2994" y="8"/>
                  <a:pt x="2869" y="23"/>
                </a:cubicBezTo>
                <a:cubicBezTo>
                  <a:pt x="1168" y="223"/>
                  <a:pt x="0" y="1724"/>
                  <a:pt x="200" y="3392"/>
                </a:cubicBezTo>
                <a:cubicBezTo>
                  <a:pt x="386" y="4937"/>
                  <a:pt x="1717" y="6082"/>
                  <a:pt x="3239" y="6082"/>
                </a:cubicBezTo>
                <a:cubicBezTo>
                  <a:pt x="3359" y="6082"/>
                  <a:pt x="3481" y="6075"/>
                  <a:pt x="3603" y="6060"/>
                </a:cubicBezTo>
                <a:cubicBezTo>
                  <a:pt x="5271" y="5860"/>
                  <a:pt x="6438" y="4326"/>
                  <a:pt x="6238" y="2658"/>
                </a:cubicBezTo>
                <a:cubicBezTo>
                  <a:pt x="6053" y="1115"/>
                  <a:pt x="4754" y="0"/>
                  <a:pt x="3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5400000">
            <a:off x="1578472" y="3591660"/>
            <a:ext cx="85703" cy="115293"/>
          </a:xfrm>
          <a:custGeom>
            <a:rect b="b" l="l" r="r" t="t"/>
            <a:pathLst>
              <a:path extrusionOk="0" h="5790" w="4304">
                <a:moveTo>
                  <a:pt x="509" y="1"/>
                </a:moveTo>
                <a:cubicBezTo>
                  <a:pt x="247" y="1"/>
                  <a:pt x="1" y="203"/>
                  <a:pt x="1" y="494"/>
                </a:cubicBezTo>
                <a:lnTo>
                  <a:pt x="1" y="5264"/>
                </a:lnTo>
                <a:cubicBezTo>
                  <a:pt x="1" y="5580"/>
                  <a:pt x="231" y="5790"/>
                  <a:pt x="485" y="5790"/>
                </a:cubicBezTo>
                <a:cubicBezTo>
                  <a:pt x="580" y="5790"/>
                  <a:pt x="677" y="5761"/>
                  <a:pt x="768" y="5697"/>
                </a:cubicBezTo>
                <a:lnTo>
                  <a:pt x="4037" y="3396"/>
                </a:lnTo>
                <a:cubicBezTo>
                  <a:pt x="4304" y="3196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1"/>
                  <a:pt x="5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 rot="5400000">
            <a:off x="4132967" y="1073214"/>
            <a:ext cx="577229" cy="1724489"/>
            <a:chOff x="1056023" y="1625948"/>
            <a:chExt cx="192995" cy="576579"/>
          </a:xfrm>
        </p:grpSpPr>
        <p:sp>
          <p:nvSpPr>
            <p:cNvPr id="114" name="Google Shape;114;p16"/>
            <p:cNvSpPr/>
            <p:nvPr/>
          </p:nvSpPr>
          <p:spPr>
            <a:xfrm>
              <a:off x="1066902" y="1914079"/>
              <a:ext cx="167456" cy="269382"/>
            </a:xfrm>
            <a:custGeom>
              <a:rect b="b" l="l" r="r" t="t"/>
              <a:pathLst>
                <a:path extrusionOk="0" fill="none" h="40463" w="25153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solidFill>
              <a:srgbClr val="0000FF"/>
            </a:solidFill>
            <a:ln cap="rnd" cmpd="sng" w="19050">
              <a:solidFill>
                <a:srgbClr val="435D7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066902" y="1645136"/>
              <a:ext cx="167456" cy="269382"/>
            </a:xfrm>
            <a:custGeom>
              <a:rect b="b" l="l" r="r" t="t"/>
              <a:pathLst>
                <a:path extrusionOk="0" fill="none" h="40463" w="25153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solidFill>
              <a:srgbClr val="0000FF"/>
            </a:solidFill>
            <a:ln cap="rnd" cmpd="sng" w="19050">
              <a:solidFill>
                <a:srgbClr val="435D7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056023" y="1893872"/>
              <a:ext cx="40644" cy="40644"/>
            </a:xfrm>
            <a:custGeom>
              <a:rect b="b" l="l" r="r" t="t"/>
              <a:pathLst>
                <a:path extrusionOk="0" h="6105" w="6105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220365" y="2164199"/>
              <a:ext cx="28654" cy="38327"/>
            </a:xfrm>
            <a:custGeom>
              <a:rect b="b" l="l" r="r" t="t"/>
              <a:pathLst>
                <a:path extrusionOk="0" h="5757" w="4304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220365" y="1625948"/>
              <a:ext cx="28654" cy="38467"/>
            </a:xfrm>
            <a:custGeom>
              <a:rect b="b" l="l" r="r" t="t"/>
              <a:pathLst>
                <a:path extrusionOk="0" h="5778" w="4304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/>
          <p:nvPr/>
        </p:nvSpPr>
        <p:spPr>
          <a:xfrm>
            <a:off x="3293686" y="1233513"/>
            <a:ext cx="2304300" cy="352800"/>
          </a:xfrm>
          <a:prstGeom prst="roundRect">
            <a:avLst>
              <a:gd fmla="val 50000" name="adj"/>
            </a:avLst>
          </a:prstGeom>
          <a:solidFill>
            <a:srgbClr val="FF695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Type Conversion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719638" y="2314288"/>
            <a:ext cx="1724400" cy="711000"/>
          </a:xfrm>
          <a:prstGeom prst="roundRect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Implicit</a:t>
            </a:r>
            <a:endParaRPr b="1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Conversion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46563" y="2284588"/>
            <a:ext cx="1667400" cy="711000"/>
          </a:xfrm>
          <a:prstGeom prst="roundRect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Explicit</a:t>
            </a:r>
            <a:endParaRPr b="1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Conversion</a:t>
            </a:r>
            <a:endParaRPr b="1"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237975" y="3438025"/>
            <a:ext cx="1776000" cy="801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435200" y="3489350"/>
            <a:ext cx="143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Casting Operation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653438" y="3438025"/>
            <a:ext cx="1776000" cy="801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850663" y="3489350"/>
            <a:ext cx="143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Arithmetic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Operation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 flipH="1" rot="5400000">
            <a:off x="3021413" y="3103850"/>
            <a:ext cx="445500" cy="325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rot="5400000">
            <a:off x="5231213" y="3103850"/>
            <a:ext cx="445500" cy="325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4" name="Google Shape;134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2135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Explicit Type Conversion or Type-Casting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 flipH="1">
            <a:off x="4153050" y="2106725"/>
            <a:ext cx="4506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Explicit Conversion, users convert the data type of an object to required data type. We use the predefined functions like int(), float(), str() etc. 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type of conversion is also called typecasting because the user casts (change) the data type of the objects. </a:t>
            </a:r>
            <a:endParaRPr b="1" sz="16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280725" y="1355850"/>
            <a:ext cx="22944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348825" y="1502050"/>
            <a:ext cx="2124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Type-Casting?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00" y="1336250"/>
            <a:ext cx="3399275" cy="3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1700400" y="419500"/>
            <a:ext cx="57432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6853275" y="559738"/>
            <a:ext cx="474745" cy="120078"/>
            <a:chOff x="8209059" y="198000"/>
            <a:chExt cx="636814" cy="120078"/>
          </a:xfrm>
        </p:grpSpPr>
        <p:sp>
          <p:nvSpPr>
            <p:cNvPr id="152" name="Google Shape;152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2194099" y="368050"/>
            <a:ext cx="478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Explicit Type Conversion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156" name="Google Shape;156;p18"/>
          <p:cNvGraphicFramePr/>
          <p:nvPr/>
        </p:nvGraphicFramePr>
        <p:xfrm>
          <a:off x="719988" y="1206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{03DF3A99-E52D-4E1E-B9B7-1C64F9F3C470}</a:tableStyleId>
              </a:tblPr>
              <a:tblGrid>
                <a:gridCol w="2012950"/>
                <a:gridCol w="5691050"/>
              </a:tblGrid>
              <a:tr h="262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Basic Data Type Conversion</a:t>
                      </a:r>
                      <a:endParaRPr b="1" sz="15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29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 int(a,base)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converts any data type to integer. ‘Base’ specifies the base in which string data type is string.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float()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used to convert any data type to a floating point number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ord()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used to convert a character to integer.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str() 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Used to convert integer into a string.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1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complex(real,imag) 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 converts real numbers to complex(real,imag) number.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1827100" y="150125"/>
            <a:ext cx="550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641347" y="290363"/>
            <a:ext cx="636814" cy="120078"/>
            <a:chOff x="8209059" y="198000"/>
            <a:chExt cx="636814" cy="120078"/>
          </a:xfrm>
        </p:grpSpPr>
        <p:sp>
          <p:nvSpPr>
            <p:cNvPr id="163" name="Google Shape;163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2255300" y="98675"/>
            <a:ext cx="47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Explicit Type Conversion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719988" y="1206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{03DF3A99-E52D-4E1E-B9B7-1C64F9F3C470}</a:tableStyleId>
              </a:tblPr>
              <a:tblGrid>
                <a:gridCol w="2012950"/>
                <a:gridCol w="5691050"/>
              </a:tblGrid>
              <a:tr h="262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Advance Level of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Conversion</a:t>
                      </a:r>
                      <a:endParaRPr b="1" sz="15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29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hex()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to convert integer to hexadecimal string.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oct()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to convert integer to octal string.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tuple()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used to convert to a tuple.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set() 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returns the type after converting to set.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3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list()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used to convert any data type to a list type.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1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dict()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function is used to convert a tuple of order (key,value) into a dictionary.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1815788" y="160800"/>
            <a:ext cx="56397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>
            <a:off x="6820803" y="335650"/>
            <a:ext cx="502319" cy="120078"/>
            <a:chOff x="8209059" y="198000"/>
            <a:chExt cx="636814" cy="120078"/>
          </a:xfrm>
        </p:grpSpPr>
        <p:sp>
          <p:nvSpPr>
            <p:cNvPr id="174" name="Google Shape;174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0"/>
          <p:cNvSpPr txBox="1"/>
          <p:nvPr/>
        </p:nvSpPr>
        <p:spPr>
          <a:xfrm>
            <a:off x="1688525" y="109350"/>
            <a:ext cx="50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8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Basic data</a:t>
            </a:r>
            <a:r>
              <a:rPr lang="en" sz="28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 Type Conversions - Examples</a:t>
            </a:r>
            <a:endParaRPr sz="28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705800" y="1779000"/>
            <a:ext cx="2348400" cy="1188300"/>
          </a:xfrm>
          <a:prstGeom prst="roundRect">
            <a:avLst>
              <a:gd fmla="val 3745" name="adj"/>
            </a:avLst>
          </a:prstGeom>
          <a:solidFill>
            <a:srgbClr val="FEC2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915000" y="1151850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#String to int base conversion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print(int(“10001”,2))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 17</a:t>
            </a:r>
            <a:endParaRPr b="1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505000" y="1760775"/>
            <a:ext cx="2348400" cy="11700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652013" y="1508200"/>
            <a:ext cx="22155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#int to float conversion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year = 2021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print(float(year))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2021.0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312850" y="1760650"/>
            <a:ext cx="2348400" cy="1206600"/>
          </a:xfrm>
          <a:prstGeom prst="roundRect">
            <a:avLst>
              <a:gd fmla="val 3745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541450" y="1193825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#int to complex data type conversion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print(complex(1, 2))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(1+2j)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826375" y="758250"/>
            <a:ext cx="30429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826375" y="682050"/>
            <a:ext cx="30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List of allowed type conversion</a:t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799850" y="3269025"/>
            <a:ext cx="2348400" cy="1327200"/>
          </a:xfrm>
          <a:prstGeom prst="roundRect">
            <a:avLst>
              <a:gd fmla="val 3745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952250" y="2930800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#float to complex data type conversion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print(complex(1.1, 2.2))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(1.1+2.2j)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4800675" y="3279450"/>
            <a:ext cx="2348400" cy="1327200"/>
          </a:xfrm>
          <a:prstGeom prst="roundRect">
            <a:avLst>
              <a:gd fmla="val 3745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953075" y="2941225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print(str(11))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print(str(11.22))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11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     11.22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6" name="Google Shape;196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1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