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Bebas Neue"/>
      <p:regular r:id="rId55"/>
    </p:embeddedFont>
    <p:embeddedFont>
      <p:font typeface="Quicksand"/>
      <p:regular r:id="rId56"/>
      <p:bold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55D29C-8E77-4B04-B528-4E26B0C37363}">
  <a:tblStyle styleId="{9555D29C-8E77-4B04-B528-4E26B0C373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C3715E8-4871-44BD-9D93-214E7BA8670E}"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BebasNeue-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Quicksand-bold.fntdata"/><Relationship Id="rId12" Type="http://schemas.openxmlformats.org/officeDocument/2006/relationships/slide" Target="slides/slide6.xml"/><Relationship Id="rId56" Type="http://schemas.openxmlformats.org/officeDocument/2006/relationships/font" Target="fonts/Quicksand-regular.fntdata"/><Relationship Id="rId15" Type="http://schemas.openxmlformats.org/officeDocument/2006/relationships/slide" Target="slides/slide9.xml"/><Relationship Id="rId59" Type="http://schemas.openxmlformats.org/officeDocument/2006/relationships/font" Target="fonts/Oswald-bold.fntdata"/><Relationship Id="rId14" Type="http://schemas.openxmlformats.org/officeDocument/2006/relationships/slide" Target="slides/slide8.xml"/><Relationship Id="rId58"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python-list-slic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python-list-slic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d03177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d03177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A </a:t>
            </a:r>
            <a:r>
              <a:rPr b="1" lang="en" sz="1050">
                <a:solidFill>
                  <a:srgbClr val="5F6368"/>
                </a:solidFill>
                <a:highlight>
                  <a:srgbClr val="FFFFFF"/>
                </a:highlight>
              </a:rPr>
              <a:t>constructor</a:t>
            </a:r>
            <a:r>
              <a:rPr lang="en" sz="1050">
                <a:solidFill>
                  <a:srgbClr val="4D5156"/>
                </a:solidFill>
                <a:highlight>
                  <a:srgbClr val="FFFFFF"/>
                </a:highlight>
              </a:rPr>
              <a:t> is a special kind of method that </a:t>
            </a:r>
            <a:r>
              <a:rPr b="1" lang="en" sz="1050">
                <a:solidFill>
                  <a:srgbClr val="5F6368"/>
                </a:solidFill>
                <a:highlight>
                  <a:srgbClr val="FFFFFF"/>
                </a:highlight>
              </a:rPr>
              <a:t>Python</a:t>
            </a:r>
            <a:r>
              <a:rPr lang="en" sz="1050">
                <a:solidFill>
                  <a:srgbClr val="4D5156"/>
                </a:solidFill>
                <a:highlight>
                  <a:srgbClr val="FFFFFF"/>
                </a:highlight>
              </a:rPr>
              <a:t> calls when it instantiates an object using the definitions found in your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04b456a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04b456a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A </a:t>
            </a:r>
            <a:r>
              <a:rPr b="1" lang="en" sz="1050">
                <a:solidFill>
                  <a:srgbClr val="5F6368"/>
                </a:solidFill>
                <a:highlight>
                  <a:srgbClr val="FFFFFF"/>
                </a:highlight>
              </a:rPr>
              <a:t>constructor</a:t>
            </a:r>
            <a:r>
              <a:rPr lang="en" sz="1050">
                <a:solidFill>
                  <a:srgbClr val="4D5156"/>
                </a:solidFill>
                <a:highlight>
                  <a:srgbClr val="FFFFFF"/>
                </a:highlight>
              </a:rPr>
              <a:t> is a special kind of method that </a:t>
            </a:r>
            <a:r>
              <a:rPr b="1" lang="en" sz="1050">
                <a:solidFill>
                  <a:srgbClr val="5F6368"/>
                </a:solidFill>
                <a:highlight>
                  <a:srgbClr val="FFFFFF"/>
                </a:highlight>
              </a:rPr>
              <a:t>Python</a:t>
            </a:r>
            <a:r>
              <a:rPr lang="en" sz="1050">
                <a:solidFill>
                  <a:srgbClr val="4D5156"/>
                </a:solidFill>
                <a:highlight>
                  <a:srgbClr val="FFFFFF"/>
                </a:highlight>
              </a:rPr>
              <a:t> calls when it instantiates an object using the definitions found in your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04b4504b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04b4504b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https://www.geeksforgeeks.org/python-list-slicing/</a:t>
            </a:r>
            <a:endParaRPr/>
          </a:p>
          <a:p>
            <a:pPr indent="0" lvl="0" marL="0" rtl="0" algn="l">
              <a:spcBef>
                <a:spcPts val="0"/>
              </a:spcBef>
              <a:spcAft>
                <a:spcPts val="0"/>
              </a:spcAft>
              <a:buNone/>
            </a:pPr>
            <a:r>
              <a:rPr lang="en"/>
              <a:t>You may create a PPT using this reference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04b456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04b456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https://www.geeksforgeeks.org/python-list-slicing/</a:t>
            </a:r>
            <a:endParaRPr/>
          </a:p>
          <a:p>
            <a:pPr indent="0" lvl="0" marL="0" rtl="0" algn="l">
              <a:spcBef>
                <a:spcPts val="0"/>
              </a:spcBef>
              <a:spcAft>
                <a:spcPts val="0"/>
              </a:spcAft>
              <a:buNone/>
            </a:pPr>
            <a:r>
              <a:rPr lang="en"/>
              <a:t>You may create a PPT using this reference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d83673d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d83673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d83673d8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d83673d8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d83673d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d83673d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04b4504b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04b4504b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04b4504b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04b4504b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6ff206923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6ff206923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ff206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ff206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d83673d8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d83673d8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d83673d8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d83673d8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d83673d8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d83673d8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f04b4504b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f04b4504b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f024de504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f024de504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04b4504b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04b4504b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d83673d8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d83673d8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f04b4504b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f04b4504b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e260b0e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e260b0e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d83673d8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ed83673d8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04b4504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04b4504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f04b4504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04b4504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f04b4504b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f04b4504b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f04b4504b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f04b4504b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ed83673d8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ed83673d8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04b4504b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04b4504b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ed83673d8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ed83673d8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f04b4504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f04b450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ed83673d8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ed83673d8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f04b4504b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f04b4504b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f04b4504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f04b4504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4b4504b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4b4504b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ed83673d8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ed83673d8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f04b4504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f04b4504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f04b4504b8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f04b4504b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ed8cc8e8e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ed8cc8e8e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ed8cc8e8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ed8cc8e8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ed8cc8e8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ed8cc8e8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ed8cc8e8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ed8cc8e8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ed8cc8e8e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ed8cc8e8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f04b4504b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f04b4504b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ff2069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ff2069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ff2069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ff2069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6ff2069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6ff2069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6ff206923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6ff20692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9cf7d28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9cf7d28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896050" y="53100"/>
            <a:ext cx="1171575" cy="257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w3schools.com/python/ref_list_append.asp" TargetMode="External"/><Relationship Id="rId4" Type="http://schemas.openxmlformats.org/officeDocument/2006/relationships/hyperlink" Target="https://www.w3schools.com/python/ref_list_clear.asp" TargetMode="External"/><Relationship Id="rId5" Type="http://schemas.openxmlformats.org/officeDocument/2006/relationships/hyperlink" Target="https://www.w3schools.com/python/ref_list_copy.asp" TargetMode="External"/><Relationship Id="rId6" Type="http://schemas.openxmlformats.org/officeDocument/2006/relationships/hyperlink" Target="https://www.w3schools.com/python/ref_list_extend.asp" TargetMode="External"/><Relationship Id="rId7" Type="http://schemas.openxmlformats.org/officeDocument/2006/relationships/hyperlink" Target="https://www.w3schools.com/python/ref_list_coun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3schools.com/python/ref_list_index.asp" TargetMode="External"/><Relationship Id="rId4" Type="http://schemas.openxmlformats.org/officeDocument/2006/relationships/hyperlink" Target="https://www.w3schools.com/python/ref_list_insert.asp" TargetMode="External"/><Relationship Id="rId5" Type="http://schemas.openxmlformats.org/officeDocument/2006/relationships/hyperlink" Target="https://www.w3schools.com/python/ref_list_pop.asp" TargetMode="External"/><Relationship Id="rId6" Type="http://schemas.openxmlformats.org/officeDocument/2006/relationships/hyperlink" Target="https://www.w3schools.com/python/ref_list_remove.asp" TargetMode="External"/><Relationship Id="rId7" Type="http://schemas.openxmlformats.org/officeDocument/2006/relationships/hyperlink" Target="https://www.w3schools.com/python/ref_list_sort.asp" TargetMode="External"/><Relationship Id="rId8" Type="http://schemas.openxmlformats.org/officeDocument/2006/relationships/hyperlink" Target="https://www.w3schools.com/python/ref_list_reverse.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www.w3schools.com/python/ref_set_add.asp" TargetMode="External"/><Relationship Id="rId4" Type="http://schemas.openxmlformats.org/officeDocument/2006/relationships/hyperlink" Target="https://www.w3schools.com/python/ref_set_clear.asp" TargetMode="External"/><Relationship Id="rId5" Type="http://schemas.openxmlformats.org/officeDocument/2006/relationships/hyperlink" Target="https://www.w3schools.com/python/ref_set_copy.asp" TargetMode="External"/><Relationship Id="rId6" Type="http://schemas.openxmlformats.org/officeDocument/2006/relationships/hyperlink" Target="https://www.w3schools.com/python/ref_set_difference.asp" TargetMode="External"/><Relationship Id="rId7" Type="http://schemas.openxmlformats.org/officeDocument/2006/relationships/hyperlink" Target="https://www.w3schools.com/python/ref_set_difference_update.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w3schools.com/python/ref_set_intersection.asp" TargetMode="External"/><Relationship Id="rId4" Type="http://schemas.openxmlformats.org/officeDocument/2006/relationships/hyperlink" Target="https://www.w3schools.com/python/ref_set_intersection_update.asp" TargetMode="External"/><Relationship Id="rId5" Type="http://schemas.openxmlformats.org/officeDocument/2006/relationships/hyperlink" Target="https://www.w3schools.com/python/ref_set_isdisjoint.asp" TargetMode="External"/><Relationship Id="rId6" Type="http://schemas.openxmlformats.org/officeDocument/2006/relationships/hyperlink" Target="https://www.w3schools.com/python/ref_set_issubset.asp" TargetMode="External"/><Relationship Id="rId7" Type="http://schemas.openxmlformats.org/officeDocument/2006/relationships/hyperlink" Target="https://www.w3schools.com/python/ref_set_issuperset.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w3schools.com/python/ref_set_symmetric_difference.asp" TargetMode="External"/><Relationship Id="rId4" Type="http://schemas.openxmlformats.org/officeDocument/2006/relationships/hyperlink" Target="https://www.w3schools.com/python/ref_set_symmetric_difference_update.as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www.w3schools.com/python/ref_dictionary_clear.asp" TargetMode="External"/><Relationship Id="rId4" Type="http://schemas.openxmlformats.org/officeDocument/2006/relationships/hyperlink" Target="https://www.w3schools.com/python/ref_dictionary_copy.asp" TargetMode="External"/><Relationship Id="rId5" Type="http://schemas.openxmlformats.org/officeDocument/2006/relationships/hyperlink" Target="https://www.w3schools.com/python/ref_dictionary_fromkeys.asp" TargetMode="External"/><Relationship Id="rId6" Type="http://schemas.openxmlformats.org/officeDocument/2006/relationships/hyperlink" Target="https://www.w3schools.com/python/ref_dictionary_values.asp" TargetMode="External"/><Relationship Id="rId7" Type="http://schemas.openxmlformats.org/officeDocument/2006/relationships/hyperlink" Target="https://www.w3schools.com/python/ref_dictionary_get.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www.w3schools.com/python/ref_dictionary_items.asp" TargetMode="External"/><Relationship Id="rId4" Type="http://schemas.openxmlformats.org/officeDocument/2006/relationships/hyperlink" Target="https://www.w3schools.com/python/ref_dictionary_keys.asp" TargetMode="External"/><Relationship Id="rId5" Type="http://schemas.openxmlformats.org/officeDocument/2006/relationships/hyperlink" Target="https://www.w3schools.com/python/ref_dictionary_pop.asp" TargetMode="External"/><Relationship Id="rId6" Type="http://schemas.openxmlformats.org/officeDocument/2006/relationships/hyperlink" Target="https://www.w3schools.com/python/ref_dictionary_popitem.asp" TargetMode="External"/><Relationship Id="rId7" Type="http://schemas.openxmlformats.org/officeDocument/2006/relationships/hyperlink" Target="https://www.w3schools.com/python/ref_dictionary_update.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www.tutorialspoint.com/python/dictionary_cmp.htm" TargetMode="External"/><Relationship Id="rId4" Type="http://schemas.openxmlformats.org/officeDocument/2006/relationships/hyperlink" Target="https://www.tutorialspoint.com/python/dictionary_len.htm" TargetMode="External"/><Relationship Id="rId5" Type="http://schemas.openxmlformats.org/officeDocument/2006/relationships/hyperlink" Target="https://www.tutorialspoint.com/python/dictionary_str.htm" TargetMode="External"/><Relationship Id="rId6" Type="http://schemas.openxmlformats.org/officeDocument/2006/relationships/hyperlink" Target="https://www.tutorialspoint.com/python/dictionary_type.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2241200" y="496500"/>
            <a:ext cx="61776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20000" y="484853"/>
            <a:ext cx="1284600" cy="12846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20000" y="2146300"/>
            <a:ext cx="3714000" cy="2513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5100">
                <a:solidFill>
                  <a:srgbClr val="0000FF"/>
                </a:solidFill>
                <a:latin typeface="Bebas Neue"/>
                <a:ea typeface="Bebas Neue"/>
                <a:cs typeface="Bebas Neue"/>
                <a:sym typeface="Bebas Neue"/>
              </a:rPr>
              <a:t>Core Data Structures in</a:t>
            </a:r>
            <a:r>
              <a:rPr lang="en" sz="5100">
                <a:solidFill>
                  <a:srgbClr val="5863E0"/>
                </a:solidFill>
                <a:latin typeface="Bebas Neue"/>
                <a:ea typeface="Bebas Neue"/>
                <a:cs typeface="Bebas Neue"/>
                <a:sym typeface="Bebas Neue"/>
              </a:rPr>
              <a:t> </a:t>
            </a:r>
            <a:r>
              <a:rPr lang="en" sz="9100">
                <a:solidFill>
                  <a:srgbClr val="741B47"/>
                </a:solidFill>
                <a:latin typeface="Bebas Neue"/>
                <a:ea typeface="Bebas Neue"/>
                <a:cs typeface="Bebas Neue"/>
                <a:sym typeface="Bebas Neue"/>
              </a:rPr>
              <a:t>Python</a:t>
            </a:r>
            <a:endParaRPr sz="9100">
              <a:solidFill>
                <a:srgbClr val="741B47"/>
              </a:solidFill>
              <a:latin typeface="Bebas Neue"/>
              <a:ea typeface="Bebas Neue"/>
              <a:cs typeface="Bebas Neue"/>
              <a:sym typeface="Bebas Neue"/>
            </a:endParaRPr>
          </a:p>
        </p:txBody>
      </p:sp>
      <p:sp>
        <p:nvSpPr>
          <p:cNvPr id="58" name="Google Shape;58;p13"/>
          <p:cNvSpPr txBox="1"/>
          <p:nvPr/>
        </p:nvSpPr>
        <p:spPr>
          <a:xfrm>
            <a:off x="888250" y="653025"/>
            <a:ext cx="948300" cy="94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6000">
                <a:solidFill>
                  <a:srgbClr val="011635"/>
                </a:solidFill>
                <a:latin typeface="Bebas Neue"/>
                <a:ea typeface="Bebas Neue"/>
                <a:cs typeface="Bebas Neue"/>
                <a:sym typeface="Bebas Neue"/>
              </a:rPr>
              <a:t>07.</a:t>
            </a:r>
            <a:endParaRPr sz="6000">
              <a:solidFill>
                <a:srgbClr val="011635"/>
              </a:solidFill>
              <a:latin typeface="Bebas Neue"/>
              <a:ea typeface="Bebas Neue"/>
              <a:cs typeface="Bebas Neue"/>
              <a:sym typeface="Bebas Neue"/>
            </a:endParaRPr>
          </a:p>
        </p:txBody>
      </p:sp>
      <p:grpSp>
        <p:nvGrpSpPr>
          <p:cNvPr id="59" name="Google Shape;59;p13"/>
          <p:cNvGrpSpPr/>
          <p:nvPr/>
        </p:nvGrpSpPr>
        <p:grpSpPr>
          <a:xfrm>
            <a:off x="7631947" y="671363"/>
            <a:ext cx="636814" cy="120078"/>
            <a:chOff x="8209059" y="198000"/>
            <a:chExt cx="636814" cy="120078"/>
          </a:xfrm>
        </p:grpSpPr>
        <p:sp>
          <p:nvSpPr>
            <p:cNvPr id="60" name="Google Shape;60;p1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 name="Google Shape;63;p13"/>
          <p:cNvPicPr preferRelativeResize="0"/>
          <p:nvPr/>
        </p:nvPicPr>
        <p:blipFill>
          <a:blip r:embed="rId3">
            <a:alphaModFix/>
          </a:blip>
          <a:stretch>
            <a:fillRect/>
          </a:stretch>
        </p:blipFill>
        <p:spPr>
          <a:xfrm>
            <a:off x="4306325" y="1271500"/>
            <a:ext cx="4405202" cy="3303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22"/>
          <p:cNvGrpSpPr/>
          <p:nvPr/>
        </p:nvGrpSpPr>
        <p:grpSpPr>
          <a:xfrm>
            <a:off x="7631947" y="671363"/>
            <a:ext cx="636814" cy="120078"/>
            <a:chOff x="8209059" y="198000"/>
            <a:chExt cx="636814" cy="120078"/>
          </a:xfrm>
        </p:grpSpPr>
        <p:sp>
          <p:nvSpPr>
            <p:cNvPr id="260" name="Google Shape;260;p2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2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 name="Google Shape;264;p22"/>
          <p:cNvGrpSpPr/>
          <p:nvPr/>
        </p:nvGrpSpPr>
        <p:grpSpPr>
          <a:xfrm>
            <a:off x="7631947" y="671363"/>
            <a:ext cx="636814" cy="120078"/>
            <a:chOff x="8209059" y="198000"/>
            <a:chExt cx="636814" cy="120078"/>
          </a:xfrm>
        </p:grpSpPr>
        <p:sp>
          <p:nvSpPr>
            <p:cNvPr id="265" name="Google Shape;265;p2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2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Creating a List</a:t>
            </a:r>
            <a:endParaRPr b="0" i="0" sz="3600" u="none" cap="none" strike="noStrike">
              <a:solidFill>
                <a:srgbClr val="011635"/>
              </a:solidFill>
              <a:latin typeface="Bebas Neue"/>
              <a:ea typeface="Bebas Neue"/>
              <a:cs typeface="Bebas Neue"/>
              <a:sym typeface="Bebas Neue"/>
            </a:endParaRPr>
          </a:p>
        </p:txBody>
      </p:sp>
      <p:sp>
        <p:nvSpPr>
          <p:cNvPr id="269" name="Google Shape;269;p22"/>
          <p:cNvSpPr txBox="1"/>
          <p:nvPr/>
        </p:nvSpPr>
        <p:spPr>
          <a:xfrm flipH="1">
            <a:off x="1248125" y="1901500"/>
            <a:ext cx="3066000" cy="14397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None/>
            </a:pPr>
            <a:r>
              <a:t/>
            </a:r>
            <a:endParaRPr b="1"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50">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#creating a list using list() #constructor</a:t>
            </a:r>
            <a:endParaRPr b="1" sz="1600">
              <a:solidFill>
                <a:srgbClr val="0000FF"/>
              </a:solidFill>
              <a:latin typeface="Quicksand"/>
              <a:ea typeface="Quicksand"/>
              <a:cs typeface="Quicksand"/>
              <a:sym typeface="Quicksand"/>
            </a:endParaRPr>
          </a:p>
          <a:p>
            <a:pPr indent="0" lvl="0" marL="0" marR="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text = "Python"</a:t>
            </a:r>
            <a:endParaRPr b="1" sz="1600">
              <a:solidFill>
                <a:srgbClr val="0000FF"/>
              </a:solidFill>
              <a:latin typeface="Quicksand"/>
              <a:ea typeface="Quicksand"/>
              <a:cs typeface="Quicksand"/>
              <a:sym typeface="Quicksand"/>
            </a:endParaRPr>
          </a:p>
          <a:p>
            <a:pPr indent="0" lvl="0" marL="0" marR="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print(list(text))</a:t>
            </a:r>
            <a:endParaRPr b="1" sz="14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450">
              <a:solidFill>
                <a:schemeClr val="dk1"/>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t/>
            </a:r>
            <a:endParaRPr b="1" sz="1500">
              <a:solidFill>
                <a:schemeClr val="dk1"/>
              </a:solidFill>
              <a:latin typeface="Quicksand"/>
              <a:ea typeface="Quicksand"/>
              <a:cs typeface="Quicksand"/>
              <a:sym typeface="Quicksand"/>
            </a:endParaRPr>
          </a:p>
        </p:txBody>
      </p:sp>
      <p:sp>
        <p:nvSpPr>
          <p:cNvPr id="270" name="Google Shape;270;p22"/>
          <p:cNvSpPr/>
          <p:nvPr/>
        </p:nvSpPr>
        <p:spPr>
          <a:xfrm>
            <a:off x="5189250" y="1341500"/>
            <a:ext cx="2329800" cy="5388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2"/>
          <p:cNvSpPr txBox="1"/>
          <p:nvPr/>
        </p:nvSpPr>
        <p:spPr>
          <a:xfrm>
            <a:off x="5163000" y="140150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How to create a list?</a:t>
            </a:r>
            <a:endParaRPr b="0" i="0" sz="2200" u="none" cap="none" strike="noStrike">
              <a:solidFill>
                <a:srgbClr val="FFFFFF"/>
              </a:solidFill>
              <a:latin typeface="Bebas Neue"/>
              <a:ea typeface="Bebas Neue"/>
              <a:cs typeface="Bebas Neue"/>
              <a:sym typeface="Bebas Neue"/>
            </a:endParaRPr>
          </a:p>
        </p:txBody>
      </p:sp>
      <p:sp>
        <p:nvSpPr>
          <p:cNvPr id="272" name="Google Shape;272;p22"/>
          <p:cNvSpPr txBox="1"/>
          <p:nvPr/>
        </p:nvSpPr>
        <p:spPr>
          <a:xfrm flipH="1">
            <a:off x="4853300" y="2085575"/>
            <a:ext cx="3565500" cy="2406600"/>
          </a:xfrm>
          <a:prstGeom prst="rect">
            <a:avLst/>
          </a:prstGeom>
          <a:noFill/>
          <a:ln>
            <a:noFill/>
          </a:ln>
        </p:spPr>
        <p:txBody>
          <a:bodyPr anchorCtr="0" anchor="ctr" bIns="0" lIns="0" spcFirstLastPara="1" rIns="0" wrap="square" tIns="0">
            <a:noAutofit/>
          </a:bodyPr>
          <a:lstStyle/>
          <a:p>
            <a:pPr indent="0" lvl="0" marL="0" rtl="0" algn="just">
              <a:spcBef>
                <a:spcPts val="400"/>
              </a:spcBef>
              <a:spcAft>
                <a:spcPts val="0"/>
              </a:spcAft>
              <a:buNone/>
            </a:pPr>
            <a:r>
              <a:rPr b="1" lang="en" sz="1500">
                <a:solidFill>
                  <a:schemeClr val="dk1"/>
                </a:solidFill>
                <a:latin typeface="Quicksand"/>
                <a:ea typeface="Quicksand"/>
                <a:cs typeface="Quicksand"/>
                <a:sym typeface="Quicksand"/>
              </a:rPr>
              <a:t>A constructor is a special kind of method that Python calls when it instantiates an object using the definitions found in your class.</a:t>
            </a:r>
            <a:endParaRPr b="1" sz="1500">
              <a:solidFill>
                <a:schemeClr val="dk1"/>
              </a:solidFill>
              <a:latin typeface="Quicksand"/>
              <a:ea typeface="Quicksand"/>
              <a:cs typeface="Quicksand"/>
              <a:sym typeface="Quicksand"/>
            </a:endParaRPr>
          </a:p>
          <a:p>
            <a:pPr indent="0" lvl="0" marL="0" rtl="0" algn="just">
              <a:spcBef>
                <a:spcPts val="400"/>
              </a:spcBef>
              <a:spcAft>
                <a:spcPts val="0"/>
              </a:spcAft>
              <a:buNone/>
            </a:pPr>
            <a:r>
              <a:t/>
            </a:r>
            <a:endParaRPr b="1" sz="1500">
              <a:solidFill>
                <a:schemeClr val="dk1"/>
              </a:solidFill>
              <a:latin typeface="Quicksand"/>
              <a:ea typeface="Quicksand"/>
              <a:cs typeface="Quicksand"/>
              <a:sym typeface="Quicksand"/>
            </a:endParaRPr>
          </a:p>
          <a:p>
            <a:pPr indent="0" lvl="0" marL="0" rtl="0" algn="just">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In Python programming, a list is created by placing all the items (elements) inside square brackets [], separated by commas. </a:t>
            </a:r>
            <a:endParaRPr b="1" sz="1500">
              <a:solidFill>
                <a:schemeClr val="dk1"/>
              </a:solidFill>
              <a:latin typeface="Quicksand"/>
              <a:ea typeface="Quicksand"/>
              <a:cs typeface="Quicksand"/>
              <a:sym typeface="Quicksand"/>
            </a:endParaRPr>
          </a:p>
        </p:txBody>
      </p:sp>
      <p:sp>
        <p:nvSpPr>
          <p:cNvPr id="273" name="Google Shape;273;p22"/>
          <p:cNvSpPr/>
          <p:nvPr/>
        </p:nvSpPr>
        <p:spPr>
          <a:xfrm>
            <a:off x="1248125" y="3653850"/>
            <a:ext cx="1933800" cy="61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txBox="1"/>
          <p:nvPr/>
        </p:nvSpPr>
        <p:spPr>
          <a:xfrm>
            <a:off x="1292875" y="3653850"/>
            <a:ext cx="226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['P', 'y', 't', 'h', 'o', 'n']</a:t>
            </a:r>
            <a:endParaRPr b="1">
              <a:solidFill>
                <a:schemeClr val="lt1"/>
              </a:solidFill>
              <a:latin typeface="Quicksand"/>
              <a:ea typeface="Quicksand"/>
              <a:cs typeface="Quicksand"/>
              <a:sym typeface="Quicksand"/>
            </a:endParaRPr>
          </a:p>
        </p:txBody>
      </p:sp>
      <p:sp>
        <p:nvSpPr>
          <p:cNvPr id="275" name="Google Shape;275;p22"/>
          <p:cNvSpPr/>
          <p:nvPr/>
        </p:nvSpPr>
        <p:spPr>
          <a:xfrm>
            <a:off x="1742775" y="1341500"/>
            <a:ext cx="1044000" cy="4083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2"/>
          <p:cNvSpPr txBox="1"/>
          <p:nvPr/>
        </p:nvSpPr>
        <p:spPr>
          <a:xfrm>
            <a:off x="1023875" y="133090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Example</a:t>
            </a:r>
            <a:endParaRPr sz="2200">
              <a:solidFill>
                <a:srgbClr val="FFFFFF"/>
              </a:solidFill>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23"/>
          <p:cNvGrpSpPr/>
          <p:nvPr/>
        </p:nvGrpSpPr>
        <p:grpSpPr>
          <a:xfrm>
            <a:off x="7631947" y="671363"/>
            <a:ext cx="636814" cy="120078"/>
            <a:chOff x="8209059" y="198000"/>
            <a:chExt cx="636814" cy="120078"/>
          </a:xfrm>
        </p:grpSpPr>
        <p:sp>
          <p:nvSpPr>
            <p:cNvPr id="282" name="Google Shape;282;p2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2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 name="Google Shape;286;p23"/>
          <p:cNvGrpSpPr/>
          <p:nvPr/>
        </p:nvGrpSpPr>
        <p:grpSpPr>
          <a:xfrm>
            <a:off x="7631947" y="671363"/>
            <a:ext cx="636814" cy="120078"/>
            <a:chOff x="8209059" y="198000"/>
            <a:chExt cx="636814" cy="120078"/>
          </a:xfrm>
        </p:grpSpPr>
        <p:sp>
          <p:nvSpPr>
            <p:cNvPr id="287" name="Google Shape;287;p2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p23"/>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Creating a </a:t>
            </a:r>
            <a:r>
              <a:rPr lang="en" sz="3600">
                <a:solidFill>
                  <a:srgbClr val="011635"/>
                </a:solidFill>
                <a:latin typeface="Bebas Neue"/>
                <a:ea typeface="Bebas Neue"/>
                <a:cs typeface="Bebas Neue"/>
                <a:sym typeface="Bebas Neue"/>
              </a:rPr>
              <a:t>List</a:t>
            </a:r>
            <a:endParaRPr b="0" i="0" sz="3600" u="none" cap="none" strike="noStrike">
              <a:solidFill>
                <a:srgbClr val="011635"/>
              </a:solidFill>
              <a:latin typeface="Bebas Neue"/>
              <a:ea typeface="Bebas Neue"/>
              <a:cs typeface="Bebas Neue"/>
              <a:sym typeface="Bebas Neue"/>
            </a:endParaRPr>
          </a:p>
        </p:txBody>
      </p:sp>
      <p:sp>
        <p:nvSpPr>
          <p:cNvPr id="291" name="Google Shape;291;p23"/>
          <p:cNvSpPr/>
          <p:nvPr/>
        </p:nvSpPr>
        <p:spPr>
          <a:xfrm>
            <a:off x="4163175" y="1226925"/>
            <a:ext cx="1044000" cy="4083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txBox="1"/>
          <p:nvPr/>
        </p:nvSpPr>
        <p:spPr>
          <a:xfrm>
            <a:off x="3444275" y="1216325"/>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Example</a:t>
            </a:r>
            <a:endParaRPr sz="2200">
              <a:solidFill>
                <a:srgbClr val="FFFFFF"/>
              </a:solidFill>
              <a:latin typeface="Bebas Neue"/>
              <a:ea typeface="Bebas Neue"/>
              <a:cs typeface="Bebas Neue"/>
              <a:sym typeface="Bebas Neue"/>
            </a:endParaRPr>
          </a:p>
        </p:txBody>
      </p:sp>
      <p:sp>
        <p:nvSpPr>
          <p:cNvPr id="293" name="Google Shape;293;p23"/>
          <p:cNvSpPr txBox="1"/>
          <p:nvPr/>
        </p:nvSpPr>
        <p:spPr>
          <a:xfrm>
            <a:off x="1438650" y="1967275"/>
            <a:ext cx="4316100" cy="2154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 empty list creation</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my_list = []</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 list of integers</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my_list = [10, 20, 30]</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print(my_list)</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 list with mixed data types</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my_list1 = [2021, "Python", 88.9]</a:t>
            </a:r>
            <a:endParaRPr b="1" sz="1600">
              <a:solidFill>
                <a:srgbClr val="B45F06"/>
              </a:solidFill>
              <a:latin typeface="Quicksand"/>
              <a:ea typeface="Quicksand"/>
              <a:cs typeface="Quicksand"/>
              <a:sym typeface="Quicksand"/>
            </a:endParaRPr>
          </a:p>
          <a:p>
            <a:pPr indent="0" lvl="0" marL="0" rtl="0" algn="l">
              <a:lnSpc>
                <a:spcPct val="100000"/>
              </a:lnSpc>
              <a:spcBef>
                <a:spcPts val="0"/>
              </a:spcBef>
              <a:spcAft>
                <a:spcPts val="0"/>
              </a:spcAft>
              <a:buNone/>
            </a:pPr>
            <a:r>
              <a:rPr b="1" lang="en" sz="1600">
                <a:solidFill>
                  <a:srgbClr val="B45F06"/>
                </a:solidFill>
                <a:latin typeface="Quicksand"/>
                <a:ea typeface="Quicksand"/>
                <a:cs typeface="Quicksand"/>
                <a:sym typeface="Quicksand"/>
              </a:rPr>
              <a:t>print(my_list1)</a:t>
            </a:r>
            <a:endParaRPr b="1" sz="1150">
              <a:solidFill>
                <a:srgbClr val="B45F06"/>
              </a:solidFill>
              <a:highlight>
                <a:schemeClr val="lt1"/>
              </a:highlight>
              <a:latin typeface="Oswald"/>
              <a:ea typeface="Oswald"/>
              <a:cs typeface="Oswald"/>
              <a:sym typeface="Oswald"/>
            </a:endParaRPr>
          </a:p>
        </p:txBody>
      </p:sp>
      <p:sp>
        <p:nvSpPr>
          <p:cNvPr id="294" name="Google Shape;294;p23"/>
          <p:cNvSpPr/>
          <p:nvPr/>
        </p:nvSpPr>
        <p:spPr>
          <a:xfrm>
            <a:off x="6104150" y="2187100"/>
            <a:ext cx="1933800" cy="983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txBox="1"/>
          <p:nvPr/>
        </p:nvSpPr>
        <p:spPr>
          <a:xfrm>
            <a:off x="6104150" y="2263300"/>
            <a:ext cx="22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[10, 20, 30]</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[2021, 'Python', 88.9]</a:t>
            </a:r>
            <a:endParaRPr b="1">
              <a:solidFill>
                <a:schemeClr val="lt1"/>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p:nvPr/>
        </p:nvSpPr>
        <p:spPr>
          <a:xfrm>
            <a:off x="4000300" y="3926375"/>
            <a:ext cx="1933800" cy="61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6238400" y="1426375"/>
            <a:ext cx="2838000" cy="179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chemeClr val="lt1"/>
              </a:solidFill>
              <a:latin typeface="Quicksand"/>
              <a:ea typeface="Quicksand"/>
              <a:cs typeface="Quicksand"/>
              <a:sym typeface="Quicksand"/>
            </a:endParaRPr>
          </a:p>
        </p:txBody>
      </p:sp>
      <p:grpSp>
        <p:nvGrpSpPr>
          <p:cNvPr id="302" name="Google Shape;302;p24"/>
          <p:cNvGrpSpPr/>
          <p:nvPr/>
        </p:nvGrpSpPr>
        <p:grpSpPr>
          <a:xfrm>
            <a:off x="7631947" y="671363"/>
            <a:ext cx="636814" cy="120078"/>
            <a:chOff x="8209059" y="198000"/>
            <a:chExt cx="636814" cy="120078"/>
          </a:xfrm>
        </p:grpSpPr>
        <p:sp>
          <p:nvSpPr>
            <p:cNvPr id="303" name="Google Shape;303;p2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2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24"/>
          <p:cNvGrpSpPr/>
          <p:nvPr/>
        </p:nvGrpSpPr>
        <p:grpSpPr>
          <a:xfrm>
            <a:off x="7631947" y="671363"/>
            <a:ext cx="636814" cy="120078"/>
            <a:chOff x="8209059" y="198000"/>
            <a:chExt cx="636814" cy="120078"/>
          </a:xfrm>
        </p:grpSpPr>
        <p:sp>
          <p:nvSpPr>
            <p:cNvPr id="308" name="Google Shape;308;p2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2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Slicing operato</a:t>
            </a:r>
            <a:r>
              <a:rPr lang="en" sz="3600">
                <a:solidFill>
                  <a:srgbClr val="011635"/>
                </a:solidFill>
                <a:latin typeface="Bebas Neue"/>
                <a:ea typeface="Bebas Neue"/>
                <a:cs typeface="Bebas Neue"/>
                <a:sym typeface="Bebas Neue"/>
              </a:rPr>
              <a:t>r</a:t>
            </a:r>
            <a:endParaRPr sz="3600">
              <a:solidFill>
                <a:srgbClr val="011635"/>
              </a:solidFill>
              <a:latin typeface="Bebas Neue"/>
              <a:ea typeface="Bebas Neue"/>
              <a:cs typeface="Bebas Neue"/>
              <a:sym typeface="Bebas Neue"/>
            </a:endParaRPr>
          </a:p>
        </p:txBody>
      </p:sp>
      <p:sp>
        <p:nvSpPr>
          <p:cNvPr id="312" name="Google Shape;312;p24"/>
          <p:cNvSpPr txBox="1"/>
          <p:nvPr/>
        </p:nvSpPr>
        <p:spPr>
          <a:xfrm>
            <a:off x="4135925" y="3908013"/>
            <a:ext cx="182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Output</a:t>
            </a:r>
            <a:endParaRPr b="1" sz="15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[40, 50, 20, 100]</a:t>
            </a:r>
            <a:endParaRPr b="1" sz="1500">
              <a:solidFill>
                <a:schemeClr val="lt1"/>
              </a:solidFill>
              <a:latin typeface="Quicksand"/>
              <a:ea typeface="Quicksand"/>
              <a:cs typeface="Quicksand"/>
              <a:sym typeface="Quicksand"/>
            </a:endParaRPr>
          </a:p>
        </p:txBody>
      </p:sp>
      <p:sp>
        <p:nvSpPr>
          <p:cNvPr id="313" name="Google Shape;313;p24"/>
          <p:cNvSpPr txBox="1"/>
          <p:nvPr/>
        </p:nvSpPr>
        <p:spPr>
          <a:xfrm>
            <a:off x="333800" y="3567525"/>
            <a:ext cx="348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 Initialize list</a:t>
            </a:r>
            <a:endParaRPr b="1" sz="1500">
              <a:solidFill>
                <a:schemeClr val="dk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Lst = [20, 40, 50, 20, 100, 10, 510]</a:t>
            </a:r>
            <a:endParaRPr b="1" sz="1500">
              <a:solidFill>
                <a:schemeClr val="dk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 # Display list</a:t>
            </a:r>
            <a:endParaRPr b="1" sz="1500">
              <a:solidFill>
                <a:schemeClr val="dk1"/>
              </a:solidFill>
              <a:latin typeface="Quicksand"/>
              <a:ea typeface="Quicksand"/>
              <a:cs typeface="Quicksand"/>
              <a:sym typeface="Quicksand"/>
            </a:endParaRPr>
          </a:p>
          <a:p>
            <a:pPr indent="0" lvl="0" marL="0" rtl="0" algn="l">
              <a:spcBef>
                <a:spcPts val="0"/>
              </a:spcBef>
              <a:spcAft>
                <a:spcPts val="0"/>
              </a:spcAft>
              <a:buNone/>
            </a:pPr>
            <a:r>
              <a:rPr b="1" lang="en" sz="1500">
                <a:solidFill>
                  <a:schemeClr val="dk1"/>
                </a:solidFill>
                <a:latin typeface="Quicksand"/>
                <a:ea typeface="Quicksand"/>
                <a:cs typeface="Quicksand"/>
                <a:sym typeface="Quicksand"/>
              </a:rPr>
              <a:t>print(Lst[1:5])</a:t>
            </a:r>
            <a:endParaRPr b="1" sz="1500">
              <a:solidFill>
                <a:schemeClr val="dk1"/>
              </a:solidFill>
              <a:latin typeface="Quicksand"/>
              <a:ea typeface="Quicksand"/>
              <a:cs typeface="Quicksand"/>
              <a:sym typeface="Quicksand"/>
            </a:endParaRPr>
          </a:p>
        </p:txBody>
      </p:sp>
      <p:sp>
        <p:nvSpPr>
          <p:cNvPr id="314" name="Google Shape;314;p24"/>
          <p:cNvSpPr txBox="1"/>
          <p:nvPr/>
        </p:nvSpPr>
        <p:spPr>
          <a:xfrm>
            <a:off x="899700" y="2636100"/>
            <a:ext cx="40725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Quicksand"/>
                <a:ea typeface="Quicksand"/>
                <a:cs typeface="Quicksand"/>
                <a:sym typeface="Quicksand"/>
              </a:rPr>
              <a:t>Index -1 represents the last element and -n represents the first element of the list</a:t>
            </a:r>
            <a:endParaRPr b="1" sz="1500">
              <a:solidFill>
                <a:schemeClr val="dk1"/>
              </a:solidFill>
              <a:latin typeface="Quicksand"/>
              <a:ea typeface="Quicksand"/>
              <a:cs typeface="Quicksand"/>
              <a:sym typeface="Quicksand"/>
            </a:endParaRPr>
          </a:p>
        </p:txBody>
      </p:sp>
      <p:sp>
        <p:nvSpPr>
          <p:cNvPr id="315" name="Google Shape;315;p24"/>
          <p:cNvSpPr/>
          <p:nvPr/>
        </p:nvSpPr>
        <p:spPr>
          <a:xfrm flipH="1">
            <a:off x="2985058"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3</a:t>
            </a:r>
            <a:endParaRPr b="1">
              <a:latin typeface="Quicksand"/>
              <a:ea typeface="Quicksand"/>
              <a:cs typeface="Quicksand"/>
              <a:sym typeface="Quicksand"/>
            </a:endParaRPr>
          </a:p>
        </p:txBody>
      </p:sp>
      <p:sp>
        <p:nvSpPr>
          <p:cNvPr id="316" name="Google Shape;316;p24"/>
          <p:cNvSpPr/>
          <p:nvPr/>
        </p:nvSpPr>
        <p:spPr>
          <a:xfrm flipH="1">
            <a:off x="2225039"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a:t>
            </a:r>
            <a:endParaRPr b="1">
              <a:latin typeface="Quicksand"/>
              <a:ea typeface="Quicksand"/>
              <a:cs typeface="Quicksand"/>
              <a:sym typeface="Quicksand"/>
            </a:endParaRPr>
          </a:p>
        </p:txBody>
      </p:sp>
      <p:sp>
        <p:nvSpPr>
          <p:cNvPr id="317" name="Google Shape;317;p24"/>
          <p:cNvSpPr/>
          <p:nvPr/>
        </p:nvSpPr>
        <p:spPr>
          <a:xfrm flipH="1">
            <a:off x="1465019"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endParaRPr b="1">
              <a:latin typeface="Quicksand"/>
              <a:ea typeface="Quicksand"/>
              <a:cs typeface="Quicksand"/>
              <a:sym typeface="Quicksand"/>
            </a:endParaRPr>
          </a:p>
        </p:txBody>
      </p:sp>
      <p:sp>
        <p:nvSpPr>
          <p:cNvPr id="318" name="Google Shape;318;p24"/>
          <p:cNvSpPr/>
          <p:nvPr/>
        </p:nvSpPr>
        <p:spPr>
          <a:xfrm flipH="1">
            <a:off x="704999"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0</a:t>
            </a:r>
            <a:endParaRPr b="1">
              <a:latin typeface="Quicksand"/>
              <a:ea typeface="Quicksand"/>
              <a:cs typeface="Quicksand"/>
              <a:sym typeface="Quicksand"/>
            </a:endParaRPr>
          </a:p>
        </p:txBody>
      </p:sp>
      <p:cxnSp>
        <p:nvCxnSpPr>
          <p:cNvPr id="319" name="Google Shape;319;p24"/>
          <p:cNvCxnSpPr/>
          <p:nvPr/>
        </p:nvCxnSpPr>
        <p:spPr>
          <a:xfrm flipH="1" rot="10800000">
            <a:off x="611100" y="1921600"/>
            <a:ext cx="5106900" cy="3300"/>
          </a:xfrm>
          <a:prstGeom prst="straightConnector1">
            <a:avLst/>
          </a:prstGeom>
          <a:noFill/>
          <a:ln cap="flat" cmpd="sng" w="19050">
            <a:solidFill>
              <a:srgbClr val="0000FF"/>
            </a:solidFill>
            <a:prstDash val="solid"/>
            <a:round/>
            <a:headEnd len="med" w="med" type="none"/>
            <a:tailEnd len="med" w="med" type="triangle"/>
          </a:ln>
        </p:spPr>
      </p:cxnSp>
      <p:sp>
        <p:nvSpPr>
          <p:cNvPr id="320" name="Google Shape;320;p24"/>
          <p:cNvSpPr/>
          <p:nvPr/>
        </p:nvSpPr>
        <p:spPr>
          <a:xfrm flipH="1">
            <a:off x="2832363" y="1425750"/>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20</a:t>
            </a:r>
            <a:endParaRPr b="1">
              <a:latin typeface="Quicksand"/>
              <a:ea typeface="Quicksand"/>
              <a:cs typeface="Quicksand"/>
              <a:sym typeface="Quicksand"/>
            </a:endParaRPr>
          </a:p>
        </p:txBody>
      </p:sp>
      <p:sp>
        <p:nvSpPr>
          <p:cNvPr id="321" name="Google Shape;321;p24"/>
          <p:cNvSpPr/>
          <p:nvPr/>
        </p:nvSpPr>
        <p:spPr>
          <a:xfrm flipH="1">
            <a:off x="1342462" y="1425750"/>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40</a:t>
            </a:r>
            <a:endParaRPr b="1">
              <a:latin typeface="Quicksand"/>
              <a:ea typeface="Quicksand"/>
              <a:cs typeface="Quicksand"/>
              <a:sym typeface="Quicksand"/>
            </a:endParaRPr>
          </a:p>
        </p:txBody>
      </p:sp>
      <p:sp>
        <p:nvSpPr>
          <p:cNvPr id="322" name="Google Shape;322;p24"/>
          <p:cNvSpPr/>
          <p:nvPr/>
        </p:nvSpPr>
        <p:spPr>
          <a:xfrm flipH="1">
            <a:off x="597511" y="1425750"/>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20</a:t>
            </a:r>
            <a:endParaRPr b="1">
              <a:latin typeface="Quicksand"/>
              <a:ea typeface="Quicksand"/>
              <a:cs typeface="Quicksand"/>
              <a:sym typeface="Quicksand"/>
            </a:endParaRPr>
          </a:p>
        </p:txBody>
      </p:sp>
      <p:sp>
        <p:nvSpPr>
          <p:cNvPr id="323" name="Google Shape;323;p24"/>
          <p:cNvSpPr/>
          <p:nvPr/>
        </p:nvSpPr>
        <p:spPr>
          <a:xfrm flipH="1">
            <a:off x="2088453" y="1425758"/>
            <a:ext cx="4818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50</a:t>
            </a:r>
            <a:endParaRPr b="1">
              <a:latin typeface="Quicksand"/>
              <a:ea typeface="Quicksand"/>
              <a:cs typeface="Quicksand"/>
              <a:sym typeface="Quicksand"/>
            </a:endParaRPr>
          </a:p>
        </p:txBody>
      </p:sp>
      <p:sp>
        <p:nvSpPr>
          <p:cNvPr id="324" name="Google Shape;324;p24"/>
          <p:cNvSpPr/>
          <p:nvPr/>
        </p:nvSpPr>
        <p:spPr>
          <a:xfrm flipH="1">
            <a:off x="4402012" y="1425750"/>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r>
              <a:rPr b="1" lang="en">
                <a:latin typeface="Quicksand"/>
                <a:ea typeface="Quicksand"/>
                <a:cs typeface="Quicksand"/>
                <a:sym typeface="Quicksand"/>
              </a:rPr>
              <a:t>0</a:t>
            </a:r>
            <a:endParaRPr b="1">
              <a:latin typeface="Quicksand"/>
              <a:ea typeface="Quicksand"/>
              <a:cs typeface="Quicksand"/>
              <a:sym typeface="Quicksand"/>
            </a:endParaRPr>
          </a:p>
        </p:txBody>
      </p:sp>
      <p:sp>
        <p:nvSpPr>
          <p:cNvPr id="325" name="Google Shape;325;p24"/>
          <p:cNvSpPr/>
          <p:nvPr/>
        </p:nvSpPr>
        <p:spPr>
          <a:xfrm flipH="1">
            <a:off x="3590549" y="1425750"/>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10</a:t>
            </a:r>
            <a:r>
              <a:rPr b="1" lang="en">
                <a:latin typeface="Quicksand"/>
                <a:ea typeface="Quicksand"/>
                <a:cs typeface="Quicksand"/>
                <a:sym typeface="Quicksand"/>
              </a:rPr>
              <a:t>0</a:t>
            </a:r>
            <a:endParaRPr b="1">
              <a:latin typeface="Quicksand"/>
              <a:ea typeface="Quicksand"/>
              <a:cs typeface="Quicksand"/>
              <a:sym typeface="Quicksand"/>
            </a:endParaRPr>
          </a:p>
        </p:txBody>
      </p:sp>
      <p:sp>
        <p:nvSpPr>
          <p:cNvPr id="326" name="Google Shape;326;p24"/>
          <p:cNvSpPr/>
          <p:nvPr/>
        </p:nvSpPr>
        <p:spPr>
          <a:xfrm flipH="1">
            <a:off x="5146975" y="1425758"/>
            <a:ext cx="5073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510</a:t>
            </a:r>
            <a:endParaRPr b="1">
              <a:latin typeface="Quicksand"/>
              <a:ea typeface="Quicksand"/>
              <a:cs typeface="Quicksand"/>
              <a:sym typeface="Quicksand"/>
            </a:endParaRPr>
          </a:p>
        </p:txBody>
      </p:sp>
      <p:sp>
        <p:nvSpPr>
          <p:cNvPr id="327" name="Google Shape;327;p24"/>
          <p:cNvSpPr/>
          <p:nvPr/>
        </p:nvSpPr>
        <p:spPr>
          <a:xfrm flipH="1">
            <a:off x="3716690"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4</a:t>
            </a:r>
            <a:endParaRPr b="1">
              <a:latin typeface="Quicksand"/>
              <a:ea typeface="Quicksand"/>
              <a:cs typeface="Quicksand"/>
              <a:sym typeface="Quicksand"/>
            </a:endParaRPr>
          </a:p>
        </p:txBody>
      </p:sp>
      <p:sp>
        <p:nvSpPr>
          <p:cNvPr id="328" name="Google Shape;328;p24"/>
          <p:cNvSpPr/>
          <p:nvPr/>
        </p:nvSpPr>
        <p:spPr>
          <a:xfrm flipH="1">
            <a:off x="4514833"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a:t>
            </a:r>
            <a:endParaRPr b="1">
              <a:latin typeface="Quicksand"/>
              <a:ea typeface="Quicksand"/>
              <a:cs typeface="Quicksand"/>
              <a:sym typeface="Quicksand"/>
            </a:endParaRPr>
          </a:p>
        </p:txBody>
      </p:sp>
      <p:sp>
        <p:nvSpPr>
          <p:cNvPr id="329" name="Google Shape;329;p24"/>
          <p:cNvSpPr/>
          <p:nvPr/>
        </p:nvSpPr>
        <p:spPr>
          <a:xfrm flipH="1">
            <a:off x="5312977" y="2020874"/>
            <a:ext cx="2145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6</a:t>
            </a:r>
            <a:endParaRPr b="1">
              <a:latin typeface="Quicksand"/>
              <a:ea typeface="Quicksand"/>
              <a:cs typeface="Quicksand"/>
              <a:sym typeface="Quicksand"/>
            </a:endParaRPr>
          </a:p>
        </p:txBody>
      </p:sp>
      <p:sp>
        <p:nvSpPr>
          <p:cNvPr id="330" name="Google Shape;330;p24"/>
          <p:cNvSpPr txBox="1"/>
          <p:nvPr/>
        </p:nvSpPr>
        <p:spPr>
          <a:xfrm>
            <a:off x="6352975" y="2096800"/>
            <a:ext cx="2700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lt1"/>
                </a:solidFill>
                <a:latin typeface="Quicksand"/>
                <a:ea typeface="Quicksand"/>
                <a:cs typeface="Quicksand"/>
                <a:sym typeface="Quicksand"/>
              </a:rPr>
              <a:t>With this operator, one can specify where to start the slicing, where to end, and specify the step.</a:t>
            </a:r>
            <a:endParaRPr b="1">
              <a:solidFill>
                <a:schemeClr val="lt1"/>
              </a:solidFill>
              <a:latin typeface="Quicksand"/>
              <a:ea typeface="Quicksand"/>
              <a:cs typeface="Quicksand"/>
              <a:sym typeface="Quicksand"/>
            </a:endParaRPr>
          </a:p>
        </p:txBody>
      </p:sp>
      <p:sp>
        <p:nvSpPr>
          <p:cNvPr id="331" name="Google Shape;331;p24"/>
          <p:cNvSpPr txBox="1"/>
          <p:nvPr/>
        </p:nvSpPr>
        <p:spPr>
          <a:xfrm>
            <a:off x="6276775" y="1570750"/>
            <a:ext cx="3535500" cy="648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800"/>
              </a:spcAft>
              <a:buNone/>
            </a:pPr>
            <a:r>
              <a:rPr b="1" lang="en">
                <a:solidFill>
                  <a:schemeClr val="lt1"/>
                </a:solidFill>
                <a:latin typeface="Quicksand"/>
                <a:ea typeface="Quicksand"/>
                <a:cs typeface="Quicksand"/>
                <a:sym typeface="Quicksand"/>
              </a:rPr>
              <a:t>Lst[ Initial : End : Increment or Update ]</a:t>
            </a:r>
            <a:endParaRPr b="1">
              <a:solidFill>
                <a:schemeClr val="lt1"/>
              </a:solidFill>
              <a:latin typeface="Quicksand"/>
              <a:ea typeface="Quicksand"/>
              <a:cs typeface="Quicksand"/>
              <a:sym typeface="Quicksand"/>
            </a:endParaRPr>
          </a:p>
        </p:txBody>
      </p:sp>
      <p:sp>
        <p:nvSpPr>
          <p:cNvPr id="332" name="Google Shape;332;p24"/>
          <p:cNvSpPr/>
          <p:nvPr/>
        </p:nvSpPr>
        <p:spPr>
          <a:xfrm>
            <a:off x="1247125" y="1298600"/>
            <a:ext cx="3038400" cy="11082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txBox="1"/>
          <p:nvPr/>
        </p:nvSpPr>
        <p:spPr>
          <a:xfrm>
            <a:off x="108025" y="1944675"/>
            <a:ext cx="378900" cy="3849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Quicksand"/>
                <a:ea typeface="Quicksand"/>
                <a:cs typeface="Quicksand"/>
                <a:sym typeface="Quicksand"/>
              </a:rPr>
              <a:t>-n</a:t>
            </a:r>
            <a:endParaRPr b="1" sz="1300">
              <a:latin typeface="Quicksand"/>
              <a:ea typeface="Quicksand"/>
              <a:cs typeface="Quicksand"/>
              <a:sym typeface="Quicksand"/>
            </a:endParaRPr>
          </a:p>
        </p:txBody>
      </p:sp>
      <p:sp>
        <p:nvSpPr>
          <p:cNvPr id="334" name="Google Shape;334;p24"/>
          <p:cNvSpPr txBox="1"/>
          <p:nvPr/>
        </p:nvSpPr>
        <p:spPr>
          <a:xfrm>
            <a:off x="5767775" y="1944675"/>
            <a:ext cx="364800" cy="3849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Quicksand"/>
                <a:ea typeface="Quicksand"/>
                <a:cs typeface="Quicksand"/>
                <a:sym typeface="Quicksand"/>
              </a:rPr>
              <a:t>-1</a:t>
            </a:r>
            <a:endParaRPr b="1" sz="1300">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p:nvPr/>
        </p:nvSpPr>
        <p:spPr>
          <a:xfrm>
            <a:off x="2645775" y="2645825"/>
            <a:ext cx="4012800" cy="648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5360063" y="4110050"/>
            <a:ext cx="1933800" cy="61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5"/>
          <p:cNvGrpSpPr/>
          <p:nvPr/>
        </p:nvGrpSpPr>
        <p:grpSpPr>
          <a:xfrm>
            <a:off x="7631947" y="671363"/>
            <a:ext cx="636814" cy="120078"/>
            <a:chOff x="8209059" y="198000"/>
            <a:chExt cx="636814" cy="120078"/>
          </a:xfrm>
        </p:grpSpPr>
        <p:sp>
          <p:nvSpPr>
            <p:cNvPr id="342" name="Google Shape;342;p2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p2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6" name="Google Shape;346;p25"/>
          <p:cNvGrpSpPr/>
          <p:nvPr/>
        </p:nvGrpSpPr>
        <p:grpSpPr>
          <a:xfrm>
            <a:off x="7631947" y="671363"/>
            <a:ext cx="636814" cy="120078"/>
            <a:chOff x="8209059" y="198000"/>
            <a:chExt cx="636814" cy="120078"/>
          </a:xfrm>
        </p:grpSpPr>
        <p:sp>
          <p:nvSpPr>
            <p:cNvPr id="347" name="Google Shape;347;p2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2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t/>
            </a:r>
            <a:endParaRPr sz="3600">
              <a:solidFill>
                <a:srgbClr val="011635"/>
              </a:solidFill>
              <a:latin typeface="Bebas Neue"/>
              <a:ea typeface="Bebas Neue"/>
              <a:cs typeface="Bebas Neue"/>
              <a:sym typeface="Bebas Neue"/>
            </a:endParaRPr>
          </a:p>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Slicing operator</a:t>
            </a:r>
            <a:endParaRPr sz="3600">
              <a:solidFill>
                <a:srgbClr val="011635"/>
              </a:solidFill>
              <a:latin typeface="Bebas Neue"/>
              <a:ea typeface="Bebas Neue"/>
              <a:cs typeface="Bebas Neue"/>
              <a:sym typeface="Bebas Neue"/>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011635"/>
              </a:solidFill>
              <a:latin typeface="Bebas Neue"/>
              <a:ea typeface="Bebas Neue"/>
              <a:cs typeface="Bebas Neue"/>
              <a:sym typeface="Bebas Neue"/>
            </a:endParaRPr>
          </a:p>
        </p:txBody>
      </p:sp>
      <p:sp>
        <p:nvSpPr>
          <p:cNvPr id="351" name="Google Shape;351;p25"/>
          <p:cNvSpPr txBox="1"/>
          <p:nvPr/>
        </p:nvSpPr>
        <p:spPr>
          <a:xfrm>
            <a:off x="1370338" y="3496625"/>
            <a:ext cx="3748500" cy="1668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 Code for </a:t>
            </a:r>
            <a:r>
              <a:rPr b="1" lang="en" sz="1500">
                <a:solidFill>
                  <a:schemeClr val="dk1"/>
                </a:solidFill>
                <a:latin typeface="Quicksand"/>
                <a:ea typeface="Quicksand"/>
                <a:cs typeface="Quicksand"/>
                <a:sym typeface="Quicksand"/>
              </a:rPr>
              <a:t>accessing</a:t>
            </a:r>
            <a:r>
              <a:rPr b="1" lang="en" sz="1500">
                <a:solidFill>
                  <a:schemeClr val="dk1"/>
                </a:solidFill>
                <a:latin typeface="Quicksand"/>
                <a:ea typeface="Quicksand"/>
                <a:cs typeface="Quicksand"/>
                <a:sym typeface="Quicksand"/>
              </a:rPr>
              <a:t> the elements from the  last using negative indexing</a:t>
            </a:r>
            <a:endParaRPr b="1" sz="1500">
              <a:solidFill>
                <a:schemeClr val="dk1"/>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Lst = [20, 40, 50, 20, 100, 10, 510]</a:t>
            </a:r>
            <a:endParaRPr b="1" sz="1500">
              <a:solidFill>
                <a:schemeClr val="dk1"/>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 # Display list</a:t>
            </a:r>
            <a:endParaRPr b="1" sz="1500">
              <a:solidFill>
                <a:schemeClr val="dk1"/>
              </a:solidFill>
              <a:latin typeface="Quicksand"/>
              <a:ea typeface="Quicksand"/>
              <a:cs typeface="Quicksand"/>
              <a:sym typeface="Quicksand"/>
            </a:endParaRPr>
          </a:p>
          <a:p>
            <a:pPr indent="0" lvl="0" marL="0" rtl="0" algn="l">
              <a:lnSpc>
                <a:spcPct val="135714"/>
              </a:lnSpc>
              <a:spcBef>
                <a:spcPts val="0"/>
              </a:spcBef>
              <a:spcAft>
                <a:spcPts val="0"/>
              </a:spcAft>
              <a:buNone/>
            </a:pPr>
            <a:r>
              <a:rPr b="1" lang="en" sz="1500">
                <a:solidFill>
                  <a:schemeClr val="dk1"/>
                </a:solidFill>
                <a:latin typeface="Quicksand"/>
                <a:ea typeface="Quicksand"/>
                <a:cs typeface="Quicksand"/>
                <a:sym typeface="Quicksand"/>
              </a:rPr>
              <a:t>print(Lst[-1:-5:-1])</a:t>
            </a:r>
            <a:endParaRPr b="1" sz="1500">
              <a:solidFill>
                <a:schemeClr val="dk1"/>
              </a:solidFill>
              <a:latin typeface="Quicksand"/>
              <a:ea typeface="Quicksand"/>
              <a:cs typeface="Quicksand"/>
              <a:sym typeface="Quicksand"/>
            </a:endParaRPr>
          </a:p>
        </p:txBody>
      </p:sp>
      <p:sp>
        <p:nvSpPr>
          <p:cNvPr id="352" name="Google Shape;352;p25"/>
          <p:cNvSpPr txBox="1"/>
          <p:nvPr/>
        </p:nvSpPr>
        <p:spPr>
          <a:xfrm>
            <a:off x="5436613" y="4079150"/>
            <a:ext cx="240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Quicksand"/>
                <a:ea typeface="Quicksand"/>
                <a:cs typeface="Quicksand"/>
                <a:sym typeface="Quicksand"/>
              </a:rPr>
              <a:t>Output</a:t>
            </a:r>
            <a:endParaRPr b="1" sz="1500">
              <a:solidFill>
                <a:schemeClr val="lt1"/>
              </a:solidFill>
              <a:latin typeface="Quicksand"/>
              <a:ea typeface="Quicksand"/>
              <a:cs typeface="Quicksand"/>
              <a:sym typeface="Quicksand"/>
            </a:endParaRPr>
          </a:p>
          <a:p>
            <a:pPr indent="0" lvl="0" marL="0" rtl="0" algn="l">
              <a:spcBef>
                <a:spcPts val="0"/>
              </a:spcBef>
              <a:spcAft>
                <a:spcPts val="0"/>
              </a:spcAft>
              <a:buNone/>
            </a:pPr>
            <a:r>
              <a:rPr b="1" lang="en" sz="1500">
                <a:solidFill>
                  <a:schemeClr val="lt1"/>
                </a:solidFill>
                <a:latin typeface="Quicksand"/>
                <a:ea typeface="Quicksand"/>
                <a:cs typeface="Quicksand"/>
                <a:sym typeface="Quicksand"/>
              </a:rPr>
              <a:t>[510, 10, 100, 20]</a:t>
            </a:r>
            <a:endParaRPr b="1" sz="1500">
              <a:solidFill>
                <a:schemeClr val="lt1"/>
              </a:solidFill>
              <a:latin typeface="Quicksand"/>
              <a:ea typeface="Quicksand"/>
              <a:cs typeface="Quicksand"/>
              <a:sym typeface="Quicksand"/>
            </a:endParaRPr>
          </a:p>
        </p:txBody>
      </p:sp>
      <p:sp>
        <p:nvSpPr>
          <p:cNvPr id="353" name="Google Shape;353;p25"/>
          <p:cNvSpPr/>
          <p:nvPr/>
        </p:nvSpPr>
        <p:spPr>
          <a:xfrm flipH="1">
            <a:off x="4490200"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-4</a:t>
            </a:r>
            <a:endParaRPr b="1">
              <a:latin typeface="Quicksand"/>
              <a:ea typeface="Quicksand"/>
              <a:cs typeface="Quicksand"/>
              <a:sym typeface="Quicksand"/>
            </a:endParaRPr>
          </a:p>
        </p:txBody>
      </p:sp>
      <p:sp>
        <p:nvSpPr>
          <p:cNvPr id="354" name="Google Shape;354;p25"/>
          <p:cNvSpPr/>
          <p:nvPr/>
        </p:nvSpPr>
        <p:spPr>
          <a:xfrm flipH="1">
            <a:off x="3634098"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a:t>
            </a:r>
            <a:endParaRPr b="1">
              <a:latin typeface="Quicksand"/>
              <a:ea typeface="Quicksand"/>
              <a:cs typeface="Quicksand"/>
              <a:sym typeface="Quicksand"/>
            </a:endParaRPr>
          </a:p>
        </p:txBody>
      </p:sp>
      <p:sp>
        <p:nvSpPr>
          <p:cNvPr id="355" name="Google Shape;355;p25"/>
          <p:cNvSpPr/>
          <p:nvPr/>
        </p:nvSpPr>
        <p:spPr>
          <a:xfrm flipH="1">
            <a:off x="2777994"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-6</a:t>
            </a:r>
            <a:endParaRPr b="1">
              <a:latin typeface="Quicksand"/>
              <a:ea typeface="Quicksand"/>
              <a:cs typeface="Quicksand"/>
              <a:sym typeface="Quicksand"/>
            </a:endParaRPr>
          </a:p>
        </p:txBody>
      </p:sp>
      <p:sp>
        <p:nvSpPr>
          <p:cNvPr id="356" name="Google Shape;356;p25"/>
          <p:cNvSpPr/>
          <p:nvPr/>
        </p:nvSpPr>
        <p:spPr>
          <a:xfrm flipH="1">
            <a:off x="1921930"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-7</a:t>
            </a:r>
            <a:endParaRPr b="1">
              <a:latin typeface="Quicksand"/>
              <a:ea typeface="Quicksand"/>
              <a:cs typeface="Quicksand"/>
              <a:sym typeface="Quicksand"/>
            </a:endParaRPr>
          </a:p>
        </p:txBody>
      </p:sp>
      <p:sp>
        <p:nvSpPr>
          <p:cNvPr id="357" name="Google Shape;357;p25"/>
          <p:cNvSpPr/>
          <p:nvPr/>
        </p:nvSpPr>
        <p:spPr>
          <a:xfrm flipH="1">
            <a:off x="4318016" y="1404825"/>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20</a:t>
            </a:r>
            <a:endParaRPr b="1">
              <a:latin typeface="Quicksand"/>
              <a:ea typeface="Quicksand"/>
              <a:cs typeface="Quicksand"/>
              <a:sym typeface="Quicksand"/>
            </a:endParaRPr>
          </a:p>
        </p:txBody>
      </p:sp>
      <p:sp>
        <p:nvSpPr>
          <p:cNvPr id="358" name="Google Shape;358;p25"/>
          <p:cNvSpPr/>
          <p:nvPr/>
        </p:nvSpPr>
        <p:spPr>
          <a:xfrm flipH="1">
            <a:off x="2639775" y="1404825"/>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40</a:t>
            </a:r>
            <a:endParaRPr b="1">
              <a:latin typeface="Quicksand"/>
              <a:ea typeface="Quicksand"/>
              <a:cs typeface="Quicksand"/>
              <a:sym typeface="Quicksand"/>
            </a:endParaRPr>
          </a:p>
        </p:txBody>
      </p:sp>
      <p:sp>
        <p:nvSpPr>
          <p:cNvPr id="359" name="Google Shape;359;p25"/>
          <p:cNvSpPr/>
          <p:nvPr/>
        </p:nvSpPr>
        <p:spPr>
          <a:xfrm flipH="1">
            <a:off x="1800654" y="1404825"/>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20</a:t>
            </a:r>
            <a:endParaRPr b="1">
              <a:latin typeface="Quicksand"/>
              <a:ea typeface="Quicksand"/>
              <a:cs typeface="Quicksand"/>
              <a:sym typeface="Quicksand"/>
            </a:endParaRPr>
          </a:p>
        </p:txBody>
      </p:sp>
      <p:sp>
        <p:nvSpPr>
          <p:cNvPr id="360" name="Google Shape;360;p25"/>
          <p:cNvSpPr/>
          <p:nvPr/>
        </p:nvSpPr>
        <p:spPr>
          <a:xfrm flipH="1">
            <a:off x="3480144" y="1404833"/>
            <a:ext cx="5427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50</a:t>
            </a:r>
            <a:endParaRPr b="1">
              <a:latin typeface="Quicksand"/>
              <a:ea typeface="Quicksand"/>
              <a:cs typeface="Quicksand"/>
              <a:sym typeface="Quicksand"/>
            </a:endParaRPr>
          </a:p>
        </p:txBody>
      </p:sp>
      <p:sp>
        <p:nvSpPr>
          <p:cNvPr id="361" name="Google Shape;361;p25"/>
          <p:cNvSpPr/>
          <p:nvPr/>
        </p:nvSpPr>
        <p:spPr>
          <a:xfrm flipH="1">
            <a:off x="6086086" y="1404825"/>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10</a:t>
            </a:r>
            <a:endParaRPr b="1">
              <a:latin typeface="Quicksand"/>
              <a:ea typeface="Quicksand"/>
              <a:cs typeface="Quicksand"/>
              <a:sym typeface="Quicksand"/>
            </a:endParaRPr>
          </a:p>
        </p:txBody>
      </p:sp>
      <p:sp>
        <p:nvSpPr>
          <p:cNvPr id="362" name="Google Shape;362;p25"/>
          <p:cNvSpPr/>
          <p:nvPr/>
        </p:nvSpPr>
        <p:spPr>
          <a:xfrm flipH="1">
            <a:off x="5172045" y="1404825"/>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100</a:t>
            </a:r>
            <a:endParaRPr b="1">
              <a:latin typeface="Quicksand"/>
              <a:ea typeface="Quicksand"/>
              <a:cs typeface="Quicksand"/>
              <a:sym typeface="Quicksand"/>
            </a:endParaRPr>
          </a:p>
        </p:txBody>
      </p:sp>
      <p:sp>
        <p:nvSpPr>
          <p:cNvPr id="363" name="Google Shape;363;p25"/>
          <p:cNvSpPr/>
          <p:nvPr/>
        </p:nvSpPr>
        <p:spPr>
          <a:xfrm flipH="1">
            <a:off x="6925222" y="1404833"/>
            <a:ext cx="571500" cy="330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510</a:t>
            </a:r>
            <a:endParaRPr b="1">
              <a:latin typeface="Quicksand"/>
              <a:ea typeface="Quicksand"/>
              <a:cs typeface="Quicksand"/>
              <a:sym typeface="Quicksand"/>
            </a:endParaRPr>
          </a:p>
        </p:txBody>
      </p:sp>
      <p:sp>
        <p:nvSpPr>
          <p:cNvPr id="364" name="Google Shape;364;p25"/>
          <p:cNvSpPr/>
          <p:nvPr/>
        </p:nvSpPr>
        <p:spPr>
          <a:xfrm flipH="1">
            <a:off x="5314328"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-3</a:t>
            </a:r>
            <a:endParaRPr b="1">
              <a:latin typeface="Quicksand"/>
              <a:ea typeface="Quicksand"/>
              <a:cs typeface="Quicksand"/>
              <a:sym typeface="Quicksand"/>
            </a:endParaRPr>
          </a:p>
        </p:txBody>
      </p:sp>
      <p:sp>
        <p:nvSpPr>
          <p:cNvPr id="365" name="Google Shape;365;p25"/>
          <p:cNvSpPr/>
          <p:nvPr/>
        </p:nvSpPr>
        <p:spPr>
          <a:xfrm flipH="1">
            <a:off x="6213349" y="1999950"/>
            <a:ext cx="374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a:t>
            </a:r>
            <a:endParaRPr b="1">
              <a:latin typeface="Quicksand"/>
              <a:ea typeface="Quicksand"/>
              <a:cs typeface="Quicksand"/>
              <a:sym typeface="Quicksand"/>
            </a:endParaRPr>
          </a:p>
        </p:txBody>
      </p:sp>
      <p:sp>
        <p:nvSpPr>
          <p:cNvPr id="366" name="Google Shape;366;p25"/>
          <p:cNvSpPr/>
          <p:nvPr/>
        </p:nvSpPr>
        <p:spPr>
          <a:xfrm flipH="1">
            <a:off x="6960130" y="1999950"/>
            <a:ext cx="455700" cy="3303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endParaRPr b="1">
              <a:latin typeface="Quicksand"/>
              <a:ea typeface="Quicksand"/>
              <a:cs typeface="Quicksand"/>
              <a:sym typeface="Quicksand"/>
            </a:endParaRPr>
          </a:p>
        </p:txBody>
      </p:sp>
      <p:cxnSp>
        <p:nvCxnSpPr>
          <p:cNvPr id="367" name="Google Shape;367;p25"/>
          <p:cNvCxnSpPr/>
          <p:nvPr/>
        </p:nvCxnSpPr>
        <p:spPr>
          <a:xfrm rot="10800000">
            <a:off x="1699225" y="1850725"/>
            <a:ext cx="5843700" cy="12600"/>
          </a:xfrm>
          <a:prstGeom prst="straightConnector1">
            <a:avLst/>
          </a:prstGeom>
          <a:noFill/>
          <a:ln cap="flat" cmpd="sng" w="19050">
            <a:solidFill>
              <a:srgbClr val="0000FF"/>
            </a:solidFill>
            <a:prstDash val="solid"/>
            <a:round/>
            <a:headEnd len="med" w="med" type="none"/>
            <a:tailEnd len="med" w="med" type="triangle"/>
          </a:ln>
        </p:spPr>
      </p:cxnSp>
      <p:sp>
        <p:nvSpPr>
          <p:cNvPr id="368" name="Google Shape;368;p25"/>
          <p:cNvSpPr/>
          <p:nvPr/>
        </p:nvSpPr>
        <p:spPr>
          <a:xfrm>
            <a:off x="4194550" y="1277675"/>
            <a:ext cx="3437400" cy="11082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txBox="1"/>
          <p:nvPr/>
        </p:nvSpPr>
        <p:spPr>
          <a:xfrm>
            <a:off x="2798175" y="2741150"/>
            <a:ext cx="3988800" cy="4002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800"/>
              </a:spcAft>
              <a:buNone/>
            </a:pPr>
            <a:r>
              <a:rPr b="1" lang="en">
                <a:solidFill>
                  <a:schemeClr val="lt1"/>
                </a:solidFill>
                <a:latin typeface="Quicksand"/>
                <a:ea typeface="Quicksand"/>
                <a:cs typeface="Quicksand"/>
                <a:sym typeface="Quicksand"/>
              </a:rPr>
              <a:t>Lst[ Initial : End : Increment or Update ]</a:t>
            </a:r>
            <a:endParaRPr b="1">
              <a:solidFill>
                <a:schemeClr val="lt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26"/>
          <p:cNvGrpSpPr/>
          <p:nvPr/>
        </p:nvGrpSpPr>
        <p:grpSpPr>
          <a:xfrm>
            <a:off x="7631947" y="671363"/>
            <a:ext cx="636814" cy="120078"/>
            <a:chOff x="8209059" y="198000"/>
            <a:chExt cx="636814" cy="120078"/>
          </a:xfrm>
        </p:grpSpPr>
        <p:sp>
          <p:nvSpPr>
            <p:cNvPr id="375" name="Google Shape;375;p2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p2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26"/>
          <p:cNvGrpSpPr/>
          <p:nvPr/>
        </p:nvGrpSpPr>
        <p:grpSpPr>
          <a:xfrm>
            <a:off x="7631947" y="671363"/>
            <a:ext cx="636814" cy="120078"/>
            <a:chOff x="8209059" y="198000"/>
            <a:chExt cx="636814" cy="120078"/>
          </a:xfrm>
        </p:grpSpPr>
        <p:sp>
          <p:nvSpPr>
            <p:cNvPr id="380" name="Google Shape;380;p2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2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Slicing operator</a:t>
            </a:r>
            <a:endParaRPr b="0" i="0" sz="3600" u="none" cap="none" strike="noStrike">
              <a:solidFill>
                <a:srgbClr val="011635"/>
              </a:solidFill>
              <a:latin typeface="Bebas Neue"/>
              <a:ea typeface="Bebas Neue"/>
              <a:cs typeface="Bebas Neue"/>
              <a:sym typeface="Bebas Neue"/>
            </a:endParaRPr>
          </a:p>
        </p:txBody>
      </p:sp>
      <p:sp>
        <p:nvSpPr>
          <p:cNvPr id="384" name="Google Shape;384;p26"/>
          <p:cNvSpPr txBox="1"/>
          <p:nvPr/>
        </p:nvSpPr>
        <p:spPr>
          <a:xfrm flipH="1">
            <a:off x="341825" y="1311438"/>
            <a:ext cx="2011500" cy="1139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Slicing Operator</a:t>
            </a:r>
            <a:endParaRPr b="1" sz="1600">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Start:Stop</a:t>
            </a:r>
            <a:endParaRPr b="1" sz="1600">
              <a:solidFill>
                <a:srgbClr val="0000FF"/>
              </a:solidFill>
              <a:latin typeface="Quicksand"/>
              <a:ea typeface="Quicksand"/>
              <a:cs typeface="Quicksand"/>
              <a:sym typeface="Quicksand"/>
            </a:endParaRPr>
          </a:p>
        </p:txBody>
      </p:sp>
      <p:sp>
        <p:nvSpPr>
          <p:cNvPr id="385" name="Google Shape;385;p26"/>
          <p:cNvSpPr/>
          <p:nvPr/>
        </p:nvSpPr>
        <p:spPr>
          <a:xfrm>
            <a:off x="5601300" y="2595700"/>
            <a:ext cx="3489300" cy="25398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chemeClr val="lt1"/>
              </a:solidFill>
              <a:latin typeface="Quicksand"/>
              <a:ea typeface="Quicksand"/>
              <a:cs typeface="Quicksand"/>
              <a:sym typeface="Quicksand"/>
            </a:endParaRPr>
          </a:p>
        </p:txBody>
      </p:sp>
      <p:sp>
        <p:nvSpPr>
          <p:cNvPr id="386" name="Google Shape;386;p26"/>
          <p:cNvSpPr txBox="1"/>
          <p:nvPr/>
        </p:nvSpPr>
        <p:spPr>
          <a:xfrm>
            <a:off x="5601300" y="2623075"/>
            <a:ext cx="37440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800"/>
              <a:buFont typeface="Arial"/>
              <a:buNone/>
            </a:pPr>
            <a:r>
              <a:rPr b="1" lang="en" sz="1500">
                <a:solidFill>
                  <a:schemeClr val="lt1"/>
                </a:solidFill>
                <a:latin typeface="Quicksand"/>
                <a:ea typeface="Quicksand"/>
                <a:cs typeface="Quicksand"/>
                <a:sym typeface="Quicksand"/>
              </a:rPr>
              <a:t>Output</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[2]</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[1, 'hi']</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[1, 'hi', 'python', 2]</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[1, 'hi', 'python', 2, 1, 'hi', 'python', 2]</a:t>
            </a:r>
            <a:endParaRPr b="1" sz="15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Quicksand"/>
                <a:ea typeface="Quicksand"/>
                <a:cs typeface="Quicksand"/>
                <a:sym typeface="Quicksand"/>
              </a:rPr>
              <a:t>[1, 'hi', 'python', 2, 1, 'hi', 'python', 2, 1, 'hi', 'python', 2]</a:t>
            </a:r>
            <a:endParaRPr b="1" sz="1500">
              <a:solidFill>
                <a:schemeClr val="lt1"/>
              </a:solidFill>
              <a:latin typeface="Quicksand"/>
              <a:ea typeface="Quicksand"/>
              <a:cs typeface="Quicksand"/>
              <a:sym typeface="Quicksand"/>
            </a:endParaRPr>
          </a:p>
        </p:txBody>
      </p:sp>
      <p:grpSp>
        <p:nvGrpSpPr>
          <p:cNvPr id="387" name="Google Shape;387;p26"/>
          <p:cNvGrpSpPr/>
          <p:nvPr/>
        </p:nvGrpSpPr>
        <p:grpSpPr>
          <a:xfrm flipH="1" rot="5400000">
            <a:off x="5641180" y="-1331837"/>
            <a:ext cx="330437" cy="5236191"/>
            <a:chOff x="2405919" y="2178221"/>
            <a:chExt cx="80703" cy="460673"/>
          </a:xfrm>
        </p:grpSpPr>
        <p:sp>
          <p:nvSpPr>
            <p:cNvPr id="388" name="Google Shape;388;p26"/>
            <p:cNvSpPr/>
            <p:nvPr/>
          </p:nvSpPr>
          <p:spPr>
            <a:xfrm rot="5400000">
              <a:off x="2413271" y="2170871"/>
              <a:ext cx="66000" cy="80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a:t>
              </a:r>
              <a:endParaRPr b="1">
                <a:latin typeface="Quicksand"/>
                <a:ea typeface="Quicksand"/>
                <a:cs typeface="Quicksand"/>
                <a:sym typeface="Quicksand"/>
              </a:endParaRPr>
            </a:p>
          </p:txBody>
        </p:sp>
        <p:sp>
          <p:nvSpPr>
            <p:cNvPr id="389" name="Google Shape;389;p26"/>
            <p:cNvSpPr/>
            <p:nvPr/>
          </p:nvSpPr>
          <p:spPr>
            <a:xfrm rot="5400000">
              <a:off x="2407419" y="2296576"/>
              <a:ext cx="77700" cy="80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python</a:t>
              </a:r>
              <a:endParaRPr b="1">
                <a:latin typeface="Quicksand"/>
                <a:ea typeface="Quicksand"/>
                <a:cs typeface="Quicksand"/>
                <a:sym typeface="Quicksand"/>
              </a:endParaRPr>
            </a:p>
          </p:txBody>
        </p:sp>
        <p:sp>
          <p:nvSpPr>
            <p:cNvPr id="390" name="Google Shape;390;p26"/>
            <p:cNvSpPr/>
            <p:nvPr/>
          </p:nvSpPr>
          <p:spPr>
            <a:xfrm rot="5400000">
              <a:off x="2413271" y="2433986"/>
              <a:ext cx="66000" cy="80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hi</a:t>
              </a:r>
              <a:endParaRPr b="1">
                <a:latin typeface="Quicksand"/>
                <a:ea typeface="Quicksand"/>
                <a:cs typeface="Quicksand"/>
                <a:sym typeface="Quicksand"/>
              </a:endParaRPr>
            </a:p>
          </p:txBody>
        </p:sp>
        <p:sp>
          <p:nvSpPr>
            <p:cNvPr id="391" name="Google Shape;391;p26"/>
            <p:cNvSpPr/>
            <p:nvPr/>
          </p:nvSpPr>
          <p:spPr>
            <a:xfrm rot="5400000">
              <a:off x="2413271" y="2565543"/>
              <a:ext cx="66000" cy="80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endParaRPr b="1">
                <a:latin typeface="Quicksand"/>
                <a:ea typeface="Quicksand"/>
                <a:cs typeface="Quicksand"/>
                <a:sym typeface="Quicksand"/>
              </a:endParaRPr>
            </a:p>
          </p:txBody>
        </p:sp>
      </p:grpSp>
      <p:grpSp>
        <p:nvGrpSpPr>
          <p:cNvPr id="392" name="Google Shape;392;p26"/>
          <p:cNvGrpSpPr/>
          <p:nvPr/>
        </p:nvGrpSpPr>
        <p:grpSpPr>
          <a:xfrm flipH="1" rot="5400000">
            <a:off x="5603918" y="-500150"/>
            <a:ext cx="330426" cy="4762854"/>
            <a:chOff x="2405921" y="1359416"/>
            <a:chExt cx="80700" cy="1279477"/>
          </a:xfrm>
        </p:grpSpPr>
        <p:sp>
          <p:nvSpPr>
            <p:cNvPr id="393" name="Google Shape;393;p26"/>
            <p:cNvSpPr/>
            <p:nvPr/>
          </p:nvSpPr>
          <p:spPr>
            <a:xfrm rot="5400000">
              <a:off x="2413271" y="1352066"/>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3</a:t>
              </a:r>
              <a:endParaRPr b="1">
                <a:latin typeface="Quicksand"/>
                <a:ea typeface="Quicksand"/>
                <a:cs typeface="Quicksand"/>
                <a:sym typeface="Quicksand"/>
              </a:endParaRPr>
            </a:p>
          </p:txBody>
        </p:sp>
        <p:sp>
          <p:nvSpPr>
            <p:cNvPr id="394" name="Google Shape;394;p26"/>
            <p:cNvSpPr/>
            <p:nvPr/>
          </p:nvSpPr>
          <p:spPr>
            <a:xfrm rot="5400000">
              <a:off x="2413271" y="1749735"/>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a:t>
              </a:r>
              <a:endParaRPr b="1">
                <a:latin typeface="Quicksand"/>
                <a:ea typeface="Quicksand"/>
                <a:cs typeface="Quicksand"/>
                <a:sym typeface="Quicksand"/>
              </a:endParaRPr>
            </a:p>
          </p:txBody>
        </p:sp>
        <p:sp>
          <p:nvSpPr>
            <p:cNvPr id="395" name="Google Shape;395;p26"/>
            <p:cNvSpPr/>
            <p:nvPr/>
          </p:nvSpPr>
          <p:spPr>
            <a:xfrm rot="5400000">
              <a:off x="2413271" y="2167874"/>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endParaRPr b="1">
                <a:latin typeface="Quicksand"/>
                <a:ea typeface="Quicksand"/>
                <a:cs typeface="Quicksand"/>
                <a:sym typeface="Quicksand"/>
              </a:endParaRPr>
            </a:p>
          </p:txBody>
        </p:sp>
        <p:sp>
          <p:nvSpPr>
            <p:cNvPr id="396" name="Google Shape;396;p26"/>
            <p:cNvSpPr/>
            <p:nvPr/>
          </p:nvSpPr>
          <p:spPr>
            <a:xfrm rot="5400000">
              <a:off x="2413271" y="2565543"/>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0</a:t>
              </a:r>
              <a:endParaRPr b="1">
                <a:latin typeface="Quicksand"/>
                <a:ea typeface="Quicksand"/>
                <a:cs typeface="Quicksand"/>
                <a:sym typeface="Quicksand"/>
              </a:endParaRPr>
            </a:p>
          </p:txBody>
        </p:sp>
      </p:grpSp>
      <p:cxnSp>
        <p:nvCxnSpPr>
          <p:cNvPr id="397" name="Google Shape;397;p26"/>
          <p:cNvCxnSpPr/>
          <p:nvPr/>
        </p:nvCxnSpPr>
        <p:spPr>
          <a:xfrm>
            <a:off x="2135100" y="1924900"/>
            <a:ext cx="815100" cy="0"/>
          </a:xfrm>
          <a:prstGeom prst="straightConnector1">
            <a:avLst/>
          </a:prstGeom>
          <a:noFill/>
          <a:ln cap="flat" cmpd="sng" w="19050">
            <a:solidFill>
              <a:srgbClr val="0000FF"/>
            </a:solidFill>
            <a:prstDash val="solid"/>
            <a:round/>
            <a:headEnd len="med" w="med" type="none"/>
            <a:tailEnd len="med" w="med" type="triangle"/>
          </a:ln>
        </p:spPr>
      </p:cxnSp>
      <p:sp>
        <p:nvSpPr>
          <p:cNvPr id="398" name="Google Shape;398;p26"/>
          <p:cNvSpPr txBox="1"/>
          <p:nvPr/>
        </p:nvSpPr>
        <p:spPr>
          <a:xfrm>
            <a:off x="2134925" y="1891475"/>
            <a:ext cx="96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Quicksand"/>
                <a:ea typeface="Quicksand"/>
                <a:cs typeface="Quicksand"/>
                <a:sym typeface="Quicksand"/>
              </a:rPr>
              <a:t>First Index</a:t>
            </a:r>
            <a:endParaRPr b="1" sz="1200">
              <a:latin typeface="Quicksand"/>
              <a:ea typeface="Quicksand"/>
              <a:cs typeface="Quicksand"/>
              <a:sym typeface="Quicksand"/>
            </a:endParaRPr>
          </a:p>
        </p:txBody>
      </p:sp>
      <p:sp>
        <p:nvSpPr>
          <p:cNvPr id="399" name="Google Shape;399;p26"/>
          <p:cNvSpPr txBox="1"/>
          <p:nvPr/>
        </p:nvSpPr>
        <p:spPr>
          <a:xfrm flipH="1">
            <a:off x="341825" y="2311100"/>
            <a:ext cx="5028300" cy="2868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list1  = [1, "hi", "python", 2]  #list index starts with 0 </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 ((list1[3:]))  #Slicing Operator start:stop</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 ((list1[0:2])) #slicing operator will get executed stop-1 (0 to 1)</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 ((list1)) #prints the entire list</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 (list1 + list1)  #Concatenation</a:t>
            </a:r>
            <a:endParaRPr b="1" sz="1600">
              <a:solidFill>
                <a:srgbClr val="0000FF"/>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600">
                <a:solidFill>
                  <a:srgbClr val="0000FF"/>
                </a:solidFill>
                <a:latin typeface="Quicksand"/>
                <a:ea typeface="Quicksand"/>
                <a:cs typeface="Quicksand"/>
                <a:sym typeface="Quicksand"/>
              </a:rPr>
              <a:t>print (list(list1 * 3)) #Repetition &amp; type conversion</a:t>
            </a:r>
            <a:endParaRPr b="1" sz="1600">
              <a:solidFill>
                <a:srgbClr val="0000FF"/>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27"/>
          <p:cNvGrpSpPr/>
          <p:nvPr/>
        </p:nvGrpSpPr>
        <p:grpSpPr>
          <a:xfrm>
            <a:off x="7631947" y="671363"/>
            <a:ext cx="636814" cy="120078"/>
            <a:chOff x="8209059" y="198000"/>
            <a:chExt cx="636814" cy="120078"/>
          </a:xfrm>
        </p:grpSpPr>
        <p:sp>
          <p:nvSpPr>
            <p:cNvPr id="405" name="Google Shape;405;p2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2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27"/>
          <p:cNvGrpSpPr/>
          <p:nvPr/>
        </p:nvGrpSpPr>
        <p:grpSpPr>
          <a:xfrm>
            <a:off x="7631947" y="671363"/>
            <a:ext cx="636814" cy="120078"/>
            <a:chOff x="8209059" y="198000"/>
            <a:chExt cx="636814" cy="120078"/>
          </a:xfrm>
        </p:grpSpPr>
        <p:sp>
          <p:nvSpPr>
            <p:cNvPr id="410" name="Google Shape;410;p2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27"/>
          <p:cNvSpPr txBox="1"/>
          <p:nvPr/>
        </p:nvSpPr>
        <p:spPr>
          <a:xfrm>
            <a:off x="840275" y="445025"/>
            <a:ext cx="69378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400">
                <a:solidFill>
                  <a:srgbClr val="011635"/>
                </a:solidFill>
                <a:latin typeface="Bebas Neue"/>
                <a:ea typeface="Bebas Neue"/>
                <a:cs typeface="Bebas Neue"/>
                <a:sym typeface="Bebas Neue"/>
              </a:rPr>
              <a:t>Difference Between Methods and Functions</a:t>
            </a:r>
            <a:endParaRPr b="0" i="0" sz="3400" u="none" cap="none" strike="noStrike">
              <a:solidFill>
                <a:srgbClr val="011635"/>
              </a:solidFill>
              <a:latin typeface="Bebas Neue"/>
              <a:ea typeface="Bebas Neue"/>
              <a:cs typeface="Bebas Neue"/>
              <a:sym typeface="Bebas Neue"/>
            </a:endParaRPr>
          </a:p>
        </p:txBody>
      </p:sp>
      <p:sp>
        <p:nvSpPr>
          <p:cNvPr id="414" name="Google Shape;414;p27"/>
          <p:cNvSpPr txBox="1"/>
          <p:nvPr/>
        </p:nvSpPr>
        <p:spPr>
          <a:xfrm flipH="1">
            <a:off x="471000" y="1741375"/>
            <a:ext cx="3335700" cy="3234000"/>
          </a:xfrm>
          <a:prstGeom prst="rect">
            <a:avLst/>
          </a:prstGeom>
          <a:noFill/>
          <a:ln>
            <a:noFill/>
          </a:ln>
        </p:spPr>
        <p:txBody>
          <a:bodyPr anchorCtr="0" anchor="ctr"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Python is object oriented programming language. It supports, classes, objects and methods.</a:t>
            </a:r>
            <a:endParaRPr b="1">
              <a:solidFill>
                <a:schemeClr val="dk1"/>
              </a:solidFill>
              <a:highlight>
                <a:schemeClr val="lt1"/>
              </a:highlight>
              <a:latin typeface="Quicksand"/>
              <a:ea typeface="Quicksand"/>
              <a:cs typeface="Quicksand"/>
              <a:sym typeface="Quicksand"/>
            </a:endParaRPr>
          </a:p>
          <a:p>
            <a:pPr indent="0" lvl="0" marL="0" rtl="0" algn="just">
              <a:lnSpc>
                <a:spcPct val="115000"/>
              </a:lnSpc>
              <a:spcBef>
                <a:spcPts val="120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Methods are associated with the objects of the class they belong to. Functions are not associated with any object.</a:t>
            </a:r>
            <a:endParaRPr b="1">
              <a:solidFill>
                <a:schemeClr val="dk1"/>
              </a:solidFill>
              <a:highlight>
                <a:schemeClr val="lt1"/>
              </a:highlight>
              <a:latin typeface="Quicksand"/>
              <a:ea typeface="Quicksand"/>
              <a:cs typeface="Quicksand"/>
              <a:sym typeface="Quicksand"/>
            </a:endParaRPr>
          </a:p>
          <a:p>
            <a:pPr indent="0" lvl="0" marL="0" rtl="0" algn="just">
              <a:lnSpc>
                <a:spcPct val="115000"/>
              </a:lnSpc>
              <a:spcBef>
                <a:spcPts val="120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Methods is associated with an object.</a:t>
            </a:r>
            <a:endParaRPr b="1">
              <a:solidFill>
                <a:schemeClr val="dk1"/>
              </a:solidFill>
              <a:highlight>
                <a:schemeClr val="lt1"/>
              </a:highlight>
              <a:latin typeface="Quicksand"/>
              <a:ea typeface="Quicksand"/>
              <a:cs typeface="Quicksand"/>
              <a:sym typeface="Quicksand"/>
            </a:endParaRPr>
          </a:p>
          <a:p>
            <a:pPr indent="0" lvl="0" marL="0" rtl="0" algn="just">
              <a:lnSpc>
                <a:spcPct val="115000"/>
              </a:lnSpc>
              <a:spcBef>
                <a:spcPts val="1200"/>
              </a:spcBef>
              <a:spcAft>
                <a:spcPts val="120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We call a method on an object using the dot operator. </a:t>
            </a:r>
            <a:endParaRPr b="1">
              <a:solidFill>
                <a:srgbClr val="0000FF"/>
              </a:solidFill>
              <a:latin typeface="Quicksand"/>
              <a:ea typeface="Quicksand"/>
              <a:cs typeface="Quicksand"/>
              <a:sym typeface="Quicksand"/>
            </a:endParaRPr>
          </a:p>
        </p:txBody>
      </p:sp>
      <p:sp>
        <p:nvSpPr>
          <p:cNvPr id="415" name="Google Shape;415;p27"/>
          <p:cNvSpPr/>
          <p:nvPr/>
        </p:nvSpPr>
        <p:spPr>
          <a:xfrm>
            <a:off x="1739700" y="10888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7"/>
          <p:cNvSpPr txBox="1"/>
          <p:nvPr/>
        </p:nvSpPr>
        <p:spPr>
          <a:xfrm>
            <a:off x="1801100" y="1172950"/>
            <a:ext cx="9954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Method</a:t>
            </a:r>
            <a:endParaRPr b="0" i="0" sz="2200" u="none" cap="none" strike="noStrike">
              <a:solidFill>
                <a:srgbClr val="FFFFFF"/>
              </a:solidFill>
              <a:latin typeface="Bebas Neue"/>
              <a:ea typeface="Bebas Neue"/>
              <a:cs typeface="Bebas Neue"/>
              <a:sym typeface="Bebas Neue"/>
            </a:endParaRPr>
          </a:p>
        </p:txBody>
      </p:sp>
      <p:sp>
        <p:nvSpPr>
          <p:cNvPr id="417" name="Google Shape;417;p27"/>
          <p:cNvSpPr txBox="1"/>
          <p:nvPr/>
        </p:nvSpPr>
        <p:spPr>
          <a:xfrm>
            <a:off x="5413700" y="1919075"/>
            <a:ext cx="3157500" cy="273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It is a group of statements capable of performing some tasks.</a:t>
            </a:r>
            <a:endParaRPr b="1">
              <a:solidFill>
                <a:schemeClr val="dk1"/>
              </a:solidFill>
              <a:highlight>
                <a:schemeClr val="lt1"/>
              </a:highlight>
              <a:latin typeface="Quicksand"/>
              <a:ea typeface="Quicksand"/>
              <a:cs typeface="Quicksand"/>
              <a:sym typeface="Quicksand"/>
            </a:endParaRPr>
          </a:p>
          <a:p>
            <a:pPr indent="0" lvl="0" marL="0" rtl="0" algn="just">
              <a:lnSpc>
                <a:spcPct val="115000"/>
              </a:lnSpc>
              <a:spcBef>
                <a:spcPts val="120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A function in a program can take arguments (that is, the data to operate on) and can optionally return some data after performing the intended task. </a:t>
            </a:r>
            <a:endParaRPr sz="1635">
              <a:solidFill>
                <a:schemeClr val="dk1"/>
              </a:solidFill>
              <a:highlight>
                <a:schemeClr val="lt1"/>
              </a:highlight>
              <a:latin typeface="Oswald"/>
              <a:ea typeface="Oswald"/>
              <a:cs typeface="Oswald"/>
              <a:sym typeface="Oswald"/>
            </a:endParaRPr>
          </a:p>
          <a:p>
            <a:pPr indent="0" lvl="0" marL="0" rtl="0" algn="just">
              <a:spcBef>
                <a:spcPts val="1200"/>
              </a:spcBef>
              <a:spcAft>
                <a:spcPts val="0"/>
              </a:spcAft>
              <a:buClr>
                <a:schemeClr val="dk1"/>
              </a:buClr>
              <a:buSzPts val="1800"/>
              <a:buFont typeface="Arial"/>
              <a:buNone/>
            </a:pPr>
            <a:r>
              <a:t/>
            </a:r>
            <a:endParaRPr b="1" sz="1700">
              <a:solidFill>
                <a:schemeClr val="lt1"/>
              </a:solidFill>
              <a:latin typeface="Quicksand"/>
              <a:ea typeface="Quicksand"/>
              <a:cs typeface="Quicksand"/>
              <a:sym typeface="Quicksand"/>
            </a:endParaRPr>
          </a:p>
        </p:txBody>
      </p:sp>
      <p:sp>
        <p:nvSpPr>
          <p:cNvPr id="418" name="Google Shape;418;p27"/>
          <p:cNvSpPr/>
          <p:nvPr/>
        </p:nvSpPr>
        <p:spPr>
          <a:xfrm>
            <a:off x="6179875" y="1082438"/>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7"/>
          <p:cNvSpPr txBox="1"/>
          <p:nvPr/>
        </p:nvSpPr>
        <p:spPr>
          <a:xfrm>
            <a:off x="6241275" y="1166538"/>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Function</a:t>
            </a:r>
            <a:endParaRPr b="0" i="0" sz="2200" u="none" cap="none" strike="noStrike">
              <a:solidFill>
                <a:srgbClr val="FFFFFF"/>
              </a:solidFill>
              <a:latin typeface="Bebas Neue"/>
              <a:ea typeface="Bebas Neue"/>
              <a:cs typeface="Bebas Neue"/>
              <a:sym typeface="Bebas Neue"/>
            </a:endParaRPr>
          </a:p>
        </p:txBody>
      </p:sp>
      <p:grpSp>
        <p:nvGrpSpPr>
          <p:cNvPr id="420" name="Google Shape;420;p27"/>
          <p:cNvGrpSpPr/>
          <p:nvPr/>
        </p:nvGrpSpPr>
        <p:grpSpPr>
          <a:xfrm>
            <a:off x="4004893" y="2282163"/>
            <a:ext cx="1256400" cy="942482"/>
            <a:chOff x="5918150" y="2969100"/>
            <a:chExt cx="386525" cy="289950"/>
          </a:xfrm>
        </p:grpSpPr>
        <p:sp>
          <p:nvSpPr>
            <p:cNvPr id="421" name="Google Shape;421;p27"/>
            <p:cNvSpPr/>
            <p:nvPr/>
          </p:nvSpPr>
          <p:spPr>
            <a:xfrm>
              <a:off x="5924825" y="2975800"/>
              <a:ext cx="372925" cy="276575"/>
            </a:xfrm>
            <a:custGeom>
              <a:rect b="b" l="l" r="r" t="t"/>
              <a:pathLst>
                <a:path extrusionOk="0" h="11063" w="14917">
                  <a:moveTo>
                    <a:pt x="1" y="0"/>
                  </a:moveTo>
                  <a:lnTo>
                    <a:pt x="1" y="11062"/>
                  </a:lnTo>
                  <a:lnTo>
                    <a:pt x="14917" y="11062"/>
                  </a:lnTo>
                  <a:lnTo>
                    <a:pt x="14917" y="0"/>
                  </a:lnTo>
                  <a:close/>
                </a:path>
              </a:pathLst>
            </a:custGeom>
            <a:solidFill>
              <a:srgbClr val="F9C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6066000" y="2975800"/>
              <a:ext cx="231750" cy="276575"/>
            </a:xfrm>
            <a:custGeom>
              <a:rect b="b" l="l" r="r" t="t"/>
              <a:pathLst>
                <a:path extrusionOk="0" h="11063" w="9270">
                  <a:moveTo>
                    <a:pt x="3105" y="0"/>
                  </a:moveTo>
                  <a:lnTo>
                    <a:pt x="1" y="11062"/>
                  </a:lnTo>
                  <a:lnTo>
                    <a:pt x="9270" y="11062"/>
                  </a:lnTo>
                  <a:lnTo>
                    <a:pt x="92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5924825" y="2975800"/>
              <a:ext cx="372925" cy="41725"/>
            </a:xfrm>
            <a:custGeom>
              <a:rect b="b" l="l" r="r" t="t"/>
              <a:pathLst>
                <a:path extrusionOk="0" h="1669" w="14917">
                  <a:moveTo>
                    <a:pt x="1" y="0"/>
                  </a:moveTo>
                  <a:lnTo>
                    <a:pt x="1" y="1668"/>
                  </a:lnTo>
                  <a:lnTo>
                    <a:pt x="14917" y="1668"/>
                  </a:lnTo>
                  <a:lnTo>
                    <a:pt x="14917" y="0"/>
                  </a:ln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6132475" y="2975800"/>
              <a:ext cx="165275" cy="41725"/>
            </a:xfrm>
            <a:custGeom>
              <a:rect b="b" l="l" r="r" t="t"/>
              <a:pathLst>
                <a:path extrusionOk="0" h="1669" w="6611">
                  <a:moveTo>
                    <a:pt x="464" y="0"/>
                  </a:moveTo>
                  <a:lnTo>
                    <a:pt x="0" y="1668"/>
                  </a:lnTo>
                  <a:lnTo>
                    <a:pt x="6611" y="1668"/>
                  </a:lnTo>
                  <a:lnTo>
                    <a:pt x="6611" y="0"/>
                  </a:ln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5918150" y="2969100"/>
              <a:ext cx="386525" cy="289950"/>
            </a:xfrm>
            <a:custGeom>
              <a:rect b="b" l="l" r="r" t="t"/>
              <a:pathLst>
                <a:path extrusionOk="0" h="11598" w="15461">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rgbClr val="0116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5918150" y="3075000"/>
              <a:ext cx="341700" cy="184050"/>
            </a:xfrm>
            <a:custGeom>
              <a:rect b="b" l="l" r="r" t="t"/>
              <a:pathLst>
                <a:path extrusionOk="0" h="7362" w="13668">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rgbClr val="0116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5940900" y="2990725"/>
              <a:ext cx="13625" cy="13625"/>
            </a:xfrm>
            <a:custGeom>
              <a:rect b="b" l="l" r="r" t="t"/>
              <a:pathLst>
                <a:path extrusionOk="0" h="545" w="545">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5984825" y="2990725"/>
              <a:ext cx="13625" cy="13625"/>
            </a:xfrm>
            <a:custGeom>
              <a:rect b="b" l="l" r="r" t="t"/>
              <a:pathLst>
                <a:path extrusionOk="0" h="545" w="545">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5962750" y="2990725"/>
              <a:ext cx="13625" cy="13625"/>
            </a:xfrm>
            <a:custGeom>
              <a:rect b="b" l="l" r="r" t="t"/>
              <a:pathLst>
                <a:path extrusionOk="0" h="545" w="545">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5992175" y="3043150"/>
              <a:ext cx="103075" cy="13625"/>
            </a:xfrm>
            <a:custGeom>
              <a:rect b="b" l="l" r="r" t="t"/>
              <a:pathLst>
                <a:path extrusionOk="0" h="545" w="4123">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6046600" y="3066550"/>
              <a:ext cx="48650" cy="13650"/>
            </a:xfrm>
            <a:custGeom>
              <a:rect b="b" l="l" r="r" t="t"/>
              <a:pathLst>
                <a:path extrusionOk="0" h="546" w="1946">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6006250" y="3066550"/>
              <a:ext cx="33250" cy="13650"/>
            </a:xfrm>
            <a:custGeom>
              <a:rect b="b" l="l" r="r" t="t"/>
              <a:pathLst>
                <a:path extrusionOk="0" h="546" w="133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6024750" y="3090650"/>
              <a:ext cx="70500" cy="13625"/>
            </a:xfrm>
            <a:custGeom>
              <a:rect b="b" l="l" r="r" t="t"/>
              <a:pathLst>
                <a:path extrusionOk="0" h="545" w="282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6060200" y="3114725"/>
              <a:ext cx="35050" cy="13650"/>
            </a:xfrm>
            <a:custGeom>
              <a:rect b="b" l="l" r="r" t="t"/>
              <a:pathLst>
                <a:path extrusionOk="0" h="546" w="1402">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6001550" y="3114725"/>
              <a:ext cx="52875" cy="13650"/>
            </a:xfrm>
            <a:custGeom>
              <a:rect b="b" l="l" r="r" t="t"/>
              <a:pathLst>
                <a:path extrusionOk="0" h="546" w="2115">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5963650" y="3138150"/>
              <a:ext cx="131600" cy="13625"/>
            </a:xfrm>
            <a:custGeom>
              <a:rect b="b" l="l" r="r" t="t"/>
              <a:pathLst>
                <a:path extrusionOk="0" h="545" w="5264">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6046600" y="3162450"/>
              <a:ext cx="48650" cy="13650"/>
            </a:xfrm>
            <a:custGeom>
              <a:rect b="b" l="l" r="r" t="t"/>
              <a:pathLst>
                <a:path extrusionOk="0" h="546" w="1946">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6015375" y="3186550"/>
              <a:ext cx="79875" cy="13625"/>
            </a:xfrm>
            <a:custGeom>
              <a:rect b="b" l="l" r="r" t="t"/>
              <a:pathLst>
                <a:path extrusionOk="0" h="545" w="3195">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6046600" y="3209975"/>
              <a:ext cx="48650" cy="13625"/>
            </a:xfrm>
            <a:custGeom>
              <a:rect b="b" l="l" r="r" t="t"/>
              <a:pathLst>
                <a:path extrusionOk="0" h="545" w="1946">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6114400" y="3043150"/>
              <a:ext cx="56900" cy="13625"/>
            </a:xfrm>
            <a:custGeom>
              <a:rect b="b" l="l" r="r" t="t"/>
              <a:pathLst>
                <a:path extrusionOk="0" h="545" w="2276">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6114400" y="3066550"/>
              <a:ext cx="97725" cy="13650"/>
            </a:xfrm>
            <a:custGeom>
              <a:rect b="b" l="l" r="r" t="t"/>
              <a:pathLst>
                <a:path extrusionOk="0" h="546" w="3909">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6114400" y="3090650"/>
              <a:ext cx="70500" cy="13625"/>
            </a:xfrm>
            <a:custGeom>
              <a:rect b="b" l="l" r="r" t="t"/>
              <a:pathLst>
                <a:path extrusionOk="0" h="545" w="282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6114400" y="3114725"/>
              <a:ext cx="96150" cy="13650"/>
            </a:xfrm>
            <a:custGeom>
              <a:rect b="b" l="l" r="r" t="t"/>
              <a:pathLst>
                <a:path extrusionOk="0" h="546" w="3846">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6114400" y="3138150"/>
              <a:ext cx="47300" cy="13625"/>
            </a:xfrm>
            <a:custGeom>
              <a:rect b="b" l="l" r="r" t="t"/>
              <a:pathLst>
                <a:path extrusionOk="0" h="545" w="1892">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6167475" y="3138150"/>
              <a:ext cx="66275" cy="13625"/>
            </a:xfrm>
            <a:custGeom>
              <a:rect b="b" l="l" r="r" t="t"/>
              <a:pathLst>
                <a:path extrusionOk="0" h="545" w="2651">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6114400" y="3162450"/>
              <a:ext cx="158825" cy="13650"/>
            </a:xfrm>
            <a:custGeom>
              <a:rect b="b" l="l" r="r" t="t"/>
              <a:pathLst>
                <a:path extrusionOk="0" h="546" w="6353">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6114400" y="3186550"/>
              <a:ext cx="108425" cy="13625"/>
            </a:xfrm>
            <a:custGeom>
              <a:rect b="b" l="l" r="r" t="t"/>
              <a:pathLst>
                <a:path extrusionOk="0" h="545" w="4337">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6114400" y="3209975"/>
              <a:ext cx="74525" cy="13625"/>
            </a:xfrm>
            <a:custGeom>
              <a:rect b="b" l="l" r="r" t="t"/>
              <a:pathLst>
                <a:path extrusionOk="0" h="545" w="2981">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28"/>
          <p:cNvGrpSpPr/>
          <p:nvPr/>
        </p:nvGrpSpPr>
        <p:grpSpPr>
          <a:xfrm>
            <a:off x="7631947" y="671363"/>
            <a:ext cx="636814" cy="120078"/>
            <a:chOff x="8209059" y="198000"/>
            <a:chExt cx="636814" cy="120078"/>
          </a:xfrm>
        </p:grpSpPr>
        <p:sp>
          <p:nvSpPr>
            <p:cNvPr id="454" name="Google Shape;454;p2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2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8" name="Google Shape;458;p28"/>
          <p:cNvGrpSpPr/>
          <p:nvPr/>
        </p:nvGrpSpPr>
        <p:grpSpPr>
          <a:xfrm>
            <a:off x="7631947" y="671363"/>
            <a:ext cx="636814" cy="120078"/>
            <a:chOff x="8209059" y="198000"/>
            <a:chExt cx="636814" cy="120078"/>
          </a:xfrm>
        </p:grpSpPr>
        <p:sp>
          <p:nvSpPr>
            <p:cNvPr id="459" name="Google Shape;459;p2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p28"/>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List Methods and Functions</a:t>
            </a:r>
            <a:endParaRPr sz="3000">
              <a:solidFill>
                <a:srgbClr val="011635"/>
              </a:solidFill>
              <a:latin typeface="Bebas Neue"/>
              <a:ea typeface="Bebas Neue"/>
              <a:cs typeface="Bebas Neue"/>
              <a:sym typeface="Bebas Neue"/>
            </a:endParaRPr>
          </a:p>
        </p:txBody>
      </p:sp>
      <p:graphicFrame>
        <p:nvGraphicFramePr>
          <p:cNvPr id="463" name="Google Shape;463;p28"/>
          <p:cNvGraphicFramePr/>
          <p:nvPr/>
        </p:nvGraphicFramePr>
        <p:xfrm>
          <a:off x="714800" y="1312125"/>
          <a:ext cx="3000000" cy="3000000"/>
        </p:xfrm>
        <a:graphic>
          <a:graphicData uri="http://schemas.openxmlformats.org/drawingml/2006/table">
            <a:tbl>
              <a:tblPr>
                <a:noFill/>
                <a:tableStyleId>{9555D29C-8E77-4B04-B528-4E26B0C37363}</a:tableStyleId>
              </a:tblPr>
              <a:tblGrid>
                <a:gridCol w="1562600"/>
                <a:gridCol w="6141400"/>
              </a:tblGrid>
              <a:tr h="563675">
                <a:tc>
                  <a:txBody>
                    <a:bodyPr/>
                    <a:lstStyle/>
                    <a:p>
                      <a:pPr indent="0" lvl="0" marL="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500">
                          <a:latin typeface="Quicksand"/>
                          <a:ea typeface="Quicksand"/>
                          <a:cs typeface="Quicksand"/>
                          <a:sym typeface="Quicksand"/>
                        </a:rPr>
                        <a:t>Meaning</a:t>
                      </a:r>
                      <a:endParaRPr sz="400"/>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0" rtl="0" algn="ctr">
                        <a:spcBef>
                          <a:spcPts val="0"/>
                        </a:spcBef>
                        <a:spcAft>
                          <a:spcPts val="0"/>
                        </a:spcAft>
                        <a:buNone/>
                      </a:pPr>
                      <a:r>
                        <a:rPr b="1" lang="en" sz="1500">
                          <a:uFill>
                            <a:noFill/>
                          </a:uFill>
                          <a:latin typeface="Quicksand"/>
                          <a:ea typeface="Quicksand"/>
                          <a:cs typeface="Quicksand"/>
                          <a:sym typeface="Quicksand"/>
                          <a:hlinkClick r:id="rId3"/>
                        </a:rPr>
                        <a:t>append()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Clr>
                          <a:srgbClr val="000000"/>
                        </a:buClr>
                        <a:buSzPts val="1200"/>
                        <a:buFont typeface="Arial"/>
                        <a:buNone/>
                      </a:pPr>
                      <a:r>
                        <a:rPr b="1" lang="en" sz="1500">
                          <a:latin typeface="Quicksand"/>
                          <a:ea typeface="Quicksand"/>
                          <a:cs typeface="Quicksand"/>
                          <a:sym typeface="Quicksand"/>
                        </a:rPr>
                        <a:t>Adds an element at the end of the list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84000">
                <a:tc>
                  <a:txBody>
                    <a:bodyPr/>
                    <a:lstStyle/>
                    <a:p>
                      <a:pPr indent="0" lvl="0" marL="0" rtl="0" algn="ctr">
                        <a:spcBef>
                          <a:spcPts val="0"/>
                        </a:spcBef>
                        <a:spcAft>
                          <a:spcPts val="0"/>
                        </a:spcAft>
                        <a:buClr>
                          <a:srgbClr val="000000"/>
                        </a:buClr>
                        <a:buSzPts val="1100"/>
                        <a:buFont typeface="Arial"/>
                        <a:buNone/>
                      </a:pPr>
                      <a:r>
                        <a:rPr b="1" lang="en" sz="1500">
                          <a:uFill>
                            <a:noFill/>
                          </a:uFill>
                          <a:latin typeface="Quicksand"/>
                          <a:ea typeface="Quicksand"/>
                          <a:cs typeface="Quicksand"/>
                          <a:sym typeface="Quicksand"/>
                          <a:hlinkClick r:id="rId4"/>
                        </a:rPr>
                        <a:t>clear()</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500">
                          <a:latin typeface="Quicksand"/>
                          <a:ea typeface="Quicksand"/>
                          <a:cs typeface="Quicksand"/>
                          <a:sym typeface="Quicksand"/>
                        </a:rPr>
                        <a:t>Removes all the elements from the list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spcBef>
                          <a:spcPts val="0"/>
                        </a:spcBef>
                        <a:spcAft>
                          <a:spcPts val="0"/>
                        </a:spcAft>
                        <a:buClr>
                          <a:srgbClr val="000000"/>
                        </a:buClr>
                        <a:buSzPts val="1100"/>
                        <a:buFont typeface="Arial"/>
                        <a:buNone/>
                      </a:pPr>
                      <a:r>
                        <a:rPr b="1" lang="en" sz="1500">
                          <a:uFill>
                            <a:noFill/>
                          </a:uFill>
                          <a:latin typeface="Quicksand"/>
                          <a:ea typeface="Quicksand"/>
                          <a:cs typeface="Quicksand"/>
                          <a:sym typeface="Quicksand"/>
                          <a:hlinkClick r:id="rId5"/>
                        </a:rPr>
                        <a:t>copy()</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Clr>
                          <a:srgbClr val="000000"/>
                        </a:buClr>
                        <a:buSzPts val="1200"/>
                        <a:buFont typeface="Arial"/>
                        <a:buNone/>
                      </a:pPr>
                      <a:r>
                        <a:rPr b="1" lang="en" sz="1500">
                          <a:latin typeface="Quicksand"/>
                          <a:ea typeface="Quicksand"/>
                          <a:cs typeface="Quicksand"/>
                          <a:sym typeface="Quicksand"/>
                        </a:rPr>
                        <a:t>Returns a copy of the list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spcBef>
                          <a:spcPts val="0"/>
                        </a:spcBef>
                        <a:spcAft>
                          <a:spcPts val="0"/>
                        </a:spcAft>
                        <a:buNone/>
                      </a:pPr>
                      <a:r>
                        <a:rPr b="1" lang="en" sz="1500">
                          <a:uFill>
                            <a:noFill/>
                          </a:uFill>
                          <a:latin typeface="Quicksand"/>
                          <a:ea typeface="Quicksand"/>
                          <a:cs typeface="Quicksand"/>
                          <a:sym typeface="Quicksand"/>
                          <a:hlinkClick r:id="rId6"/>
                        </a:rPr>
                        <a:t>extend()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500">
                          <a:latin typeface="Quicksand"/>
                          <a:ea typeface="Quicksand"/>
                          <a:cs typeface="Quicksand"/>
                          <a:sym typeface="Quicksand"/>
                        </a:rPr>
                        <a:t>Add the elements of a list (or any iterable), to the end of the current list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33075">
                <a:tc>
                  <a:txBody>
                    <a:bodyPr/>
                    <a:lstStyle/>
                    <a:p>
                      <a:pPr indent="0" lvl="0" marL="0" rtl="0" algn="ctr">
                        <a:spcBef>
                          <a:spcPts val="0"/>
                        </a:spcBef>
                        <a:spcAft>
                          <a:spcPts val="0"/>
                        </a:spcAft>
                        <a:buClr>
                          <a:srgbClr val="000000"/>
                        </a:buClr>
                        <a:buSzPts val="1100"/>
                        <a:buFont typeface="Arial"/>
                        <a:buNone/>
                      </a:pPr>
                      <a:r>
                        <a:rPr b="1" lang="en" sz="1500">
                          <a:uFill>
                            <a:noFill/>
                          </a:uFill>
                          <a:latin typeface="Quicksand"/>
                          <a:ea typeface="Quicksand"/>
                          <a:cs typeface="Quicksand"/>
                          <a:sym typeface="Quicksand"/>
                          <a:hlinkClick r:id="rId7"/>
                        </a:rPr>
                        <a:t>count()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Clr>
                          <a:srgbClr val="000000"/>
                        </a:buClr>
                        <a:buSzPts val="1200"/>
                        <a:buFont typeface="Arial"/>
                        <a:buNone/>
                      </a:pPr>
                      <a:r>
                        <a:rPr b="1" lang="en" sz="1500">
                          <a:latin typeface="Quicksand"/>
                          <a:ea typeface="Quicksand"/>
                          <a:cs typeface="Quicksand"/>
                          <a:sym typeface="Quicksand"/>
                        </a:rPr>
                        <a:t>Returns the number of elements with the specified value</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29"/>
          <p:cNvGrpSpPr/>
          <p:nvPr/>
        </p:nvGrpSpPr>
        <p:grpSpPr>
          <a:xfrm>
            <a:off x="7631947" y="671363"/>
            <a:ext cx="636814" cy="120078"/>
            <a:chOff x="8209059" y="198000"/>
            <a:chExt cx="636814" cy="120078"/>
          </a:xfrm>
        </p:grpSpPr>
        <p:sp>
          <p:nvSpPr>
            <p:cNvPr id="469" name="Google Shape;469;p2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 name="Google Shape;472;p2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p29"/>
          <p:cNvGrpSpPr/>
          <p:nvPr/>
        </p:nvGrpSpPr>
        <p:grpSpPr>
          <a:xfrm>
            <a:off x="7631947" y="671363"/>
            <a:ext cx="636814" cy="120078"/>
            <a:chOff x="8209059" y="198000"/>
            <a:chExt cx="636814" cy="120078"/>
          </a:xfrm>
        </p:grpSpPr>
        <p:sp>
          <p:nvSpPr>
            <p:cNvPr id="474" name="Google Shape;474;p2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29"/>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List Methods</a:t>
            </a:r>
            <a:r>
              <a:rPr lang="en" sz="3000">
                <a:solidFill>
                  <a:srgbClr val="011635"/>
                </a:solidFill>
                <a:latin typeface="Bebas Neue"/>
                <a:ea typeface="Bebas Neue"/>
                <a:cs typeface="Bebas Neue"/>
                <a:sym typeface="Bebas Neue"/>
              </a:rPr>
              <a:t> and Functions</a:t>
            </a:r>
            <a:endParaRPr sz="3000">
              <a:solidFill>
                <a:srgbClr val="011635"/>
              </a:solidFill>
              <a:latin typeface="Bebas Neue"/>
              <a:ea typeface="Bebas Neue"/>
              <a:cs typeface="Bebas Neue"/>
              <a:sym typeface="Bebas Neue"/>
            </a:endParaRPr>
          </a:p>
        </p:txBody>
      </p:sp>
      <p:graphicFrame>
        <p:nvGraphicFramePr>
          <p:cNvPr id="478" name="Google Shape;478;p29"/>
          <p:cNvGraphicFramePr/>
          <p:nvPr/>
        </p:nvGraphicFramePr>
        <p:xfrm>
          <a:off x="714800" y="1083525"/>
          <a:ext cx="3000000" cy="3000000"/>
        </p:xfrm>
        <a:graphic>
          <a:graphicData uri="http://schemas.openxmlformats.org/drawingml/2006/table">
            <a:tbl>
              <a:tblPr>
                <a:noFill/>
                <a:tableStyleId>{9555D29C-8E77-4B04-B528-4E26B0C37363}</a:tableStyleId>
              </a:tblPr>
              <a:tblGrid>
                <a:gridCol w="1344100"/>
                <a:gridCol w="6359900"/>
              </a:tblGrid>
              <a:tr h="563675">
                <a:tc>
                  <a:txBody>
                    <a:bodyPr/>
                    <a:lstStyle/>
                    <a:p>
                      <a:pPr indent="0" lvl="0" marL="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500">
                          <a:latin typeface="Quicksand"/>
                          <a:ea typeface="Quicksand"/>
                          <a:cs typeface="Quicksand"/>
                          <a:sym typeface="Quicksand"/>
                        </a:rPr>
                        <a:t>Meaning</a:t>
                      </a:r>
                      <a:endParaRPr sz="400"/>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0" rtl="0" algn="ctr">
                        <a:lnSpc>
                          <a:spcPct val="100000"/>
                        </a:lnSpc>
                        <a:spcBef>
                          <a:spcPts val="0"/>
                        </a:spcBef>
                        <a:spcAft>
                          <a:spcPts val="0"/>
                        </a:spcAft>
                        <a:buNone/>
                      </a:pPr>
                      <a:r>
                        <a:rPr b="1" lang="en">
                          <a:uFill>
                            <a:noFill/>
                          </a:uFill>
                          <a:latin typeface="Quicksand"/>
                          <a:ea typeface="Quicksand"/>
                          <a:cs typeface="Quicksand"/>
                          <a:sym typeface="Quicksand"/>
                          <a:hlinkClick r:id="rId3"/>
                        </a:rPr>
                        <a:t>index()</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Clr>
                          <a:srgbClr val="000000"/>
                        </a:buClr>
                        <a:buSzPts val="1200"/>
                        <a:buFont typeface="Arial"/>
                        <a:buNone/>
                      </a:pPr>
                      <a:r>
                        <a:rPr b="1" lang="en">
                          <a:latin typeface="Quicksand"/>
                          <a:ea typeface="Quicksand"/>
                          <a:cs typeface="Quicksand"/>
                          <a:sym typeface="Quicksand"/>
                        </a:rPr>
                        <a:t>Returns the index of the first element with the specified value</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84000">
                <a:tc>
                  <a:txBody>
                    <a:bodyPr/>
                    <a:lstStyle/>
                    <a:p>
                      <a:pPr indent="0" lvl="0" marL="0" rtl="0" algn="ctr">
                        <a:lnSpc>
                          <a:spcPct val="100000"/>
                        </a:lnSpc>
                        <a:spcBef>
                          <a:spcPts val="0"/>
                        </a:spcBef>
                        <a:spcAft>
                          <a:spcPts val="0"/>
                        </a:spcAft>
                        <a:buClr>
                          <a:srgbClr val="000000"/>
                        </a:buClr>
                        <a:buSzPts val="1100"/>
                        <a:buFont typeface="Arial"/>
                        <a:buNone/>
                      </a:pPr>
                      <a:r>
                        <a:rPr b="1" lang="en">
                          <a:uFill>
                            <a:noFill/>
                          </a:uFill>
                          <a:latin typeface="Quicksand"/>
                          <a:ea typeface="Quicksand"/>
                          <a:cs typeface="Quicksand"/>
                          <a:sym typeface="Quicksand"/>
                          <a:hlinkClick r:id="rId4"/>
                        </a:rPr>
                        <a:t>insert()</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b="1" lang="en">
                          <a:latin typeface="Quicksand"/>
                          <a:ea typeface="Quicksand"/>
                          <a:cs typeface="Quicksand"/>
                          <a:sym typeface="Quicksand"/>
                        </a:rPr>
                        <a:t>Adds an element at the specified position</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lnSpc>
                          <a:spcPct val="100000"/>
                        </a:lnSpc>
                        <a:spcBef>
                          <a:spcPts val="0"/>
                        </a:spcBef>
                        <a:spcAft>
                          <a:spcPts val="0"/>
                        </a:spcAft>
                        <a:buClr>
                          <a:srgbClr val="000000"/>
                        </a:buClr>
                        <a:buSzPts val="1100"/>
                        <a:buFont typeface="Arial"/>
                        <a:buNone/>
                      </a:pPr>
                      <a:r>
                        <a:rPr b="1" lang="en">
                          <a:uFill>
                            <a:noFill/>
                          </a:uFill>
                          <a:latin typeface="Quicksand"/>
                          <a:ea typeface="Quicksand"/>
                          <a:cs typeface="Quicksand"/>
                          <a:sym typeface="Quicksand"/>
                          <a:hlinkClick r:id="rId5"/>
                        </a:rPr>
                        <a:t>pop()</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Clr>
                          <a:srgbClr val="000000"/>
                        </a:buClr>
                        <a:buSzPts val="1200"/>
                        <a:buFont typeface="Arial"/>
                        <a:buNone/>
                      </a:pPr>
                      <a:r>
                        <a:rPr b="1" lang="en">
                          <a:latin typeface="Quicksand"/>
                          <a:ea typeface="Quicksand"/>
                          <a:cs typeface="Quicksand"/>
                          <a:sym typeface="Quicksand"/>
                        </a:rPr>
                        <a:t>Removes the element at the specified position</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lnSpc>
                          <a:spcPct val="100000"/>
                        </a:lnSpc>
                        <a:spcBef>
                          <a:spcPts val="0"/>
                        </a:spcBef>
                        <a:spcAft>
                          <a:spcPts val="0"/>
                        </a:spcAft>
                        <a:buNone/>
                      </a:pPr>
                      <a:r>
                        <a:rPr b="1" lang="en">
                          <a:uFill>
                            <a:noFill/>
                          </a:uFill>
                          <a:latin typeface="Quicksand"/>
                          <a:ea typeface="Quicksand"/>
                          <a:cs typeface="Quicksand"/>
                          <a:sym typeface="Quicksand"/>
                          <a:hlinkClick r:id="rId6"/>
                        </a:rPr>
                        <a:t>remove()</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b="1" lang="en">
                          <a:latin typeface="Quicksand"/>
                          <a:ea typeface="Quicksand"/>
                          <a:cs typeface="Quicksand"/>
                          <a:sym typeface="Quicksand"/>
                        </a:rPr>
                        <a:t>Removes the first item with the specified value</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lnSpc>
                          <a:spcPct val="100000"/>
                        </a:lnSpc>
                        <a:spcBef>
                          <a:spcPts val="0"/>
                        </a:spcBef>
                        <a:spcAft>
                          <a:spcPts val="0"/>
                        </a:spcAft>
                        <a:buNone/>
                      </a:pPr>
                      <a:r>
                        <a:rPr b="1" lang="en">
                          <a:uFill>
                            <a:noFill/>
                          </a:uFill>
                          <a:latin typeface="Quicksand"/>
                          <a:ea typeface="Quicksand"/>
                          <a:cs typeface="Quicksand"/>
                          <a:sym typeface="Quicksand"/>
                          <a:hlinkClick r:id="rId7"/>
                        </a:rPr>
                        <a:t>sort()</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b="1" lang="en">
                          <a:latin typeface="Quicksand"/>
                          <a:ea typeface="Quicksand"/>
                          <a:cs typeface="Quicksand"/>
                          <a:sym typeface="Quicksand"/>
                        </a:rPr>
                        <a:t>Sorts the list</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33075">
                <a:tc>
                  <a:txBody>
                    <a:bodyPr/>
                    <a:lstStyle/>
                    <a:p>
                      <a:pPr indent="0" lvl="0" marL="0" rtl="0" algn="ctr">
                        <a:lnSpc>
                          <a:spcPct val="100000"/>
                        </a:lnSpc>
                        <a:spcBef>
                          <a:spcPts val="0"/>
                        </a:spcBef>
                        <a:spcAft>
                          <a:spcPts val="0"/>
                        </a:spcAft>
                        <a:buClr>
                          <a:srgbClr val="000000"/>
                        </a:buClr>
                        <a:buSzPts val="1100"/>
                        <a:buFont typeface="Arial"/>
                        <a:buNone/>
                      </a:pPr>
                      <a:r>
                        <a:rPr b="1" lang="en">
                          <a:uFill>
                            <a:noFill/>
                          </a:uFill>
                          <a:latin typeface="Quicksand"/>
                          <a:ea typeface="Quicksand"/>
                          <a:cs typeface="Quicksand"/>
                          <a:sym typeface="Quicksand"/>
                          <a:hlinkClick r:id="rId8"/>
                        </a:rPr>
                        <a:t>reverse()</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Clr>
                          <a:srgbClr val="000000"/>
                        </a:buClr>
                        <a:buSzPts val="1200"/>
                        <a:buFont typeface="Arial"/>
                        <a:buNone/>
                      </a:pPr>
                      <a:r>
                        <a:rPr b="1" lang="en">
                          <a:latin typeface="Quicksand"/>
                          <a:ea typeface="Quicksand"/>
                          <a:cs typeface="Quicksand"/>
                          <a:sym typeface="Quicksand"/>
                        </a:rPr>
                        <a:t>Reverses the order of the list</a:t>
                      </a:r>
                      <a:endParaRPr b="1">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p30"/>
          <p:cNvGrpSpPr/>
          <p:nvPr/>
        </p:nvGrpSpPr>
        <p:grpSpPr>
          <a:xfrm>
            <a:off x="7631947" y="671363"/>
            <a:ext cx="636814" cy="120078"/>
            <a:chOff x="8209059" y="198000"/>
            <a:chExt cx="636814" cy="120078"/>
          </a:xfrm>
        </p:grpSpPr>
        <p:sp>
          <p:nvSpPr>
            <p:cNvPr id="484" name="Google Shape;484;p3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3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8" name="Google Shape;488;p30"/>
          <p:cNvGrpSpPr/>
          <p:nvPr/>
        </p:nvGrpSpPr>
        <p:grpSpPr>
          <a:xfrm>
            <a:off x="7631947" y="671363"/>
            <a:ext cx="636814" cy="120078"/>
            <a:chOff x="8209059" y="198000"/>
            <a:chExt cx="636814" cy="120078"/>
          </a:xfrm>
        </p:grpSpPr>
        <p:sp>
          <p:nvSpPr>
            <p:cNvPr id="489" name="Google Shape;489;p3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p30"/>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List Methods and Functions</a:t>
            </a:r>
            <a:endParaRPr sz="3000">
              <a:solidFill>
                <a:srgbClr val="011635"/>
              </a:solidFill>
              <a:latin typeface="Bebas Neue"/>
              <a:ea typeface="Bebas Neue"/>
              <a:cs typeface="Bebas Neue"/>
              <a:sym typeface="Bebas Neue"/>
            </a:endParaRPr>
          </a:p>
        </p:txBody>
      </p:sp>
      <p:graphicFrame>
        <p:nvGraphicFramePr>
          <p:cNvPr id="493" name="Google Shape;493;p30"/>
          <p:cNvGraphicFramePr/>
          <p:nvPr/>
        </p:nvGraphicFramePr>
        <p:xfrm>
          <a:off x="714800" y="1312125"/>
          <a:ext cx="3000000" cy="3000000"/>
        </p:xfrm>
        <a:graphic>
          <a:graphicData uri="http://schemas.openxmlformats.org/drawingml/2006/table">
            <a:tbl>
              <a:tblPr>
                <a:noFill/>
                <a:tableStyleId>{9555D29C-8E77-4B04-B528-4E26B0C37363}</a:tableStyleId>
              </a:tblPr>
              <a:tblGrid>
                <a:gridCol w="2362625"/>
                <a:gridCol w="5341375"/>
              </a:tblGrid>
              <a:tr h="563675">
                <a:tc>
                  <a:txBody>
                    <a:bodyPr/>
                    <a:lstStyle/>
                    <a:p>
                      <a:pPr indent="0" lvl="0" marL="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500">
                          <a:latin typeface="Quicksand"/>
                          <a:ea typeface="Quicksand"/>
                          <a:cs typeface="Quicksand"/>
                          <a:sym typeface="Quicksand"/>
                        </a:rPr>
                        <a:t>Meaning</a:t>
                      </a:r>
                      <a:endParaRPr sz="400"/>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0" rtl="0" algn="ctr">
                        <a:lnSpc>
                          <a:spcPct val="100000"/>
                        </a:lnSpc>
                        <a:spcBef>
                          <a:spcPts val="0"/>
                        </a:spcBef>
                        <a:spcAft>
                          <a:spcPts val="0"/>
                        </a:spcAft>
                        <a:buNone/>
                      </a:pPr>
                      <a:r>
                        <a:rPr b="1" lang="en" sz="1500">
                          <a:latin typeface="Quicksand"/>
                          <a:ea typeface="Quicksand"/>
                          <a:cs typeface="Quicksand"/>
                          <a:sym typeface="Quicksand"/>
                        </a:rPr>
                        <a:t>max()</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Clr>
                          <a:srgbClr val="000000"/>
                        </a:buClr>
                        <a:buSzPts val="1200"/>
                        <a:buFont typeface="Arial"/>
                        <a:buNone/>
                      </a:pPr>
                      <a:r>
                        <a:rPr b="1" lang="en" sz="1500">
                          <a:latin typeface="Quicksand"/>
                          <a:ea typeface="Quicksand"/>
                          <a:cs typeface="Quicksand"/>
                          <a:sym typeface="Quicksand"/>
                        </a:rPr>
                        <a:t>return maximum element of given list</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84000">
                <a:tc>
                  <a:txBody>
                    <a:bodyPr/>
                    <a:lstStyle/>
                    <a:p>
                      <a:pPr indent="0" lvl="0" marL="0" rtl="0" algn="ctr">
                        <a:lnSpc>
                          <a:spcPct val="100000"/>
                        </a:lnSpc>
                        <a:spcBef>
                          <a:spcPts val="0"/>
                        </a:spcBef>
                        <a:spcAft>
                          <a:spcPts val="0"/>
                        </a:spcAft>
                        <a:buClr>
                          <a:srgbClr val="000000"/>
                        </a:buClr>
                        <a:buSzPts val="1100"/>
                        <a:buFont typeface="Arial"/>
                        <a:buNone/>
                      </a:pPr>
                      <a:r>
                        <a:rPr b="1" lang="en" sz="1500">
                          <a:latin typeface="Quicksand"/>
                          <a:ea typeface="Quicksand"/>
                          <a:cs typeface="Quicksand"/>
                          <a:sym typeface="Quicksand"/>
                        </a:rPr>
                        <a:t>min()</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b="1" lang="en" sz="1500">
                          <a:latin typeface="Quicksand"/>
                          <a:ea typeface="Quicksand"/>
                          <a:cs typeface="Quicksand"/>
                          <a:sym typeface="Quicksand"/>
                        </a:rPr>
                        <a:t>return minimum element of given list</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ctr">
                        <a:lnSpc>
                          <a:spcPct val="100000"/>
                        </a:lnSpc>
                        <a:spcBef>
                          <a:spcPts val="0"/>
                        </a:spcBef>
                        <a:spcAft>
                          <a:spcPts val="0"/>
                        </a:spcAft>
                        <a:buClr>
                          <a:srgbClr val="000000"/>
                        </a:buClr>
                        <a:buSzPts val="1100"/>
                        <a:buFont typeface="Arial"/>
                        <a:buNone/>
                      </a:pPr>
                      <a:r>
                        <a:rPr b="1" lang="en" sz="1500">
                          <a:latin typeface="Quicksand"/>
                          <a:ea typeface="Quicksand"/>
                          <a:cs typeface="Quicksand"/>
                          <a:sym typeface="Quicksand"/>
                        </a:rPr>
                        <a:t>len()</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Clr>
                          <a:srgbClr val="000000"/>
                        </a:buClr>
                        <a:buSzPts val="1200"/>
                        <a:buFont typeface="Arial"/>
                        <a:buNone/>
                      </a:pPr>
                      <a:r>
                        <a:rPr b="1" lang="en" sz="1500">
                          <a:latin typeface="Quicksand"/>
                          <a:ea typeface="Quicksand"/>
                          <a:cs typeface="Quicksand"/>
                          <a:sym typeface="Quicksand"/>
                        </a:rPr>
                        <a:t>Returns length of the list or size of the list</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l">
                        <a:spcBef>
                          <a:spcPts val="0"/>
                        </a:spcBef>
                        <a:spcAft>
                          <a:spcPts val="600"/>
                        </a:spcAft>
                        <a:buNone/>
                      </a:pPr>
                      <a:r>
                        <a:rPr b="1" lang="en" sz="1500">
                          <a:latin typeface="Quicksand"/>
                          <a:ea typeface="Quicksand"/>
                          <a:cs typeface="Quicksand"/>
                          <a:sym typeface="Quicksand"/>
                        </a:rPr>
                        <a:t>concatenate(+)</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spcBef>
                          <a:spcPts val="0"/>
                        </a:spcBef>
                        <a:spcAft>
                          <a:spcPts val="600"/>
                        </a:spcAft>
                        <a:buNone/>
                      </a:pPr>
                      <a:r>
                        <a:rPr b="1" lang="en" sz="1500">
                          <a:latin typeface="Quicksand"/>
                          <a:ea typeface="Quicksand"/>
                          <a:cs typeface="Quicksand"/>
                          <a:sym typeface="Quicksand"/>
                        </a:rPr>
                        <a:t>Merges two lists and returns a single list.</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rtl="0" algn="l">
                        <a:spcBef>
                          <a:spcPts val="0"/>
                        </a:spcBef>
                        <a:spcAft>
                          <a:spcPts val="600"/>
                        </a:spcAft>
                        <a:buNone/>
                      </a:pPr>
                      <a:r>
                        <a:rPr b="1" lang="en" sz="1500">
                          <a:latin typeface="Quicksand"/>
                          <a:ea typeface="Quicksand"/>
                          <a:cs typeface="Quicksand"/>
                          <a:sym typeface="Quicksand"/>
                        </a:rPr>
                        <a:t>r</a:t>
                      </a:r>
                      <a:r>
                        <a:rPr b="1" lang="en" sz="1500">
                          <a:latin typeface="Quicksand"/>
                          <a:ea typeface="Quicksand"/>
                          <a:cs typeface="Quicksand"/>
                          <a:sym typeface="Quicksand"/>
                        </a:rPr>
                        <a:t>epetition</a:t>
                      </a:r>
                      <a:r>
                        <a:rPr b="1" lang="en" sz="1500">
                          <a:latin typeface="Quicksand"/>
                          <a:ea typeface="Quicksand"/>
                          <a:cs typeface="Quicksand"/>
                          <a:sym typeface="Quicksand"/>
                        </a:rPr>
                        <a:t>/ iteration(*)</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0" rtl="0" algn="l">
                        <a:spcBef>
                          <a:spcPts val="0"/>
                        </a:spcBef>
                        <a:spcAft>
                          <a:spcPts val="600"/>
                        </a:spcAft>
                        <a:buNone/>
                      </a:pPr>
                      <a:r>
                        <a:rPr b="1" lang="en" sz="1500">
                          <a:latin typeface="Quicksand"/>
                          <a:ea typeface="Quicksand"/>
                          <a:cs typeface="Quicksand"/>
                          <a:sym typeface="Quicksand"/>
                        </a:rPr>
                        <a:t>Allows multiplying the list n times. The resultant list is the original list </a:t>
                      </a:r>
                      <a:r>
                        <a:rPr b="1" lang="en" sz="1500">
                          <a:latin typeface="Quicksand"/>
                          <a:ea typeface="Quicksand"/>
                          <a:cs typeface="Quicksand"/>
                          <a:sym typeface="Quicksand"/>
                        </a:rPr>
                        <a:t>iterate</a:t>
                      </a:r>
                      <a:r>
                        <a:rPr b="1" lang="en" sz="1500">
                          <a:latin typeface="Quicksand"/>
                          <a:ea typeface="Quicksand"/>
                          <a:cs typeface="Quicksand"/>
                          <a:sym typeface="Quicksand"/>
                        </a:rPr>
                        <a:t> n times.</a:t>
                      </a:r>
                      <a:endParaRPr b="1" sz="1500">
                        <a:latin typeface="Quicksand"/>
                        <a:ea typeface="Quicksand"/>
                        <a:cs typeface="Quicksand"/>
                        <a:sym typeface="Quicksand"/>
                      </a:endParaRPr>
                    </a:p>
                  </a:txBody>
                  <a:tcPr marT="0"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31"/>
          <p:cNvGrpSpPr/>
          <p:nvPr/>
        </p:nvGrpSpPr>
        <p:grpSpPr>
          <a:xfrm>
            <a:off x="7631947" y="671363"/>
            <a:ext cx="636814" cy="120078"/>
            <a:chOff x="8209059" y="198000"/>
            <a:chExt cx="636814" cy="120078"/>
          </a:xfrm>
        </p:grpSpPr>
        <p:sp>
          <p:nvSpPr>
            <p:cNvPr id="499" name="Google Shape;499;p3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p3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3" name="Google Shape;503;p31"/>
          <p:cNvGrpSpPr/>
          <p:nvPr/>
        </p:nvGrpSpPr>
        <p:grpSpPr>
          <a:xfrm>
            <a:off x="7631947" y="671363"/>
            <a:ext cx="636814" cy="120078"/>
            <a:chOff x="8209059" y="198000"/>
            <a:chExt cx="636814" cy="120078"/>
          </a:xfrm>
        </p:grpSpPr>
        <p:sp>
          <p:nvSpPr>
            <p:cNvPr id="504" name="Google Shape;504;p3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p3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chemeClr val="lt1"/>
                </a:solidFill>
                <a:latin typeface="Bebas Neue"/>
                <a:ea typeface="Bebas Neue"/>
                <a:cs typeface="Bebas Neue"/>
                <a:sym typeface="Bebas Neue"/>
              </a:rPr>
              <a:t>Lms activity</a:t>
            </a:r>
            <a:endParaRPr b="0" i="0" sz="3600" u="none" cap="none" strike="noStrike">
              <a:solidFill>
                <a:schemeClr val="lt1"/>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4"/>
          <p:cNvGrpSpPr/>
          <p:nvPr/>
        </p:nvGrpSpPr>
        <p:grpSpPr>
          <a:xfrm>
            <a:off x="7631947" y="671363"/>
            <a:ext cx="636814" cy="120078"/>
            <a:chOff x="8209059" y="198000"/>
            <a:chExt cx="636814" cy="120078"/>
          </a:xfrm>
        </p:grpSpPr>
        <p:sp>
          <p:nvSpPr>
            <p:cNvPr id="69" name="Google Shape;69;p1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14"/>
          <p:cNvGrpSpPr/>
          <p:nvPr/>
        </p:nvGrpSpPr>
        <p:grpSpPr>
          <a:xfrm>
            <a:off x="7631947" y="671363"/>
            <a:ext cx="636814" cy="120078"/>
            <a:chOff x="8209059" y="198000"/>
            <a:chExt cx="636814" cy="120078"/>
          </a:xfrm>
        </p:grpSpPr>
        <p:sp>
          <p:nvSpPr>
            <p:cNvPr id="74" name="Google Shape;74;p1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What is</a:t>
            </a:r>
            <a:r>
              <a:rPr lang="en" sz="3600">
                <a:solidFill>
                  <a:srgbClr val="011635"/>
                </a:solidFill>
                <a:latin typeface="Bebas Neue"/>
                <a:ea typeface="Bebas Neue"/>
                <a:cs typeface="Bebas Neue"/>
                <a:sym typeface="Bebas Neue"/>
              </a:rPr>
              <a:t> </a:t>
            </a:r>
            <a:r>
              <a:rPr lang="en" sz="3600">
                <a:solidFill>
                  <a:srgbClr val="011635"/>
                </a:solidFill>
                <a:latin typeface="Bebas Neue"/>
                <a:ea typeface="Bebas Neue"/>
                <a:cs typeface="Bebas Neue"/>
                <a:sym typeface="Bebas Neue"/>
              </a:rPr>
              <a:t> Data Structure -</a:t>
            </a:r>
            <a:r>
              <a:rPr lang="en" sz="3600">
                <a:solidFill>
                  <a:srgbClr val="011635"/>
                </a:solidFill>
                <a:latin typeface="Bebas Neue"/>
                <a:ea typeface="Bebas Neue"/>
                <a:cs typeface="Bebas Neue"/>
                <a:sym typeface="Bebas Neue"/>
              </a:rPr>
              <a:t> Agenda</a:t>
            </a:r>
            <a:endParaRPr b="0" i="0" sz="3600" u="none" cap="none" strike="noStrike">
              <a:solidFill>
                <a:srgbClr val="011635"/>
              </a:solidFill>
              <a:latin typeface="Bebas Neue"/>
              <a:ea typeface="Bebas Neue"/>
              <a:cs typeface="Bebas Neue"/>
              <a:sym typeface="Bebas Neue"/>
            </a:endParaRPr>
          </a:p>
        </p:txBody>
      </p:sp>
      <p:sp>
        <p:nvSpPr>
          <p:cNvPr id="78" name="Google Shape;78;p14"/>
          <p:cNvSpPr txBox="1"/>
          <p:nvPr/>
        </p:nvSpPr>
        <p:spPr>
          <a:xfrm flipH="1">
            <a:off x="4931900" y="1502325"/>
            <a:ext cx="3486900" cy="29793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b="1" lang="en" sz="1600">
                <a:solidFill>
                  <a:schemeClr val="dk1"/>
                </a:solidFill>
                <a:latin typeface="Quicksand"/>
                <a:ea typeface="Quicksand"/>
                <a:cs typeface="Quicksand"/>
                <a:sym typeface="Quicksand"/>
              </a:rPr>
              <a:t>What are data structures?</a:t>
            </a:r>
            <a:endParaRPr b="1" sz="1600">
              <a:solidFill>
                <a:schemeClr val="dk1"/>
              </a:solidFill>
              <a:latin typeface="Quicksand"/>
              <a:ea typeface="Quicksand"/>
              <a:cs typeface="Quicksand"/>
              <a:sym typeface="Quicksand"/>
            </a:endParaRPr>
          </a:p>
          <a:p>
            <a:pPr indent="0" lvl="0" marL="0" rtl="0" algn="l">
              <a:spcBef>
                <a:spcPts val="600"/>
              </a:spcBef>
              <a:spcAft>
                <a:spcPts val="0"/>
              </a:spcAft>
              <a:buNone/>
            </a:pPr>
            <a:r>
              <a:rPr b="1" lang="en" sz="1600">
                <a:solidFill>
                  <a:schemeClr val="dk1"/>
                </a:solidFill>
                <a:latin typeface="Quicksand"/>
                <a:ea typeface="Quicksand"/>
                <a:cs typeface="Quicksand"/>
                <a:sym typeface="Quicksand"/>
              </a:rPr>
              <a:t>Why are data structures needed?</a:t>
            </a:r>
            <a:endParaRPr b="1" sz="1600">
              <a:solidFill>
                <a:schemeClr val="dk1"/>
              </a:solidFill>
              <a:latin typeface="Quicksand"/>
              <a:ea typeface="Quicksand"/>
              <a:cs typeface="Quicksand"/>
              <a:sym typeface="Quicksand"/>
            </a:endParaRPr>
          </a:p>
          <a:p>
            <a:pPr indent="0" lvl="0" marL="0" rtl="0" algn="l">
              <a:spcBef>
                <a:spcPts val="600"/>
              </a:spcBef>
              <a:spcAft>
                <a:spcPts val="0"/>
              </a:spcAft>
              <a:buNone/>
            </a:pPr>
            <a:r>
              <a:rPr b="1" lang="en" sz="1600">
                <a:solidFill>
                  <a:schemeClr val="dk1"/>
                </a:solidFill>
                <a:latin typeface="Quicksand"/>
                <a:ea typeface="Quicksand"/>
                <a:cs typeface="Quicksand"/>
                <a:sym typeface="Quicksand"/>
              </a:rPr>
              <a:t>Types of data structures in Python</a:t>
            </a:r>
            <a:endParaRPr b="1" sz="1600">
              <a:solidFill>
                <a:schemeClr val="dk1"/>
              </a:solidFill>
              <a:latin typeface="Quicksand"/>
              <a:ea typeface="Quicksand"/>
              <a:cs typeface="Quicksand"/>
              <a:sym typeface="Quicksand"/>
            </a:endParaRPr>
          </a:p>
          <a:p>
            <a:pPr indent="0" lvl="0" marL="0" rtl="0" algn="l">
              <a:spcBef>
                <a:spcPts val="600"/>
              </a:spcBef>
              <a:spcAft>
                <a:spcPts val="0"/>
              </a:spcAft>
              <a:buNone/>
            </a:pPr>
            <a:r>
              <a:rPr b="1" lang="en" sz="1600">
                <a:solidFill>
                  <a:schemeClr val="dk1"/>
                </a:solidFill>
                <a:latin typeface="Quicksand"/>
                <a:ea typeface="Quicksand"/>
                <a:cs typeface="Quicksand"/>
                <a:sym typeface="Quicksand"/>
              </a:rPr>
              <a:t>Built-In Data Structures</a:t>
            </a:r>
            <a:endParaRPr b="1" sz="1600">
              <a:solidFill>
                <a:schemeClr val="dk1"/>
              </a:solidFill>
              <a:latin typeface="Quicksand"/>
              <a:ea typeface="Quicksand"/>
              <a:cs typeface="Quicksand"/>
              <a:sym typeface="Quicksand"/>
            </a:endParaRPr>
          </a:p>
          <a:p>
            <a:pPr indent="-336550" lvl="0" marL="457200" rtl="0" algn="l">
              <a:spcBef>
                <a:spcPts val="600"/>
              </a:spcBef>
              <a:spcAft>
                <a:spcPts val="0"/>
              </a:spcAft>
              <a:buClr>
                <a:schemeClr val="dk1"/>
              </a:buClr>
              <a:buSzPts val="1700"/>
              <a:buFont typeface="Oswald"/>
              <a:buChar char="●"/>
            </a:pPr>
            <a:r>
              <a:rPr b="1" lang="en" sz="1700">
                <a:solidFill>
                  <a:schemeClr val="dk1"/>
                </a:solidFill>
                <a:latin typeface="Oswald"/>
                <a:ea typeface="Oswald"/>
                <a:cs typeface="Oswald"/>
                <a:sym typeface="Oswald"/>
              </a:rPr>
              <a:t>Lists</a:t>
            </a:r>
            <a:endParaRPr b="1"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 sz="1700">
                <a:solidFill>
                  <a:schemeClr val="dk1"/>
                </a:solidFill>
                <a:latin typeface="Oswald"/>
                <a:ea typeface="Oswald"/>
                <a:cs typeface="Oswald"/>
                <a:sym typeface="Oswald"/>
              </a:rPr>
              <a:t>Tuple</a:t>
            </a:r>
            <a:endParaRPr b="1"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 sz="1700">
                <a:solidFill>
                  <a:schemeClr val="dk1"/>
                </a:solidFill>
                <a:latin typeface="Oswald"/>
                <a:ea typeface="Oswald"/>
                <a:cs typeface="Oswald"/>
                <a:sym typeface="Oswald"/>
              </a:rPr>
              <a:t>Sets</a:t>
            </a:r>
            <a:endParaRPr b="1"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 sz="1700">
                <a:solidFill>
                  <a:schemeClr val="dk1"/>
                </a:solidFill>
                <a:latin typeface="Oswald"/>
                <a:ea typeface="Oswald"/>
                <a:cs typeface="Oswald"/>
                <a:sym typeface="Oswald"/>
              </a:rPr>
              <a:t>Dictionary</a:t>
            </a:r>
            <a:endParaRPr b="1"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 sz="1700">
                <a:solidFill>
                  <a:schemeClr val="dk1"/>
                </a:solidFill>
                <a:latin typeface="Oswald"/>
                <a:ea typeface="Oswald"/>
                <a:cs typeface="Oswald"/>
                <a:sym typeface="Oswald"/>
              </a:rPr>
              <a:t>Frozen Set</a:t>
            </a:r>
            <a:endParaRPr b="1" sz="1700">
              <a:solidFill>
                <a:schemeClr val="dk1"/>
              </a:solidFill>
              <a:latin typeface="Oswald"/>
              <a:ea typeface="Oswald"/>
              <a:cs typeface="Oswald"/>
              <a:sym typeface="Oswald"/>
            </a:endParaRPr>
          </a:p>
          <a:p>
            <a:pPr indent="0" lvl="0" marL="457200" rtl="0" algn="l">
              <a:spcBef>
                <a:spcPts val="600"/>
              </a:spcBef>
              <a:spcAft>
                <a:spcPts val="0"/>
              </a:spcAft>
              <a:buNone/>
            </a:pPr>
            <a:r>
              <a:t/>
            </a:r>
            <a:endParaRPr b="1" sz="1600">
              <a:solidFill>
                <a:schemeClr val="dk1"/>
              </a:solidFill>
              <a:latin typeface="Quicksand"/>
              <a:ea typeface="Quicksand"/>
              <a:cs typeface="Quicksand"/>
              <a:sym typeface="Quicksand"/>
            </a:endParaRPr>
          </a:p>
        </p:txBody>
      </p:sp>
      <p:pic>
        <p:nvPicPr>
          <p:cNvPr id="79" name="Google Shape;79;p14"/>
          <p:cNvPicPr preferRelativeResize="0"/>
          <p:nvPr/>
        </p:nvPicPr>
        <p:blipFill rotWithShape="1">
          <a:blip r:embed="rId3">
            <a:alphaModFix/>
          </a:blip>
          <a:srcRect b="18641" l="4518" r="7915" t="20338"/>
          <a:stretch/>
        </p:blipFill>
        <p:spPr>
          <a:xfrm>
            <a:off x="572925" y="1413200"/>
            <a:ext cx="3946725" cy="274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32"/>
          <p:cNvGrpSpPr/>
          <p:nvPr/>
        </p:nvGrpSpPr>
        <p:grpSpPr>
          <a:xfrm>
            <a:off x="7631947" y="671363"/>
            <a:ext cx="636814" cy="120078"/>
            <a:chOff x="8209059" y="198000"/>
            <a:chExt cx="636814" cy="120078"/>
          </a:xfrm>
        </p:grpSpPr>
        <p:sp>
          <p:nvSpPr>
            <p:cNvPr id="513" name="Google Shape;513;p3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3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7" name="Google Shape;517;p32"/>
          <p:cNvGrpSpPr/>
          <p:nvPr/>
        </p:nvGrpSpPr>
        <p:grpSpPr>
          <a:xfrm>
            <a:off x="7631947" y="671363"/>
            <a:ext cx="636814" cy="120078"/>
            <a:chOff x="8209059" y="198000"/>
            <a:chExt cx="636814" cy="120078"/>
          </a:xfrm>
        </p:grpSpPr>
        <p:sp>
          <p:nvSpPr>
            <p:cNvPr id="518" name="Google Shape;518;p3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3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a:t>
            </a:r>
            <a:endParaRPr b="0" i="0" sz="3600" u="none" cap="none" strike="noStrike">
              <a:solidFill>
                <a:srgbClr val="011635"/>
              </a:solidFill>
              <a:latin typeface="Bebas Neue"/>
              <a:ea typeface="Bebas Neue"/>
              <a:cs typeface="Bebas Neue"/>
              <a:sym typeface="Bebas Neue"/>
            </a:endParaRPr>
          </a:p>
        </p:txBody>
      </p:sp>
      <p:sp>
        <p:nvSpPr>
          <p:cNvPr id="522" name="Google Shape;522;p32"/>
          <p:cNvSpPr txBox="1"/>
          <p:nvPr/>
        </p:nvSpPr>
        <p:spPr>
          <a:xfrm flipH="1">
            <a:off x="4099425" y="1858375"/>
            <a:ext cx="4494300" cy="30813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0"/>
              </a:spcBef>
              <a:spcAft>
                <a:spcPts val="0"/>
              </a:spcAft>
              <a:buNone/>
            </a:pPr>
            <a:r>
              <a:rPr b="1" lang="en">
                <a:solidFill>
                  <a:schemeClr val="dk1"/>
                </a:solidFill>
                <a:highlight>
                  <a:schemeClr val="lt1"/>
                </a:highlight>
                <a:latin typeface="Quicksand"/>
                <a:ea typeface="Quicksand"/>
                <a:cs typeface="Quicksand"/>
                <a:sym typeface="Quicksand"/>
              </a:rPr>
              <a:t>Tuples are used to store multiple items in a single variable. A tuple is a collection which is ordered and unchangeable or immutable.</a:t>
            </a:r>
            <a:endParaRPr b="1">
              <a:solidFill>
                <a:schemeClr val="dk1"/>
              </a:solidFill>
              <a:highlight>
                <a:schemeClr val="lt1"/>
              </a:highlight>
              <a:latin typeface="Quicksand"/>
              <a:ea typeface="Quicksand"/>
              <a:cs typeface="Quicksand"/>
              <a:sym typeface="Quicksand"/>
            </a:endParaRPr>
          </a:p>
          <a:p>
            <a:pPr indent="-317500" lvl="0" marL="457200" rtl="0" algn="just">
              <a:lnSpc>
                <a:spcPct val="100000"/>
              </a:lnSpc>
              <a:spcBef>
                <a:spcPts val="1400"/>
              </a:spcBef>
              <a:spcAft>
                <a:spcPts val="0"/>
              </a:spcAft>
              <a:buClr>
                <a:schemeClr val="dk1"/>
              </a:buClr>
              <a:buSzPts val="1400"/>
              <a:buFont typeface="Quicksand"/>
              <a:buChar char="●"/>
            </a:pPr>
            <a:r>
              <a:rPr b="1" lang="en">
                <a:solidFill>
                  <a:schemeClr val="dk1"/>
                </a:solidFill>
                <a:highlight>
                  <a:schemeClr val="lt1"/>
                </a:highlight>
                <a:latin typeface="Quicksand"/>
                <a:ea typeface="Quicksand"/>
                <a:cs typeface="Quicksand"/>
                <a:sym typeface="Quicksand"/>
              </a:rPr>
              <a:t>Tuples are written with parentheses.</a:t>
            </a:r>
            <a:endParaRPr b="1">
              <a:solidFill>
                <a:schemeClr val="dk1"/>
              </a:solidFill>
              <a:highlight>
                <a:schemeClr val="lt1"/>
              </a:highlight>
              <a:latin typeface="Quicksand"/>
              <a:ea typeface="Quicksand"/>
              <a:cs typeface="Quicksand"/>
              <a:sym typeface="Quicksand"/>
            </a:endParaRPr>
          </a:p>
          <a:p>
            <a:pPr indent="-317500" lvl="0" marL="457200" rtl="0" algn="just">
              <a:lnSpc>
                <a:spcPct val="100000"/>
              </a:lnSpc>
              <a:spcBef>
                <a:spcPts val="0"/>
              </a:spcBef>
              <a:spcAft>
                <a:spcPts val="0"/>
              </a:spcAft>
              <a:buClr>
                <a:schemeClr val="dk1"/>
              </a:buClr>
              <a:buSzPts val="1400"/>
              <a:buFont typeface="Quicksand"/>
              <a:buChar char="●"/>
            </a:pPr>
            <a:r>
              <a:rPr b="1" lang="en">
                <a:solidFill>
                  <a:schemeClr val="dk1"/>
                </a:solidFill>
                <a:highlight>
                  <a:schemeClr val="lt1"/>
                </a:highlight>
                <a:latin typeface="Quicksand"/>
                <a:ea typeface="Quicksand"/>
                <a:cs typeface="Quicksand"/>
                <a:sym typeface="Quicksand"/>
              </a:rPr>
              <a:t>Since tuples are indexed, they can have items with the same value</a:t>
            </a:r>
            <a:endParaRPr b="1">
              <a:solidFill>
                <a:schemeClr val="dk1"/>
              </a:solidFill>
              <a:highlight>
                <a:schemeClr val="lt1"/>
              </a:highlight>
              <a:latin typeface="Quicksand"/>
              <a:ea typeface="Quicksand"/>
              <a:cs typeface="Quicksand"/>
              <a:sym typeface="Quicksand"/>
            </a:endParaRPr>
          </a:p>
          <a:p>
            <a:pPr indent="-317500" lvl="0" marL="457200" rtl="0" algn="just">
              <a:lnSpc>
                <a:spcPct val="100000"/>
              </a:lnSpc>
              <a:spcBef>
                <a:spcPts val="0"/>
              </a:spcBef>
              <a:spcAft>
                <a:spcPts val="0"/>
              </a:spcAft>
              <a:buClr>
                <a:schemeClr val="dk1"/>
              </a:buClr>
              <a:buSzPts val="1400"/>
              <a:buFont typeface="Quicksand"/>
              <a:buChar char="●"/>
            </a:pPr>
            <a:r>
              <a:rPr b="1" lang="en">
                <a:solidFill>
                  <a:schemeClr val="dk1"/>
                </a:solidFill>
                <a:highlight>
                  <a:schemeClr val="lt1"/>
                </a:highlight>
                <a:latin typeface="Quicksand"/>
                <a:ea typeface="Quicksand"/>
                <a:cs typeface="Quicksand"/>
                <a:sym typeface="Quicksand"/>
              </a:rPr>
              <a:t>Tuples are ordered, it means that the items have a defined order, and that order will not change.</a:t>
            </a:r>
            <a:endParaRPr b="1">
              <a:solidFill>
                <a:schemeClr val="dk1"/>
              </a:solidFill>
              <a:highlight>
                <a:schemeClr val="lt1"/>
              </a:highlight>
              <a:latin typeface="Quicksand"/>
              <a:ea typeface="Quicksand"/>
              <a:cs typeface="Quicksand"/>
              <a:sym typeface="Quicksand"/>
            </a:endParaRPr>
          </a:p>
          <a:p>
            <a:pPr indent="-317500" lvl="0" marL="457200" rtl="0" algn="just">
              <a:lnSpc>
                <a:spcPct val="100000"/>
              </a:lnSpc>
              <a:spcBef>
                <a:spcPts val="0"/>
              </a:spcBef>
              <a:spcAft>
                <a:spcPts val="0"/>
              </a:spcAft>
              <a:buClr>
                <a:schemeClr val="dk1"/>
              </a:buClr>
              <a:buSzPts val="1400"/>
              <a:buFont typeface="Quicksand"/>
              <a:buChar char="●"/>
            </a:pPr>
            <a:r>
              <a:rPr b="1" lang="en">
                <a:solidFill>
                  <a:schemeClr val="dk1"/>
                </a:solidFill>
                <a:highlight>
                  <a:schemeClr val="lt1"/>
                </a:highlight>
                <a:latin typeface="Quicksand"/>
                <a:ea typeface="Quicksand"/>
                <a:cs typeface="Quicksand"/>
                <a:sym typeface="Quicksand"/>
              </a:rPr>
              <a:t>A tuple can contain different data types</a:t>
            </a:r>
            <a:endParaRPr b="1">
              <a:solidFill>
                <a:schemeClr val="dk1"/>
              </a:solidFill>
              <a:highlight>
                <a:schemeClr val="lt1"/>
              </a:highlight>
              <a:latin typeface="Quicksand"/>
              <a:ea typeface="Quicksand"/>
              <a:cs typeface="Quicksand"/>
              <a:sym typeface="Quicksand"/>
            </a:endParaRPr>
          </a:p>
          <a:p>
            <a:pPr indent="-317500" lvl="0" marL="457200" rtl="0" algn="just">
              <a:lnSpc>
                <a:spcPct val="100000"/>
              </a:lnSpc>
              <a:spcBef>
                <a:spcPts val="0"/>
              </a:spcBef>
              <a:spcAft>
                <a:spcPts val="0"/>
              </a:spcAft>
              <a:buSzPts val="1400"/>
              <a:buFont typeface="Quicksand"/>
              <a:buChar char="●"/>
            </a:pPr>
            <a:r>
              <a:rPr b="1" lang="en">
                <a:solidFill>
                  <a:schemeClr val="dk1"/>
                </a:solidFill>
                <a:highlight>
                  <a:schemeClr val="lt1"/>
                </a:highlight>
                <a:latin typeface="Quicksand"/>
                <a:ea typeface="Quicksand"/>
                <a:cs typeface="Quicksand"/>
                <a:sym typeface="Quicksand"/>
              </a:rPr>
              <a:t>It is also possible to use the </a:t>
            </a:r>
            <a:r>
              <a:rPr b="1" lang="en">
                <a:solidFill>
                  <a:srgbClr val="0000FF"/>
                </a:solidFill>
                <a:latin typeface="Quicksand"/>
                <a:ea typeface="Quicksand"/>
                <a:cs typeface="Quicksand"/>
                <a:sym typeface="Quicksand"/>
              </a:rPr>
              <a:t>tuple()</a:t>
            </a:r>
            <a:r>
              <a:rPr b="1" lang="en">
                <a:solidFill>
                  <a:srgbClr val="0000FF"/>
                </a:solidFill>
                <a:highlight>
                  <a:schemeClr val="lt1"/>
                </a:highlight>
                <a:latin typeface="Quicksand"/>
                <a:ea typeface="Quicksand"/>
                <a:cs typeface="Quicksand"/>
                <a:sym typeface="Quicksand"/>
              </a:rPr>
              <a:t> </a:t>
            </a:r>
            <a:r>
              <a:rPr b="1" lang="en">
                <a:solidFill>
                  <a:schemeClr val="dk1"/>
                </a:solidFill>
                <a:highlight>
                  <a:schemeClr val="lt1"/>
                </a:highlight>
                <a:latin typeface="Quicksand"/>
                <a:ea typeface="Quicksand"/>
                <a:cs typeface="Quicksand"/>
                <a:sym typeface="Quicksand"/>
              </a:rPr>
              <a:t>constructor to make a tuple.</a:t>
            </a:r>
            <a:endParaRPr b="1">
              <a:solidFill>
                <a:schemeClr val="dk1"/>
              </a:solidFill>
              <a:latin typeface="Quicksand"/>
              <a:ea typeface="Quicksand"/>
              <a:cs typeface="Quicksand"/>
              <a:sym typeface="Quicksand"/>
            </a:endParaRPr>
          </a:p>
        </p:txBody>
      </p:sp>
      <p:sp>
        <p:nvSpPr>
          <p:cNvPr id="523" name="Google Shape;523;p32"/>
          <p:cNvSpPr/>
          <p:nvPr/>
        </p:nvSpPr>
        <p:spPr>
          <a:xfrm>
            <a:off x="5876855" y="1197038"/>
            <a:ext cx="1811100" cy="457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2"/>
          <p:cNvSpPr txBox="1"/>
          <p:nvPr/>
        </p:nvSpPr>
        <p:spPr>
          <a:xfrm>
            <a:off x="5856450" y="1209288"/>
            <a:ext cx="1851900" cy="4575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tuple?</a:t>
            </a:r>
            <a:endParaRPr b="0" i="0" sz="2200" u="none" cap="none" strike="noStrike">
              <a:solidFill>
                <a:srgbClr val="FFFFFF"/>
              </a:solidFill>
              <a:latin typeface="Bebas Neue"/>
              <a:ea typeface="Bebas Neue"/>
              <a:cs typeface="Bebas Neue"/>
              <a:sym typeface="Bebas Neue"/>
            </a:endParaRPr>
          </a:p>
        </p:txBody>
      </p:sp>
      <p:pic>
        <p:nvPicPr>
          <p:cNvPr id="525" name="Google Shape;525;p32"/>
          <p:cNvPicPr preferRelativeResize="0"/>
          <p:nvPr/>
        </p:nvPicPr>
        <p:blipFill>
          <a:blip r:embed="rId3">
            <a:alphaModFix/>
          </a:blip>
          <a:stretch>
            <a:fillRect/>
          </a:stretch>
        </p:blipFill>
        <p:spPr>
          <a:xfrm>
            <a:off x="152400" y="1170125"/>
            <a:ext cx="3794625" cy="379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33"/>
          <p:cNvGrpSpPr/>
          <p:nvPr/>
        </p:nvGrpSpPr>
        <p:grpSpPr>
          <a:xfrm>
            <a:off x="7631947" y="671363"/>
            <a:ext cx="636814" cy="120078"/>
            <a:chOff x="8209059" y="198000"/>
            <a:chExt cx="636814" cy="120078"/>
          </a:xfrm>
        </p:grpSpPr>
        <p:sp>
          <p:nvSpPr>
            <p:cNvPr id="531" name="Google Shape;531;p3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p3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5" name="Google Shape;535;p33"/>
          <p:cNvGrpSpPr/>
          <p:nvPr/>
        </p:nvGrpSpPr>
        <p:grpSpPr>
          <a:xfrm>
            <a:off x="7631947" y="671363"/>
            <a:ext cx="636814" cy="120078"/>
            <a:chOff x="8209059" y="198000"/>
            <a:chExt cx="636814" cy="120078"/>
          </a:xfrm>
        </p:grpSpPr>
        <p:sp>
          <p:nvSpPr>
            <p:cNvPr id="536" name="Google Shape;536;p3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33"/>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a:t>
            </a:r>
            <a:endParaRPr b="0" i="0" sz="3600" u="none" cap="none" strike="noStrike">
              <a:solidFill>
                <a:srgbClr val="011635"/>
              </a:solidFill>
              <a:latin typeface="Bebas Neue"/>
              <a:ea typeface="Bebas Neue"/>
              <a:cs typeface="Bebas Neue"/>
              <a:sym typeface="Bebas Neue"/>
            </a:endParaRPr>
          </a:p>
        </p:txBody>
      </p:sp>
      <p:sp>
        <p:nvSpPr>
          <p:cNvPr id="540" name="Google Shape;540;p33"/>
          <p:cNvSpPr txBox="1"/>
          <p:nvPr/>
        </p:nvSpPr>
        <p:spPr>
          <a:xfrm flipH="1">
            <a:off x="714675" y="1786400"/>
            <a:ext cx="4581600" cy="2860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800"/>
              <a:buFont typeface="Arial"/>
              <a:buNone/>
            </a:pPr>
            <a:r>
              <a:t/>
            </a:r>
            <a:endParaRPr b="1">
              <a:solidFill>
                <a:srgbClr val="0000FF"/>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To create a tuple with only one item, you have to add a comma after the item, otherwise Python will not recognize it as a tuple.</a:t>
            </a:r>
            <a:endParaRPr b="1">
              <a:solidFill>
                <a:schemeClr val="dk1"/>
              </a:solidFill>
              <a:highlight>
                <a:schemeClr val="lt1"/>
              </a:highlight>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thistuple = (</a:t>
            </a:r>
            <a:r>
              <a:rPr b="1" lang="en">
                <a:solidFill>
                  <a:srgbClr val="A52A2A"/>
                </a:solidFill>
                <a:highlight>
                  <a:schemeClr val="lt1"/>
                </a:highlight>
                <a:latin typeface="Quicksand"/>
                <a:ea typeface="Quicksand"/>
                <a:cs typeface="Quicksand"/>
                <a:sym typeface="Quicksand"/>
              </a:rPr>
              <a:t>"apple"</a:t>
            </a:r>
            <a:r>
              <a:rPr b="1" lang="en">
                <a:solidFill>
                  <a:schemeClr val="dk1"/>
                </a:solidFill>
                <a:highlight>
                  <a:schemeClr val="lt1"/>
                </a:highlight>
                <a:latin typeface="Quicksand"/>
                <a:ea typeface="Quicksand"/>
                <a:cs typeface="Quicksand"/>
                <a:sym typeface="Quicksand"/>
              </a:rPr>
              <a:t>,)</a:t>
            </a:r>
            <a:endParaRPr b="1">
              <a:solidFill>
                <a:schemeClr val="dk1"/>
              </a:solidFill>
              <a:highlight>
                <a:schemeClr val="lt1"/>
              </a:highlight>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a:solidFill>
                  <a:srgbClr val="0000CD"/>
                </a:solidFill>
                <a:highlight>
                  <a:schemeClr val="lt1"/>
                </a:highlight>
                <a:latin typeface="Quicksand"/>
                <a:ea typeface="Quicksand"/>
                <a:cs typeface="Quicksand"/>
                <a:sym typeface="Quicksand"/>
              </a:rPr>
              <a:t>print</a:t>
            </a:r>
            <a:r>
              <a:rPr b="1" lang="en">
                <a:solidFill>
                  <a:schemeClr val="dk1"/>
                </a:solidFill>
                <a:highlight>
                  <a:schemeClr val="lt1"/>
                </a:highlight>
                <a:latin typeface="Quicksand"/>
                <a:ea typeface="Quicksand"/>
                <a:cs typeface="Quicksand"/>
                <a:sym typeface="Quicksand"/>
              </a:rPr>
              <a:t>(</a:t>
            </a:r>
            <a:r>
              <a:rPr b="1" lang="en">
                <a:solidFill>
                  <a:srgbClr val="0000CD"/>
                </a:solidFill>
                <a:highlight>
                  <a:schemeClr val="lt1"/>
                </a:highlight>
                <a:latin typeface="Quicksand"/>
                <a:ea typeface="Quicksand"/>
                <a:cs typeface="Quicksand"/>
                <a:sym typeface="Quicksand"/>
              </a:rPr>
              <a:t>type</a:t>
            </a:r>
            <a:r>
              <a:rPr b="1" lang="en">
                <a:solidFill>
                  <a:schemeClr val="dk1"/>
                </a:solidFill>
                <a:highlight>
                  <a:schemeClr val="lt1"/>
                </a:highlight>
                <a:latin typeface="Quicksand"/>
                <a:ea typeface="Quicksand"/>
                <a:cs typeface="Quicksand"/>
                <a:sym typeface="Quicksand"/>
              </a:rPr>
              <a:t>(thistuple))</a:t>
            </a:r>
            <a:endParaRPr b="1">
              <a:solidFill>
                <a:schemeClr val="dk1"/>
              </a:solidFill>
              <a:highlight>
                <a:schemeClr val="lt1"/>
              </a:highlight>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chemeClr val="lt1"/>
              </a:highlight>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Using the tuple() method to make a tuple:</a:t>
            </a:r>
            <a:endParaRPr b="1">
              <a:solidFill>
                <a:schemeClr val="dk1"/>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a:solidFill>
                <a:schemeClr val="dk1"/>
              </a:solidFill>
              <a:highlight>
                <a:srgbClr val="E7E9EB"/>
              </a:highlight>
              <a:latin typeface="Quicksand"/>
              <a:ea typeface="Quicksand"/>
              <a:cs typeface="Quicksand"/>
              <a:sym typeface="Quicksand"/>
            </a:endParaRPr>
          </a:p>
          <a:p>
            <a:pPr indent="0" lvl="0" marL="114300" marR="114300" rtl="0" algn="l">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thistuple = tuple((</a:t>
            </a:r>
            <a:r>
              <a:rPr b="1" lang="en">
                <a:solidFill>
                  <a:srgbClr val="A52A2A"/>
                </a:solidFill>
                <a:highlight>
                  <a:schemeClr val="lt1"/>
                </a:highlight>
                <a:latin typeface="Quicksand"/>
                <a:ea typeface="Quicksand"/>
                <a:cs typeface="Quicksand"/>
                <a:sym typeface="Quicksand"/>
              </a:rPr>
              <a:t>"apple"</a:t>
            </a:r>
            <a:r>
              <a:rPr b="1" lang="en">
                <a:solidFill>
                  <a:schemeClr val="dk1"/>
                </a:solidFill>
                <a:highlight>
                  <a:schemeClr val="lt1"/>
                </a:highlight>
                <a:latin typeface="Quicksand"/>
                <a:ea typeface="Quicksand"/>
                <a:cs typeface="Quicksand"/>
                <a:sym typeface="Quicksand"/>
              </a:rPr>
              <a:t>, </a:t>
            </a:r>
            <a:r>
              <a:rPr b="1" lang="en">
                <a:solidFill>
                  <a:srgbClr val="A52A2A"/>
                </a:solidFill>
                <a:highlight>
                  <a:schemeClr val="lt1"/>
                </a:highlight>
                <a:latin typeface="Quicksand"/>
                <a:ea typeface="Quicksand"/>
                <a:cs typeface="Quicksand"/>
                <a:sym typeface="Quicksand"/>
              </a:rPr>
              <a:t>"banana"</a:t>
            </a:r>
            <a:r>
              <a:rPr b="1" lang="en">
                <a:solidFill>
                  <a:schemeClr val="dk1"/>
                </a:solidFill>
                <a:highlight>
                  <a:schemeClr val="lt1"/>
                </a:highlight>
                <a:latin typeface="Quicksand"/>
                <a:ea typeface="Quicksand"/>
                <a:cs typeface="Quicksand"/>
                <a:sym typeface="Quicksand"/>
              </a:rPr>
              <a:t>, </a:t>
            </a:r>
            <a:r>
              <a:rPr b="1" lang="en">
                <a:solidFill>
                  <a:srgbClr val="A52A2A"/>
                </a:solidFill>
                <a:highlight>
                  <a:schemeClr val="lt1"/>
                </a:highlight>
                <a:latin typeface="Quicksand"/>
                <a:ea typeface="Quicksand"/>
                <a:cs typeface="Quicksand"/>
                <a:sym typeface="Quicksand"/>
              </a:rPr>
              <a:t>"cherry"</a:t>
            </a:r>
            <a:r>
              <a:rPr b="1" lang="en">
                <a:solidFill>
                  <a:schemeClr val="dk1"/>
                </a:solidFill>
                <a:highlight>
                  <a:schemeClr val="lt1"/>
                </a:highlight>
                <a:latin typeface="Quicksand"/>
                <a:ea typeface="Quicksand"/>
                <a:cs typeface="Quicksand"/>
                <a:sym typeface="Quicksand"/>
              </a:rPr>
              <a:t>)) </a:t>
            </a:r>
            <a:r>
              <a:rPr b="1" lang="en">
                <a:solidFill>
                  <a:srgbClr val="008000"/>
                </a:solidFill>
                <a:highlight>
                  <a:schemeClr val="lt1"/>
                </a:highlight>
                <a:latin typeface="Quicksand"/>
                <a:ea typeface="Quicksand"/>
                <a:cs typeface="Quicksand"/>
                <a:sym typeface="Quicksand"/>
              </a:rPr>
              <a:t>#note the double round-brackets</a:t>
            </a:r>
            <a:endParaRPr b="1">
              <a:solidFill>
                <a:srgbClr val="008000"/>
              </a:solidFill>
              <a:highlight>
                <a:schemeClr val="lt1"/>
              </a:highlight>
              <a:latin typeface="Quicksand"/>
              <a:ea typeface="Quicksand"/>
              <a:cs typeface="Quicksand"/>
              <a:sym typeface="Quicksand"/>
            </a:endParaRPr>
          </a:p>
          <a:p>
            <a:pPr indent="0" lvl="0" marL="114300" marR="114300" rtl="0" algn="l">
              <a:spcBef>
                <a:spcPts val="0"/>
              </a:spcBef>
              <a:spcAft>
                <a:spcPts val="0"/>
              </a:spcAft>
              <a:buClr>
                <a:schemeClr val="dk1"/>
              </a:buClr>
              <a:buSzPts val="1100"/>
              <a:buFont typeface="Arial"/>
              <a:buNone/>
            </a:pPr>
            <a:r>
              <a:rPr b="1" lang="en">
                <a:solidFill>
                  <a:srgbClr val="0000CD"/>
                </a:solidFill>
                <a:highlight>
                  <a:schemeClr val="lt1"/>
                </a:highlight>
                <a:latin typeface="Quicksand"/>
                <a:ea typeface="Quicksand"/>
                <a:cs typeface="Quicksand"/>
                <a:sym typeface="Quicksand"/>
              </a:rPr>
              <a:t>print</a:t>
            </a:r>
            <a:r>
              <a:rPr b="1" lang="en">
                <a:solidFill>
                  <a:schemeClr val="dk1"/>
                </a:solidFill>
                <a:highlight>
                  <a:schemeClr val="lt1"/>
                </a:highlight>
                <a:latin typeface="Quicksand"/>
                <a:ea typeface="Quicksand"/>
                <a:cs typeface="Quicksand"/>
                <a:sym typeface="Quicksand"/>
              </a:rPr>
              <a:t>(thistuple)</a:t>
            </a:r>
            <a:endParaRPr b="1">
              <a:solidFill>
                <a:srgbClr val="0000FF"/>
              </a:solidFill>
              <a:latin typeface="Quicksand"/>
              <a:ea typeface="Quicksand"/>
              <a:cs typeface="Quicksand"/>
              <a:sym typeface="Quicksand"/>
            </a:endParaRPr>
          </a:p>
        </p:txBody>
      </p:sp>
      <p:sp>
        <p:nvSpPr>
          <p:cNvPr id="541" name="Google Shape;541;p33"/>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3"/>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543" name="Google Shape;543;p33"/>
          <p:cNvSpPr/>
          <p:nvPr/>
        </p:nvSpPr>
        <p:spPr>
          <a:xfrm>
            <a:off x="5805575" y="1716600"/>
            <a:ext cx="2336400" cy="1368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txBox="1"/>
          <p:nvPr/>
        </p:nvSpPr>
        <p:spPr>
          <a:xfrm>
            <a:off x="5936292" y="1871451"/>
            <a:ext cx="22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2400"/>
              <a:buFont typeface="Arial"/>
              <a:buNone/>
            </a:pPr>
            <a:r>
              <a:t/>
            </a:r>
            <a:endParaRPr b="1">
              <a:solidFill>
                <a:schemeClr val="lt1"/>
              </a:solidFill>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&lt;class 'tuple'&gt;</a:t>
            </a:r>
            <a:endParaRPr b="1">
              <a:solidFill>
                <a:schemeClr val="lt1"/>
              </a:solidFill>
              <a:latin typeface="Quicksand"/>
              <a:ea typeface="Quicksand"/>
              <a:cs typeface="Quicksand"/>
              <a:sym typeface="Quicksand"/>
            </a:endParaRPr>
          </a:p>
        </p:txBody>
      </p:sp>
      <p:sp>
        <p:nvSpPr>
          <p:cNvPr id="545" name="Google Shape;545;p33"/>
          <p:cNvSpPr/>
          <p:nvPr/>
        </p:nvSpPr>
        <p:spPr>
          <a:xfrm>
            <a:off x="5870938" y="3524075"/>
            <a:ext cx="2336400" cy="13680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txBox="1"/>
          <p:nvPr/>
        </p:nvSpPr>
        <p:spPr>
          <a:xfrm>
            <a:off x="6001655" y="3678926"/>
            <a:ext cx="2267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2400"/>
              <a:buFont typeface="Arial"/>
              <a:buNone/>
            </a:pPr>
            <a:r>
              <a:t/>
            </a:r>
            <a:endParaRPr b="1">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2400"/>
              <a:buFont typeface="Arial"/>
              <a:buNone/>
            </a:pPr>
            <a:r>
              <a:rPr b="1" lang="en">
                <a:solidFill>
                  <a:schemeClr val="lt1"/>
                </a:solidFill>
                <a:latin typeface="Quicksand"/>
                <a:ea typeface="Quicksand"/>
                <a:cs typeface="Quicksand"/>
                <a:sym typeface="Quicksand"/>
              </a:rPr>
              <a:t>('apple', 'banana', 'cherry')</a:t>
            </a:r>
            <a:endParaRPr b="1">
              <a:solidFill>
                <a:schemeClr val="lt1"/>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34"/>
          <p:cNvGrpSpPr/>
          <p:nvPr/>
        </p:nvGrpSpPr>
        <p:grpSpPr>
          <a:xfrm>
            <a:off x="7631947" y="671363"/>
            <a:ext cx="636814" cy="120078"/>
            <a:chOff x="8209059" y="198000"/>
            <a:chExt cx="636814" cy="120078"/>
          </a:xfrm>
        </p:grpSpPr>
        <p:sp>
          <p:nvSpPr>
            <p:cNvPr id="552" name="Google Shape;552;p3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3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34"/>
          <p:cNvGrpSpPr/>
          <p:nvPr/>
        </p:nvGrpSpPr>
        <p:grpSpPr>
          <a:xfrm>
            <a:off x="7631947" y="671363"/>
            <a:ext cx="636814" cy="120078"/>
            <a:chOff x="8209059" y="198000"/>
            <a:chExt cx="636814" cy="120078"/>
          </a:xfrm>
        </p:grpSpPr>
        <p:sp>
          <p:nvSpPr>
            <p:cNvPr id="557" name="Google Shape;557;p3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3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 Operations</a:t>
            </a:r>
            <a:endParaRPr b="0" i="0" sz="3600" u="none" cap="none" strike="noStrike">
              <a:solidFill>
                <a:srgbClr val="011635"/>
              </a:solidFill>
              <a:latin typeface="Bebas Neue"/>
              <a:ea typeface="Bebas Neue"/>
              <a:cs typeface="Bebas Neue"/>
              <a:sym typeface="Bebas Neue"/>
            </a:endParaRPr>
          </a:p>
        </p:txBody>
      </p:sp>
      <p:graphicFrame>
        <p:nvGraphicFramePr>
          <p:cNvPr id="561" name="Google Shape;561;p34"/>
          <p:cNvGraphicFramePr/>
          <p:nvPr/>
        </p:nvGraphicFramePr>
        <p:xfrm>
          <a:off x="714788" y="1116350"/>
          <a:ext cx="3000000" cy="3000000"/>
        </p:xfrm>
        <a:graphic>
          <a:graphicData uri="http://schemas.openxmlformats.org/drawingml/2006/table">
            <a:tbl>
              <a:tblPr bandCol="1" bandRow="1">
                <a:noFill/>
                <a:tableStyleId>{3C3715E8-4871-44BD-9D93-214E7BA8670E}</a:tableStyleId>
              </a:tblPr>
              <a:tblGrid>
                <a:gridCol w="1763175"/>
                <a:gridCol w="3336850"/>
                <a:gridCol w="2832075"/>
              </a:tblGrid>
              <a:tr h="279400">
                <a:tc>
                  <a:txBody>
                    <a:bodyPr/>
                    <a:lstStyle/>
                    <a:p>
                      <a:pPr indent="0" lvl="0" marL="429894" rtl="0" algn="ctr">
                        <a:lnSpc>
                          <a:spcPct val="148750"/>
                        </a:lnSpc>
                        <a:spcBef>
                          <a:spcPts val="0"/>
                        </a:spcBef>
                        <a:spcAft>
                          <a:spcPts val="0"/>
                        </a:spcAft>
                        <a:buNone/>
                      </a:pPr>
                      <a:r>
                        <a:rPr b="1" lang="en">
                          <a:solidFill>
                            <a:srgbClr val="130F16"/>
                          </a:solidFill>
                          <a:latin typeface="Quicksand"/>
                          <a:ea typeface="Quicksand"/>
                          <a:cs typeface="Quicksand"/>
                          <a:sym typeface="Quicksand"/>
                        </a:rPr>
                        <a:t>Operations</a:t>
                      </a:r>
                      <a:endParaRPr b="1">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c>
                  <a:txBody>
                    <a:bodyPr/>
                    <a:lstStyle/>
                    <a:p>
                      <a:pPr indent="0" lvl="0" marL="752475" rtl="0" algn="ctr">
                        <a:lnSpc>
                          <a:spcPct val="148750"/>
                        </a:lnSpc>
                        <a:spcBef>
                          <a:spcPts val="0"/>
                        </a:spcBef>
                        <a:spcAft>
                          <a:spcPts val="0"/>
                        </a:spcAft>
                        <a:buNone/>
                      </a:pPr>
                      <a:r>
                        <a:rPr b="1" lang="en">
                          <a:solidFill>
                            <a:srgbClr val="130F16"/>
                          </a:solidFill>
                          <a:latin typeface="Quicksand"/>
                          <a:ea typeface="Quicksand"/>
                          <a:cs typeface="Quicksand"/>
                          <a:sym typeface="Quicksand"/>
                        </a:rPr>
                        <a:t>D</a:t>
                      </a:r>
                      <a:r>
                        <a:rPr b="1" lang="en">
                          <a:solidFill>
                            <a:srgbClr val="130F16"/>
                          </a:solidFill>
                          <a:latin typeface="Quicksand"/>
                          <a:ea typeface="Quicksand"/>
                          <a:cs typeface="Quicksand"/>
                          <a:sym typeface="Quicksand"/>
                        </a:rPr>
                        <a:t>escription</a:t>
                      </a:r>
                      <a:endParaRPr b="1">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c>
                  <a:txBody>
                    <a:bodyPr/>
                    <a:lstStyle/>
                    <a:p>
                      <a:pPr indent="0" lvl="0" marL="0" marR="5080" rtl="0" algn="ctr">
                        <a:lnSpc>
                          <a:spcPct val="148750"/>
                        </a:lnSpc>
                        <a:spcBef>
                          <a:spcPts val="0"/>
                        </a:spcBef>
                        <a:spcAft>
                          <a:spcPts val="0"/>
                        </a:spcAft>
                        <a:buNone/>
                      </a:pPr>
                      <a:r>
                        <a:rPr b="1" lang="en">
                          <a:solidFill>
                            <a:srgbClr val="262328"/>
                          </a:solidFill>
                          <a:latin typeface="Quicksand"/>
                          <a:ea typeface="Quicksand"/>
                          <a:cs typeface="Quicksand"/>
                          <a:sym typeface="Quicksand"/>
                        </a:rPr>
                        <a:t>Examples</a:t>
                      </a:r>
                      <a:endParaRPr b="1">
                        <a:solidFill>
                          <a:srgbClr val="130F16"/>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r>
              <a:tr h="575350">
                <a:tc>
                  <a:txBody>
                    <a:bodyPr/>
                    <a:lstStyle/>
                    <a:p>
                      <a:pPr indent="0" lvl="0" marL="0" rtl="0" algn="just">
                        <a:lnSpc>
                          <a:spcPct val="100000"/>
                        </a:lnSpc>
                        <a:spcBef>
                          <a:spcPts val="20"/>
                        </a:spcBef>
                        <a:spcAft>
                          <a:spcPts val="0"/>
                        </a:spcAft>
                        <a:buNone/>
                      </a:pPr>
                      <a:r>
                        <a:t/>
                      </a:r>
                      <a:endParaRPr b="1">
                        <a:solidFill>
                          <a:schemeClr val="dk1"/>
                        </a:solidFill>
                        <a:latin typeface="Quicksand"/>
                        <a:ea typeface="Quicksand"/>
                        <a:cs typeface="Quicksand"/>
                        <a:sym typeface="Quicksand"/>
                      </a:endParaRPr>
                    </a:p>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Creating a tuple</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Creating	the	tuple	 with</a:t>
                      </a:r>
                      <a:endParaRPr b="1">
                        <a:solidFill>
                          <a:schemeClr val="dk1"/>
                        </a:solidFill>
                        <a:latin typeface="Quicksand"/>
                        <a:ea typeface="Quicksand"/>
                        <a:cs typeface="Quicksand"/>
                        <a:sym typeface="Quicksand"/>
                      </a:endParaRPr>
                    </a:p>
                    <a:p>
                      <a:pPr indent="0" lvl="0" marL="74930" marR="77470" rtl="0" algn="just">
                        <a:lnSpc>
                          <a:spcPct val="100000"/>
                        </a:lnSpc>
                        <a:spcBef>
                          <a:spcPts val="330"/>
                        </a:spcBef>
                        <a:spcAft>
                          <a:spcPts val="0"/>
                        </a:spcAft>
                        <a:buNone/>
                      </a:pPr>
                      <a:r>
                        <a:rPr b="1" lang="en">
                          <a:solidFill>
                            <a:schemeClr val="dk1"/>
                          </a:solidFill>
                          <a:latin typeface="Quicksand"/>
                          <a:ea typeface="Quicksand"/>
                          <a:cs typeface="Quicksand"/>
                          <a:sym typeface="Quicksand"/>
                        </a:rPr>
                        <a:t>elements of  different data types.</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0" rtl="0" algn="just">
                        <a:lnSpc>
                          <a:spcPct val="100000"/>
                        </a:lnSpc>
                        <a:spcBef>
                          <a:spcPts val="10"/>
                        </a:spcBef>
                        <a:spcAft>
                          <a:spcPts val="0"/>
                        </a:spcAft>
                        <a:buNone/>
                      </a:pPr>
                      <a:r>
                        <a:t/>
                      </a:r>
                      <a:endParaRPr b="1">
                        <a:solidFill>
                          <a:schemeClr val="dk1"/>
                        </a:solidFill>
                        <a:latin typeface="Quicksand"/>
                        <a:ea typeface="Quicksand"/>
                        <a:cs typeface="Quicksand"/>
                        <a:sym typeface="Quicksand"/>
                      </a:endParaRPr>
                    </a:p>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a  =(20,40,60,"apple","ball")</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r h="248925">
                <a:tc rowSpan="4">
                  <a:txBody>
                    <a:bodyPr/>
                    <a:lstStyle/>
                    <a:p>
                      <a:pPr indent="0" lvl="0" marL="0" rtl="0" algn="just">
                        <a:lnSpc>
                          <a:spcPct val="100000"/>
                        </a:lnSpc>
                        <a:spcBef>
                          <a:spcPts val="20"/>
                        </a:spcBef>
                        <a:spcAft>
                          <a:spcPts val="0"/>
                        </a:spcAft>
                        <a:buNone/>
                      </a:pPr>
                      <a:r>
                        <a:t/>
                      </a:r>
                      <a:endParaRPr b="1">
                        <a:solidFill>
                          <a:schemeClr val="dk1"/>
                        </a:solidFill>
                        <a:latin typeface="Quicksand"/>
                        <a:ea typeface="Quicksand"/>
                        <a:cs typeface="Quicksand"/>
                        <a:sym typeface="Quicksand"/>
                      </a:endParaRPr>
                    </a:p>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Indexing</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64135" rtl="0" algn="just">
                        <a:lnSpc>
                          <a:spcPct val="100000"/>
                        </a:lnSpc>
                        <a:spcBef>
                          <a:spcPts val="0"/>
                        </a:spcBef>
                        <a:spcAft>
                          <a:spcPts val="0"/>
                        </a:spcAft>
                        <a:buNone/>
                      </a:pPr>
                      <a:r>
                        <a:rPr b="1" lang="en">
                          <a:solidFill>
                            <a:schemeClr val="dk1"/>
                          </a:solidFill>
                          <a:latin typeface="Quicksand"/>
                          <a:ea typeface="Quicksand"/>
                          <a:cs typeface="Quicksand"/>
                          <a:sym typeface="Quicksand"/>
                        </a:rPr>
                        <a:t>Accessing  the  item	in  the</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print(a[0])</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77500">
                <a:tc vMerge="1"/>
                <a:tc>
                  <a:txBody>
                    <a:bodyPr/>
                    <a:lstStyle/>
                    <a:p>
                      <a:pPr indent="0" lvl="0" marL="0" rtl="0" algn="just">
                        <a:lnSpc>
                          <a:spcPct val="100000"/>
                        </a:lnSpc>
                        <a:spcBef>
                          <a:spcPts val="100"/>
                        </a:spcBef>
                        <a:spcAft>
                          <a:spcPts val="0"/>
                        </a:spcAft>
                        <a:buNone/>
                      </a:pPr>
                      <a:r>
                        <a:rPr b="1" lang="en">
                          <a:solidFill>
                            <a:schemeClr val="dk1"/>
                          </a:solidFill>
                          <a:latin typeface="Quicksand"/>
                          <a:ea typeface="Quicksand"/>
                          <a:cs typeface="Quicksand"/>
                          <a:sym typeface="Quicksand"/>
                        </a:rPr>
                        <a:t> </a:t>
                      </a:r>
                      <a:r>
                        <a:rPr b="1" lang="en">
                          <a:solidFill>
                            <a:schemeClr val="dk1"/>
                          </a:solidFill>
                          <a:latin typeface="Quicksand"/>
                          <a:ea typeface="Quicksand"/>
                          <a:cs typeface="Quicksand"/>
                          <a:sym typeface="Quicksand"/>
                        </a:rPr>
                        <a:t>position 0</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100"/>
                        </a:spcBef>
                        <a:spcAft>
                          <a:spcPts val="0"/>
                        </a:spcAft>
                        <a:buNone/>
                      </a:pPr>
                      <a:r>
                        <a:rPr b="1" lang="en">
                          <a:solidFill>
                            <a:schemeClr val="dk1"/>
                          </a:solidFill>
                          <a:latin typeface="Quicksand"/>
                          <a:ea typeface="Quicksand"/>
                          <a:cs typeface="Quicksand"/>
                          <a:sym typeface="Quicksand"/>
                        </a:rPr>
                        <a:t>20</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73675">
                <a:tc vMerge="1"/>
                <a:tc>
                  <a:txBody>
                    <a:bodyPr/>
                    <a:lstStyle/>
                    <a:p>
                      <a:pPr indent="0" lvl="0" marL="64135" rtl="0" algn="just">
                        <a:lnSpc>
                          <a:spcPct val="100000"/>
                        </a:lnSpc>
                        <a:spcBef>
                          <a:spcPts val="120"/>
                        </a:spcBef>
                        <a:spcAft>
                          <a:spcPts val="0"/>
                        </a:spcAft>
                        <a:buNone/>
                      </a:pPr>
                      <a:r>
                        <a:rPr b="1" lang="en">
                          <a:solidFill>
                            <a:schemeClr val="dk1"/>
                          </a:solidFill>
                          <a:latin typeface="Quicksand"/>
                          <a:ea typeface="Quicksand"/>
                          <a:cs typeface="Quicksand"/>
                          <a:sym typeface="Quicksand"/>
                        </a:rPr>
                        <a:t>Accessing  the	item	in  the</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120"/>
                        </a:spcBef>
                        <a:spcAft>
                          <a:spcPts val="0"/>
                        </a:spcAft>
                        <a:buNone/>
                      </a:pPr>
                      <a:r>
                        <a:rPr b="1" lang="en">
                          <a:solidFill>
                            <a:schemeClr val="dk1"/>
                          </a:solidFill>
                          <a:latin typeface="Quicksand"/>
                          <a:ea typeface="Quicksand"/>
                          <a:cs typeface="Quicksand"/>
                          <a:sym typeface="Quicksand"/>
                        </a:rPr>
                        <a:t>print(</a:t>
                      </a:r>
                      <a:r>
                        <a:rPr b="1" lang="en">
                          <a:solidFill>
                            <a:schemeClr val="dk1"/>
                          </a:solidFill>
                          <a:latin typeface="Quicksand"/>
                          <a:ea typeface="Quicksand"/>
                          <a:cs typeface="Quicksand"/>
                          <a:sym typeface="Quicksand"/>
                        </a:rPr>
                        <a:t>a [2])</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74950">
                <a:tc vMerge="1"/>
                <a:tc>
                  <a:txBody>
                    <a:bodyPr/>
                    <a:lstStyle/>
                    <a:p>
                      <a:pPr indent="0" lvl="0" marL="74930" rtl="0" algn="just">
                        <a:lnSpc>
                          <a:spcPct val="100000"/>
                        </a:lnSpc>
                        <a:spcBef>
                          <a:spcPts val="80"/>
                        </a:spcBef>
                        <a:spcAft>
                          <a:spcPts val="0"/>
                        </a:spcAft>
                        <a:buNone/>
                      </a:pPr>
                      <a:r>
                        <a:rPr b="1" lang="en">
                          <a:solidFill>
                            <a:schemeClr val="dk1"/>
                          </a:solidFill>
                          <a:latin typeface="Quicksand"/>
                          <a:ea typeface="Quicksand"/>
                          <a:cs typeface="Quicksand"/>
                          <a:sym typeface="Quicksand"/>
                        </a:rPr>
                        <a:t>position 2</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80"/>
                        </a:spcBef>
                        <a:spcAft>
                          <a:spcPts val="0"/>
                        </a:spcAft>
                        <a:buNone/>
                      </a:pPr>
                      <a:r>
                        <a:rPr b="1" lang="en">
                          <a:solidFill>
                            <a:schemeClr val="dk1"/>
                          </a:solidFill>
                          <a:latin typeface="Quicksand"/>
                          <a:ea typeface="Quicksand"/>
                          <a:cs typeface="Quicksand"/>
                          <a:sym typeface="Quicksand"/>
                        </a:rPr>
                        <a:t>60</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r h="548000">
                <a:tc>
                  <a:txBody>
                    <a:bodyPr/>
                    <a:lstStyle/>
                    <a:p>
                      <a:pPr indent="0" lvl="0" marL="74930" rtl="0" algn="just">
                        <a:lnSpc>
                          <a:spcPct val="100000"/>
                        </a:lnSpc>
                        <a:spcBef>
                          <a:spcPts val="30"/>
                        </a:spcBef>
                        <a:spcAft>
                          <a:spcPts val="0"/>
                        </a:spcAft>
                        <a:buNone/>
                      </a:pPr>
                      <a:r>
                        <a:rPr b="1" lang="en">
                          <a:solidFill>
                            <a:schemeClr val="dk1"/>
                          </a:solidFill>
                          <a:latin typeface="Quicksand"/>
                          <a:ea typeface="Quicksand"/>
                          <a:cs typeface="Quicksand"/>
                          <a:sym typeface="Quicksand"/>
                        </a:rPr>
                        <a:t>Slicing</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74930" marR="64770" rtl="0" algn="just">
                        <a:lnSpc>
                          <a:spcPct val="100000"/>
                        </a:lnSpc>
                        <a:spcBef>
                          <a:spcPts val="75"/>
                        </a:spcBef>
                        <a:spcAft>
                          <a:spcPts val="0"/>
                        </a:spcAft>
                        <a:buNone/>
                      </a:pPr>
                      <a:r>
                        <a:rPr b="1" lang="en">
                          <a:solidFill>
                            <a:schemeClr val="dk1"/>
                          </a:solidFill>
                          <a:latin typeface="Quicksand"/>
                          <a:ea typeface="Quicksand"/>
                          <a:cs typeface="Quicksand"/>
                          <a:sym typeface="Quicksand"/>
                        </a:rPr>
                        <a:t>Displaying items from 1st till 2nd.</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75"/>
                        </a:spcBef>
                        <a:spcAft>
                          <a:spcPts val="0"/>
                        </a:spcAft>
                        <a:buNone/>
                      </a:pPr>
                      <a:r>
                        <a:rPr b="1" lang="en">
                          <a:solidFill>
                            <a:schemeClr val="dk1"/>
                          </a:solidFill>
                          <a:latin typeface="Quicksand"/>
                          <a:ea typeface="Quicksand"/>
                          <a:cs typeface="Quicksand"/>
                          <a:sym typeface="Quicksand"/>
                        </a:rPr>
                        <a:t>print(a[1:3])</a:t>
                      </a:r>
                      <a:endParaRPr b="1">
                        <a:solidFill>
                          <a:schemeClr val="dk1"/>
                        </a:solidFill>
                        <a:latin typeface="Quicksand"/>
                        <a:ea typeface="Quicksand"/>
                        <a:cs typeface="Quicksand"/>
                        <a:sym typeface="Quicksand"/>
                      </a:endParaRPr>
                    </a:p>
                    <a:p>
                      <a:pPr indent="0" lvl="0" marL="74930" rtl="0" algn="just">
                        <a:lnSpc>
                          <a:spcPct val="100000"/>
                        </a:lnSpc>
                        <a:spcBef>
                          <a:spcPts val="250"/>
                        </a:spcBef>
                        <a:spcAft>
                          <a:spcPts val="0"/>
                        </a:spcAft>
                        <a:buNone/>
                      </a:pPr>
                      <a:r>
                        <a:rPr b="1" lang="en">
                          <a:solidFill>
                            <a:schemeClr val="dk1"/>
                          </a:solidFill>
                          <a:latin typeface="Quicksand"/>
                          <a:ea typeface="Quicksand"/>
                          <a:cs typeface="Quicksand"/>
                          <a:sym typeface="Quicksand"/>
                        </a:rPr>
                        <a:t>(40,60)</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r h="817250">
                <a:tc>
                  <a:txBody>
                    <a:bodyPr/>
                    <a:lstStyle/>
                    <a:p>
                      <a:pPr indent="0" lvl="0" marL="74930" rtl="0" algn="just">
                        <a:lnSpc>
                          <a:spcPct val="100000"/>
                        </a:lnSpc>
                        <a:spcBef>
                          <a:spcPts val="30"/>
                        </a:spcBef>
                        <a:spcAft>
                          <a:spcPts val="0"/>
                        </a:spcAft>
                        <a:buNone/>
                      </a:pPr>
                      <a:r>
                        <a:rPr b="1" lang="en">
                          <a:solidFill>
                            <a:schemeClr val="dk1"/>
                          </a:solidFill>
                          <a:latin typeface="Quicksand"/>
                          <a:ea typeface="Quicksand"/>
                          <a:cs typeface="Quicksand"/>
                          <a:sym typeface="Quicksand"/>
                        </a:rPr>
                        <a:t>Concatenation</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10794" lvl="0" marL="74930" marR="68580" rtl="0" algn="just">
                        <a:lnSpc>
                          <a:spcPct val="100000"/>
                        </a:lnSpc>
                        <a:spcBef>
                          <a:spcPts val="75"/>
                        </a:spcBef>
                        <a:spcAft>
                          <a:spcPts val="0"/>
                        </a:spcAft>
                        <a:buNone/>
                      </a:pPr>
                      <a:r>
                        <a:rPr b="1" lang="en">
                          <a:solidFill>
                            <a:schemeClr val="dk1"/>
                          </a:solidFill>
                          <a:latin typeface="Quicksand"/>
                          <a:ea typeface="Quicksand"/>
                          <a:cs typeface="Quicksand"/>
                          <a:sym typeface="Quicksand"/>
                        </a:rPr>
                        <a:t>Adding tuple elements at the end of another tuple elements</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75"/>
                        </a:spcBef>
                        <a:spcAft>
                          <a:spcPts val="0"/>
                        </a:spcAft>
                        <a:buNone/>
                      </a:pPr>
                      <a:r>
                        <a:rPr b="1" lang="en">
                          <a:solidFill>
                            <a:schemeClr val="dk1"/>
                          </a:solidFill>
                          <a:latin typeface="Quicksand"/>
                          <a:ea typeface="Quicksand"/>
                          <a:cs typeface="Quicksand"/>
                          <a:sym typeface="Quicksand"/>
                        </a:rPr>
                        <a:t>b=(2,4)</a:t>
                      </a:r>
                      <a:endParaRPr b="1">
                        <a:solidFill>
                          <a:schemeClr val="dk1"/>
                        </a:solidFill>
                        <a:latin typeface="Quicksand"/>
                        <a:ea typeface="Quicksand"/>
                        <a:cs typeface="Quicksand"/>
                        <a:sym typeface="Quicksand"/>
                      </a:endParaRPr>
                    </a:p>
                    <a:p>
                      <a:pPr indent="0" lvl="0" marL="74930" rtl="0" algn="just">
                        <a:lnSpc>
                          <a:spcPct val="100000"/>
                        </a:lnSpc>
                        <a:spcBef>
                          <a:spcPts val="250"/>
                        </a:spcBef>
                        <a:spcAft>
                          <a:spcPts val="0"/>
                        </a:spcAft>
                        <a:buNone/>
                      </a:pPr>
                      <a:r>
                        <a:rPr b="1" lang="en">
                          <a:solidFill>
                            <a:schemeClr val="dk1"/>
                          </a:solidFill>
                          <a:latin typeface="Quicksand"/>
                          <a:ea typeface="Quicksand"/>
                          <a:cs typeface="Quicksand"/>
                          <a:sym typeface="Quicksand"/>
                        </a:rPr>
                        <a:t>print(a+b)</a:t>
                      </a:r>
                      <a:endParaRPr b="1">
                        <a:solidFill>
                          <a:schemeClr val="dk1"/>
                        </a:solidFill>
                        <a:latin typeface="Quicksand"/>
                        <a:ea typeface="Quicksand"/>
                        <a:cs typeface="Quicksand"/>
                        <a:sym typeface="Quicksand"/>
                      </a:endParaRPr>
                    </a:p>
                    <a:p>
                      <a:pPr indent="0" lvl="0" marL="74930" rtl="0" algn="just">
                        <a:lnSpc>
                          <a:spcPct val="100000"/>
                        </a:lnSpc>
                        <a:spcBef>
                          <a:spcPts val="330"/>
                        </a:spcBef>
                        <a:spcAft>
                          <a:spcPts val="0"/>
                        </a:spcAft>
                        <a:buNone/>
                      </a:pPr>
                      <a:r>
                        <a:rPr b="1" lang="en">
                          <a:solidFill>
                            <a:schemeClr val="dk1"/>
                          </a:solidFill>
                          <a:latin typeface="Quicksand"/>
                          <a:ea typeface="Quicksand"/>
                          <a:cs typeface="Quicksand"/>
                          <a:sym typeface="Quicksand"/>
                        </a:rPr>
                        <a:t>(20,40,60,"apple","ball",2,4)</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r h="537200">
                <a:tc>
                  <a:txBody>
                    <a:bodyPr/>
                    <a:lstStyle/>
                    <a:p>
                      <a:pPr indent="0" lvl="0" marL="74930" rtl="0" algn="just">
                        <a:lnSpc>
                          <a:spcPct val="100000"/>
                        </a:lnSpc>
                        <a:spcBef>
                          <a:spcPts val="30"/>
                        </a:spcBef>
                        <a:spcAft>
                          <a:spcPts val="0"/>
                        </a:spcAft>
                        <a:buNone/>
                      </a:pPr>
                      <a:r>
                        <a:rPr b="1" lang="en">
                          <a:solidFill>
                            <a:schemeClr val="dk1"/>
                          </a:solidFill>
                          <a:latin typeface="Quicksand"/>
                          <a:ea typeface="Quicksand"/>
                          <a:cs typeface="Quicksand"/>
                          <a:sym typeface="Quicksand"/>
                        </a:rPr>
                        <a:t>Repetition</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74930" marR="80010" rtl="0" algn="just">
                        <a:lnSpc>
                          <a:spcPct val="100000"/>
                        </a:lnSpc>
                        <a:spcBef>
                          <a:spcPts val="75"/>
                        </a:spcBef>
                        <a:spcAft>
                          <a:spcPts val="0"/>
                        </a:spcAft>
                        <a:buNone/>
                      </a:pPr>
                      <a:r>
                        <a:rPr b="1" lang="en">
                          <a:solidFill>
                            <a:schemeClr val="dk1"/>
                          </a:solidFill>
                          <a:latin typeface="Quicksand"/>
                          <a:ea typeface="Quicksand"/>
                          <a:cs typeface="Quicksand"/>
                          <a:sym typeface="Quicksand"/>
                        </a:rPr>
                        <a:t>R</a:t>
                      </a:r>
                      <a:r>
                        <a:rPr b="1" lang="en">
                          <a:solidFill>
                            <a:schemeClr val="dk1"/>
                          </a:solidFill>
                          <a:latin typeface="Quicksand"/>
                          <a:ea typeface="Quicksand"/>
                          <a:cs typeface="Quicksand"/>
                          <a:sym typeface="Quicksand"/>
                        </a:rPr>
                        <a:t>epeating the tuple n no. of times</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74930" rtl="0" algn="just">
                        <a:lnSpc>
                          <a:spcPct val="100000"/>
                        </a:lnSpc>
                        <a:spcBef>
                          <a:spcPts val="0"/>
                        </a:spcBef>
                        <a:spcAft>
                          <a:spcPts val="0"/>
                        </a:spcAft>
                        <a:buNone/>
                      </a:pPr>
                      <a:r>
                        <a:rPr b="1" lang="en">
                          <a:solidFill>
                            <a:schemeClr val="dk1"/>
                          </a:solidFill>
                          <a:latin typeface="Quicksand"/>
                          <a:ea typeface="Quicksand"/>
                          <a:cs typeface="Quicksand"/>
                          <a:sym typeface="Quicksand"/>
                        </a:rPr>
                        <a:t>print(b*2)</a:t>
                      </a:r>
                      <a:endParaRPr b="1">
                        <a:solidFill>
                          <a:schemeClr val="dk1"/>
                        </a:solidFill>
                        <a:latin typeface="Quicksand"/>
                        <a:ea typeface="Quicksand"/>
                        <a:cs typeface="Quicksand"/>
                        <a:sym typeface="Quicksand"/>
                      </a:endParaRPr>
                    </a:p>
                    <a:p>
                      <a:pPr indent="0" lvl="0" marL="74930" rtl="0" algn="just">
                        <a:lnSpc>
                          <a:spcPct val="100000"/>
                        </a:lnSpc>
                        <a:spcBef>
                          <a:spcPts val="250"/>
                        </a:spcBef>
                        <a:spcAft>
                          <a:spcPts val="0"/>
                        </a:spcAft>
                        <a:buNone/>
                      </a:pPr>
                      <a:r>
                        <a:rPr b="1" lang="en">
                          <a:solidFill>
                            <a:schemeClr val="dk1"/>
                          </a:solidFill>
                          <a:latin typeface="Quicksand"/>
                          <a:ea typeface="Quicksand"/>
                          <a:cs typeface="Quicksand"/>
                          <a:sym typeface="Quicksand"/>
                        </a:rPr>
                        <a:t>(2,4,2,4)</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grpSp>
        <p:nvGrpSpPr>
          <p:cNvPr id="566" name="Google Shape;566;p35"/>
          <p:cNvGrpSpPr/>
          <p:nvPr/>
        </p:nvGrpSpPr>
        <p:grpSpPr>
          <a:xfrm>
            <a:off x="7631947" y="671363"/>
            <a:ext cx="636814" cy="120078"/>
            <a:chOff x="8209059" y="198000"/>
            <a:chExt cx="636814" cy="120078"/>
          </a:xfrm>
        </p:grpSpPr>
        <p:sp>
          <p:nvSpPr>
            <p:cNvPr id="567" name="Google Shape;567;p3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p3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35"/>
          <p:cNvGrpSpPr/>
          <p:nvPr/>
        </p:nvGrpSpPr>
        <p:grpSpPr>
          <a:xfrm>
            <a:off x="7631947" y="671363"/>
            <a:ext cx="636814" cy="120078"/>
            <a:chOff x="8209059" y="198000"/>
            <a:chExt cx="636814" cy="120078"/>
          </a:xfrm>
        </p:grpSpPr>
        <p:sp>
          <p:nvSpPr>
            <p:cNvPr id="572" name="Google Shape;572;p3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p3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 Operations</a:t>
            </a:r>
            <a:endParaRPr b="0" i="0" sz="3600" u="none" cap="none" strike="noStrike">
              <a:solidFill>
                <a:srgbClr val="011635"/>
              </a:solidFill>
              <a:latin typeface="Bebas Neue"/>
              <a:ea typeface="Bebas Neue"/>
              <a:cs typeface="Bebas Neue"/>
              <a:sym typeface="Bebas Neue"/>
            </a:endParaRPr>
          </a:p>
        </p:txBody>
      </p:sp>
      <p:graphicFrame>
        <p:nvGraphicFramePr>
          <p:cNvPr id="576" name="Google Shape;576;p35"/>
          <p:cNvGraphicFramePr/>
          <p:nvPr/>
        </p:nvGraphicFramePr>
        <p:xfrm>
          <a:off x="714788" y="1116350"/>
          <a:ext cx="3000000" cy="3000000"/>
        </p:xfrm>
        <a:graphic>
          <a:graphicData uri="http://schemas.openxmlformats.org/drawingml/2006/table">
            <a:tbl>
              <a:tblPr bandCol="1" bandRow="1">
                <a:noFill/>
                <a:tableStyleId>{3C3715E8-4871-44BD-9D93-214E7BA8670E}</a:tableStyleId>
              </a:tblPr>
              <a:tblGrid>
                <a:gridCol w="1763175"/>
                <a:gridCol w="3336850"/>
                <a:gridCol w="2832075"/>
              </a:tblGrid>
              <a:tr h="296375">
                <a:tc>
                  <a:txBody>
                    <a:bodyPr/>
                    <a:lstStyle/>
                    <a:p>
                      <a:pPr indent="0" lvl="0" marL="429894" rtl="0" algn="l">
                        <a:lnSpc>
                          <a:spcPct val="148750"/>
                        </a:lnSpc>
                        <a:spcBef>
                          <a:spcPts val="0"/>
                        </a:spcBef>
                        <a:spcAft>
                          <a:spcPts val="0"/>
                        </a:spcAft>
                        <a:buNone/>
                      </a:pPr>
                      <a:r>
                        <a:rPr b="1" lang="en">
                          <a:solidFill>
                            <a:srgbClr val="130F16"/>
                          </a:solidFill>
                          <a:latin typeface="Quicksand"/>
                          <a:ea typeface="Quicksand"/>
                          <a:cs typeface="Quicksand"/>
                          <a:sym typeface="Quicksand"/>
                        </a:rPr>
                        <a:t>Operations</a:t>
                      </a:r>
                      <a:endParaRPr b="1">
                        <a:latin typeface="Quicksand"/>
                        <a:ea typeface="Quicksand"/>
                        <a:cs typeface="Quicksand"/>
                        <a:sym typeface="Quicksand"/>
                      </a:endParaRPr>
                    </a:p>
                  </a:txBody>
                  <a:tcPr marT="0" marB="0" marR="0" marL="0">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c>
                  <a:txBody>
                    <a:bodyPr/>
                    <a:lstStyle/>
                    <a:p>
                      <a:pPr indent="0" lvl="0" marL="752475" rtl="0" algn="l">
                        <a:lnSpc>
                          <a:spcPct val="148750"/>
                        </a:lnSpc>
                        <a:spcBef>
                          <a:spcPts val="0"/>
                        </a:spcBef>
                        <a:spcAft>
                          <a:spcPts val="0"/>
                        </a:spcAft>
                        <a:buNone/>
                      </a:pPr>
                      <a:r>
                        <a:rPr b="1" lang="en">
                          <a:solidFill>
                            <a:srgbClr val="130F16"/>
                          </a:solidFill>
                          <a:latin typeface="Quicksand"/>
                          <a:ea typeface="Quicksand"/>
                          <a:cs typeface="Quicksand"/>
                          <a:sym typeface="Quicksand"/>
                        </a:rPr>
                        <a:t>Description</a:t>
                      </a:r>
                      <a:endParaRPr b="1">
                        <a:latin typeface="Quicksand"/>
                        <a:ea typeface="Quicksand"/>
                        <a:cs typeface="Quicksand"/>
                        <a:sym typeface="Quicksand"/>
                      </a:endParaRPr>
                    </a:p>
                  </a:txBody>
                  <a:tcPr marT="0" marB="0" marR="0" marL="0">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c>
                  <a:txBody>
                    <a:bodyPr/>
                    <a:lstStyle/>
                    <a:p>
                      <a:pPr indent="0" lvl="0" marL="0" marR="5080" rtl="0" algn="ctr">
                        <a:lnSpc>
                          <a:spcPct val="148750"/>
                        </a:lnSpc>
                        <a:spcBef>
                          <a:spcPts val="0"/>
                        </a:spcBef>
                        <a:spcAft>
                          <a:spcPts val="0"/>
                        </a:spcAft>
                        <a:buNone/>
                      </a:pPr>
                      <a:r>
                        <a:rPr b="1" lang="en">
                          <a:solidFill>
                            <a:srgbClr val="262328"/>
                          </a:solidFill>
                          <a:latin typeface="Quicksand"/>
                          <a:ea typeface="Quicksand"/>
                          <a:cs typeface="Quicksand"/>
                          <a:sym typeface="Quicksand"/>
                        </a:rPr>
                        <a:t>Examples</a:t>
                      </a:r>
                      <a:endParaRPr b="1">
                        <a:solidFill>
                          <a:srgbClr val="130F16"/>
                        </a:solidFill>
                        <a:latin typeface="Quicksand"/>
                        <a:ea typeface="Quicksand"/>
                        <a:cs typeface="Quicksand"/>
                        <a:sym typeface="Quicksand"/>
                      </a:endParaRPr>
                    </a:p>
                  </a:txBody>
                  <a:tcPr marT="0" marB="0" marR="0" marL="0">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A4C2F4"/>
                    </a:solidFill>
                  </a:tcPr>
                </a:tc>
              </a:tr>
              <a:tr h="1805200">
                <a:tc>
                  <a:txBody>
                    <a:bodyPr/>
                    <a:lstStyle/>
                    <a:p>
                      <a:pPr indent="0" lvl="0" marL="74930" rtl="0" algn="l">
                        <a:spcBef>
                          <a:spcPts val="0"/>
                        </a:spcBef>
                        <a:spcAft>
                          <a:spcPts val="0"/>
                        </a:spcAft>
                        <a:buClr>
                          <a:schemeClr val="dk1"/>
                        </a:buClr>
                        <a:buSzPts val="1100"/>
                        <a:buFont typeface="Arial"/>
                        <a:buNone/>
                      </a:pPr>
                      <a:r>
                        <a:rPr b="1" lang="en">
                          <a:solidFill>
                            <a:srgbClr val="130F16"/>
                          </a:solidFill>
                          <a:latin typeface="Quicksand"/>
                          <a:ea typeface="Quicksand"/>
                          <a:cs typeface="Quicksand"/>
                          <a:sym typeface="Quicksand"/>
                        </a:rPr>
                        <a:t>Membership</a:t>
                      </a:r>
                      <a:endParaRPr b="1">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74930" marR="65405" rtl="0" algn="just">
                        <a:lnSpc>
                          <a:spcPct val="118333"/>
                        </a:lnSpc>
                        <a:spcBef>
                          <a:spcPts val="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Returns True if element is present in the tuple. Otherwise returns false.</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a:txBody>
                    <a:bodyPr/>
                    <a:lstStyle/>
                    <a:p>
                      <a:pPr indent="0" lvl="0" marL="0" rtl="0" algn="l">
                        <a:lnSpc>
                          <a:spcPct val="147916"/>
                        </a:lnSpc>
                        <a:spcBef>
                          <a:spcPts val="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 a=(2,3,4,5,6,7,8,9,10)</a:t>
                      </a:r>
                      <a:endParaRPr b="1">
                        <a:solidFill>
                          <a:schemeClr val="dk1"/>
                        </a:solidFill>
                        <a:latin typeface="Quicksand"/>
                        <a:ea typeface="Quicksand"/>
                        <a:cs typeface="Quicksand"/>
                        <a:sym typeface="Quicksand"/>
                      </a:endParaRPr>
                    </a:p>
                    <a:p>
                      <a:pPr indent="10159" lvl="0" marL="64135" marR="2239645" rtl="0" algn="l">
                        <a:lnSpc>
                          <a:spcPct val="118333"/>
                        </a:lnSpc>
                        <a:spcBef>
                          <a:spcPts val="415"/>
                        </a:spcBef>
                        <a:spcAft>
                          <a:spcPts val="0"/>
                        </a:spcAft>
                        <a:buClr>
                          <a:schemeClr val="dk1"/>
                        </a:buClr>
                        <a:buSzPts val="1100"/>
                        <a:buFont typeface="Arial"/>
                        <a:buNone/>
                      </a:pPr>
                      <a:r>
                        <a:rPr b="1" lang="en">
                          <a:solidFill>
                            <a:schemeClr val="dk1"/>
                          </a:solidFill>
                          <a:latin typeface="Quicksand"/>
                          <a:ea typeface="Quicksand"/>
                          <a:cs typeface="Quicksand"/>
                          <a:sym typeface="Quicksand"/>
                        </a:rPr>
                        <a:t>5 in a True</a:t>
                      </a:r>
                      <a:endParaRPr b="1">
                        <a:solidFill>
                          <a:schemeClr val="dk1"/>
                        </a:solidFill>
                        <a:latin typeface="Quicksand"/>
                        <a:ea typeface="Quicksand"/>
                        <a:cs typeface="Quicksand"/>
                        <a:sym typeface="Quicksand"/>
                      </a:endParaRPr>
                    </a:p>
                    <a:p>
                      <a:pPr indent="0" lvl="0" marL="74930" marR="2026285" rtl="0" algn="l">
                        <a:lnSpc>
                          <a:spcPct val="118333"/>
                        </a:lnSpc>
                        <a:spcBef>
                          <a:spcPts val="1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100 in a False</a:t>
                      </a:r>
                      <a:endParaRPr b="1">
                        <a:solidFill>
                          <a:schemeClr val="dk1"/>
                        </a:solidFill>
                        <a:latin typeface="Quicksand"/>
                        <a:ea typeface="Quicksand"/>
                        <a:cs typeface="Quicksand"/>
                        <a:sym typeface="Quicksand"/>
                      </a:endParaRPr>
                    </a:p>
                    <a:p>
                      <a:pPr indent="0" lvl="0" marL="74930" marR="1918335" rtl="0" algn="l">
                        <a:lnSpc>
                          <a:spcPct val="118333"/>
                        </a:lnSpc>
                        <a:spcBef>
                          <a:spcPts val="95"/>
                        </a:spcBef>
                        <a:spcAft>
                          <a:spcPts val="0"/>
                        </a:spcAft>
                        <a:buClr>
                          <a:schemeClr val="dk1"/>
                        </a:buClr>
                        <a:buSzPts val="1100"/>
                        <a:buFont typeface="Arial"/>
                        <a:buNone/>
                      </a:pPr>
                      <a:r>
                        <a:rPr b="1" lang="en">
                          <a:solidFill>
                            <a:schemeClr val="dk1"/>
                          </a:solidFill>
                          <a:latin typeface="Quicksand"/>
                          <a:ea typeface="Quicksand"/>
                          <a:cs typeface="Quicksand"/>
                          <a:sym typeface="Quicksand"/>
                        </a:rPr>
                        <a:t>2 not in a False</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r>
              <a:tr h="232400">
                <a:tc rowSpan="4">
                  <a:txBody>
                    <a:bodyPr/>
                    <a:lstStyle/>
                    <a:p>
                      <a:pPr indent="0" lvl="0" marL="0" rtl="0" algn="just">
                        <a:lnSpc>
                          <a:spcPct val="100000"/>
                        </a:lnSpc>
                        <a:spcBef>
                          <a:spcPts val="20"/>
                        </a:spcBef>
                        <a:spcAft>
                          <a:spcPts val="0"/>
                        </a:spcAft>
                        <a:buNone/>
                      </a:pPr>
                      <a:r>
                        <a:t/>
                      </a:r>
                      <a:endParaRPr b="1">
                        <a:solidFill>
                          <a:schemeClr val="dk1"/>
                        </a:solidFill>
                        <a:latin typeface="Quicksand"/>
                        <a:ea typeface="Quicksand"/>
                        <a:cs typeface="Quicksand"/>
                        <a:sym typeface="Quicksand"/>
                      </a:endParaRPr>
                    </a:p>
                    <a:p>
                      <a:pPr indent="0" lvl="0" marL="74930" rtl="0" algn="l">
                        <a:spcBef>
                          <a:spcPts val="1235"/>
                        </a:spcBef>
                        <a:spcAft>
                          <a:spcPts val="0"/>
                        </a:spcAft>
                        <a:buClr>
                          <a:schemeClr val="dk1"/>
                        </a:buClr>
                        <a:buSzPts val="1100"/>
                        <a:buFont typeface="Arial"/>
                        <a:buNone/>
                      </a:pPr>
                      <a:r>
                        <a:rPr b="1" lang="en">
                          <a:solidFill>
                            <a:schemeClr val="dk1"/>
                          </a:solidFill>
                          <a:latin typeface="Quicksand"/>
                          <a:ea typeface="Quicksand"/>
                          <a:cs typeface="Quicksand"/>
                          <a:sym typeface="Quicksand"/>
                        </a:rPr>
                        <a:t>Comparison</a:t>
                      </a:r>
                      <a:endParaRPr b="1">
                        <a:solidFill>
                          <a:schemeClr val="dk1"/>
                        </a:solidFill>
                        <a:latin typeface="Quicksand"/>
                        <a:ea typeface="Quicksand"/>
                        <a:cs typeface="Quicksand"/>
                        <a:sym typeface="Quicksand"/>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solidFill>
                          <a:schemeClr val="dk1"/>
                        </a:solidFill>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c rowSpan="4">
                  <a:txBody>
                    <a:bodyPr/>
                    <a:lstStyle/>
                    <a:p>
                      <a:pPr indent="0" lvl="0" marL="74930" rtl="0" algn="l">
                        <a:lnSpc>
                          <a:spcPct val="147916"/>
                        </a:lnSpc>
                        <a:spcBef>
                          <a:spcPts val="0"/>
                        </a:spcBef>
                        <a:spcAft>
                          <a:spcPts val="0"/>
                        </a:spcAft>
                        <a:buNone/>
                      </a:pPr>
                      <a:r>
                        <a:rPr b="1" lang="en">
                          <a:solidFill>
                            <a:schemeClr val="dk1"/>
                          </a:solidFill>
                          <a:latin typeface="Quicksand"/>
                          <a:ea typeface="Quicksand"/>
                          <a:cs typeface="Quicksand"/>
                          <a:sym typeface="Quicksand"/>
                        </a:rPr>
                        <a:t>a=(2,3,4,5,6,7,8,9,10)</a:t>
                      </a:r>
                      <a:endParaRPr b="1">
                        <a:solidFill>
                          <a:schemeClr val="dk1"/>
                        </a:solidFill>
                        <a:latin typeface="Quicksand"/>
                        <a:ea typeface="Quicksand"/>
                        <a:cs typeface="Quicksand"/>
                        <a:sym typeface="Quicksand"/>
                      </a:endParaRPr>
                    </a:p>
                    <a:p>
                      <a:pPr indent="0" lvl="0" marL="74930" rtl="0" algn="l">
                        <a:spcBef>
                          <a:spcPts val="80"/>
                        </a:spcBef>
                        <a:spcAft>
                          <a:spcPts val="0"/>
                        </a:spcAft>
                        <a:buNone/>
                      </a:pPr>
                      <a:r>
                        <a:rPr b="1" lang="en">
                          <a:solidFill>
                            <a:schemeClr val="dk1"/>
                          </a:solidFill>
                          <a:latin typeface="Quicksand"/>
                          <a:ea typeface="Quicksand"/>
                          <a:cs typeface="Quicksand"/>
                          <a:sym typeface="Quicksand"/>
                        </a:rPr>
                        <a:t>b=(2,3,4)</a:t>
                      </a:r>
                      <a:endParaRPr b="1">
                        <a:solidFill>
                          <a:schemeClr val="dk1"/>
                        </a:solidFill>
                        <a:latin typeface="Quicksand"/>
                        <a:ea typeface="Quicksand"/>
                        <a:cs typeface="Quicksand"/>
                        <a:sym typeface="Quicksand"/>
                      </a:endParaRPr>
                    </a:p>
                    <a:p>
                      <a:pPr indent="0" lvl="0" marL="74930" rtl="0" algn="l">
                        <a:spcBef>
                          <a:spcPts val="330"/>
                        </a:spcBef>
                        <a:spcAft>
                          <a:spcPts val="0"/>
                        </a:spcAft>
                        <a:buNone/>
                      </a:pPr>
                      <a:r>
                        <a:rPr b="1" lang="en">
                          <a:solidFill>
                            <a:schemeClr val="dk1"/>
                          </a:solidFill>
                          <a:latin typeface="Quicksand"/>
                          <a:ea typeface="Quicksand"/>
                          <a:cs typeface="Quicksand"/>
                          <a:sym typeface="Quicksand"/>
                        </a:rPr>
                        <a:t>a==b</a:t>
                      </a:r>
                      <a:endParaRPr b="1">
                        <a:solidFill>
                          <a:schemeClr val="dk1"/>
                        </a:solidFill>
                        <a:latin typeface="Quicksand"/>
                        <a:ea typeface="Quicksand"/>
                        <a:cs typeface="Quicksand"/>
                        <a:sym typeface="Quicksand"/>
                      </a:endParaRPr>
                    </a:p>
                    <a:p>
                      <a:pPr indent="0" lvl="0" marL="74930" rtl="0" algn="l">
                        <a:spcBef>
                          <a:spcPts val="80"/>
                        </a:spcBef>
                        <a:spcAft>
                          <a:spcPts val="0"/>
                        </a:spcAft>
                        <a:buNone/>
                      </a:pPr>
                      <a:r>
                        <a:rPr b="1" lang="en">
                          <a:solidFill>
                            <a:schemeClr val="dk1"/>
                          </a:solidFill>
                          <a:latin typeface="Quicksand"/>
                          <a:ea typeface="Quicksand"/>
                          <a:cs typeface="Quicksand"/>
                          <a:sym typeface="Quicksand"/>
                        </a:rPr>
                        <a:t>False</a:t>
                      </a:r>
                      <a:endParaRPr b="1">
                        <a:solidFill>
                          <a:schemeClr val="dk1"/>
                        </a:solidFill>
                        <a:latin typeface="Quicksand"/>
                        <a:ea typeface="Quicksand"/>
                        <a:cs typeface="Quicksand"/>
                        <a:sym typeface="Quicksand"/>
                      </a:endParaRPr>
                    </a:p>
                    <a:p>
                      <a:pPr indent="0" lvl="0" marL="74930" rtl="0" algn="l">
                        <a:spcBef>
                          <a:spcPts val="80"/>
                        </a:spcBef>
                        <a:spcAft>
                          <a:spcPts val="0"/>
                        </a:spcAft>
                        <a:buNone/>
                      </a:pPr>
                      <a:r>
                        <a:rPr b="1" lang="en">
                          <a:solidFill>
                            <a:schemeClr val="dk1"/>
                          </a:solidFill>
                          <a:latin typeface="Quicksand"/>
                          <a:ea typeface="Quicksand"/>
                          <a:cs typeface="Quicksand"/>
                          <a:sym typeface="Quicksand"/>
                        </a:rPr>
                        <a:t>a!=b</a:t>
                      </a:r>
                      <a:endParaRPr b="1">
                        <a:solidFill>
                          <a:schemeClr val="dk1"/>
                        </a:solidFill>
                        <a:latin typeface="Quicksand"/>
                        <a:ea typeface="Quicksand"/>
                        <a:cs typeface="Quicksand"/>
                        <a:sym typeface="Quicksand"/>
                      </a:endParaRPr>
                    </a:p>
                    <a:p>
                      <a:pPr indent="0" lvl="0" marL="74930" rtl="0" algn="l">
                        <a:spcBef>
                          <a:spcPts val="80"/>
                        </a:spcBef>
                        <a:spcAft>
                          <a:spcPts val="0"/>
                        </a:spcAft>
                        <a:buNone/>
                      </a:pPr>
                      <a:r>
                        <a:rPr b="1" lang="en">
                          <a:solidFill>
                            <a:schemeClr val="dk1"/>
                          </a:solidFill>
                          <a:latin typeface="Quicksand"/>
                          <a:ea typeface="Quicksand"/>
                          <a:cs typeface="Quicksand"/>
                          <a:sym typeface="Quicksand"/>
                        </a:rPr>
                        <a:t>True</a:t>
                      </a:r>
                      <a:endParaRPr b="1">
                        <a:solidFill>
                          <a:schemeClr val="dk1"/>
                        </a:solidFill>
                        <a:latin typeface="Quicksand"/>
                        <a:ea typeface="Quicksand"/>
                        <a:cs typeface="Quicksand"/>
                        <a:sym typeface="Quicksand"/>
                      </a:endParaRPr>
                    </a:p>
                  </a:txBody>
                  <a:tcPr marT="0" marB="0" marR="0" marL="0">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w="111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484975">
                <a:tc vMerge="1"/>
                <a:tc rowSpan="3">
                  <a:txBody>
                    <a:bodyPr/>
                    <a:lstStyle/>
                    <a:p>
                      <a:pPr indent="0" lvl="0" marL="74930" marR="62864" rtl="0" algn="l">
                        <a:lnSpc>
                          <a:spcPct val="118333"/>
                        </a:lnSpc>
                        <a:spcBef>
                          <a:spcPts val="0"/>
                        </a:spcBef>
                        <a:spcAft>
                          <a:spcPts val="0"/>
                        </a:spcAft>
                        <a:buNone/>
                      </a:pPr>
                      <a:r>
                        <a:rPr b="1" lang="en">
                          <a:solidFill>
                            <a:schemeClr val="dk1"/>
                          </a:solidFill>
                          <a:latin typeface="Quicksand"/>
                          <a:ea typeface="Quicksand"/>
                          <a:cs typeface="Quicksand"/>
                          <a:sym typeface="Quicksand"/>
                        </a:rPr>
                        <a:t>Returns True if all elements in both  elements are same.</a:t>
                      </a:r>
                      <a:endParaRPr>
                        <a:solidFill>
                          <a:schemeClr val="dk1"/>
                        </a:solidFill>
                      </a:endParaRPr>
                    </a:p>
                  </a:txBody>
                  <a:tcPr marT="0" marB="0" marR="0" marL="0" anchor="ctr">
                    <a:lnL cap="flat" cmpd="sng" w="11125">
                      <a:solidFill>
                        <a:srgbClr val="000000"/>
                      </a:solidFill>
                      <a:prstDash val="solid"/>
                      <a:round/>
                      <a:headEnd len="sm" w="sm" type="none"/>
                      <a:tailEnd len="sm" w="sm" type="none"/>
                    </a:lnL>
                    <a:lnR cap="flat" cmpd="sng" w="1112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1125">
                      <a:solidFill>
                        <a:srgbClr val="000000"/>
                      </a:solidFill>
                      <a:prstDash val="solid"/>
                      <a:round/>
                      <a:headEnd len="sm" w="sm" type="none"/>
                      <a:tailEnd len="sm" w="sm" type="none"/>
                    </a:lnB>
                    <a:solidFill>
                      <a:srgbClr val="FFF2CC"/>
                    </a:solidFill>
                  </a:tcPr>
                </a:tc>
                <a:tc vMerge="1"/>
              </a:tr>
              <a:tr h="255525">
                <a:tc vMerge="1"/>
                <a:tc vMerge="1"/>
                <a:tc vMerge="1"/>
              </a:tr>
              <a:tr h="604750">
                <a:tc vMerge="1"/>
                <a:tc vMerge="1"/>
                <a:tc vMerge="1"/>
              </a:tr>
            </a:tbl>
          </a:graphicData>
        </a:graphic>
      </p:graphicFrame>
      <p:cxnSp>
        <p:nvCxnSpPr>
          <p:cNvPr id="577" name="Google Shape;577;p35"/>
          <p:cNvCxnSpPr/>
          <p:nvPr/>
        </p:nvCxnSpPr>
        <p:spPr>
          <a:xfrm>
            <a:off x="5814825" y="4952225"/>
            <a:ext cx="2826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36"/>
          <p:cNvGrpSpPr/>
          <p:nvPr/>
        </p:nvGrpSpPr>
        <p:grpSpPr>
          <a:xfrm>
            <a:off x="7631947" y="671363"/>
            <a:ext cx="636814" cy="120078"/>
            <a:chOff x="8209059" y="198000"/>
            <a:chExt cx="636814" cy="120078"/>
          </a:xfrm>
        </p:grpSpPr>
        <p:sp>
          <p:nvSpPr>
            <p:cNvPr id="583" name="Google Shape;583;p3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6" name="Google Shape;586;p3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p36"/>
          <p:cNvGrpSpPr/>
          <p:nvPr/>
        </p:nvGrpSpPr>
        <p:grpSpPr>
          <a:xfrm>
            <a:off x="7631947" y="671363"/>
            <a:ext cx="636814" cy="120078"/>
            <a:chOff x="8209059" y="198000"/>
            <a:chExt cx="636814" cy="120078"/>
          </a:xfrm>
        </p:grpSpPr>
        <p:sp>
          <p:nvSpPr>
            <p:cNvPr id="588" name="Google Shape;588;p3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1" name="Google Shape;591;p3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 Methods &amp; Functions</a:t>
            </a:r>
            <a:endParaRPr b="0" i="0" sz="3600" u="none" cap="none" strike="noStrike">
              <a:solidFill>
                <a:srgbClr val="011635"/>
              </a:solidFill>
              <a:latin typeface="Bebas Neue"/>
              <a:ea typeface="Bebas Neue"/>
              <a:cs typeface="Bebas Neue"/>
              <a:sym typeface="Bebas Neue"/>
            </a:endParaRPr>
          </a:p>
        </p:txBody>
      </p:sp>
      <p:graphicFrame>
        <p:nvGraphicFramePr>
          <p:cNvPr id="592" name="Google Shape;592;p36"/>
          <p:cNvGraphicFramePr/>
          <p:nvPr/>
        </p:nvGraphicFramePr>
        <p:xfrm>
          <a:off x="555675" y="1116600"/>
          <a:ext cx="3000000" cy="3000000"/>
        </p:xfrm>
        <a:graphic>
          <a:graphicData uri="http://schemas.openxmlformats.org/drawingml/2006/table">
            <a:tbl>
              <a:tblPr bandCol="1" bandRow="1">
                <a:noFill/>
                <a:tableStyleId>{3C3715E8-4871-44BD-9D93-214E7BA8670E}</a:tableStyleId>
              </a:tblPr>
              <a:tblGrid>
                <a:gridCol w="1876400"/>
                <a:gridCol w="3055950"/>
                <a:gridCol w="3081925"/>
              </a:tblGrid>
              <a:tr h="489625">
                <a:tc>
                  <a:txBody>
                    <a:bodyPr/>
                    <a:lstStyle/>
                    <a:p>
                      <a:pPr indent="0" lvl="0" marL="0" rtl="0" algn="ctr">
                        <a:spcBef>
                          <a:spcPts val="0"/>
                        </a:spcBef>
                        <a:spcAft>
                          <a:spcPts val="0"/>
                        </a:spcAft>
                        <a:buClr>
                          <a:schemeClr val="dk1"/>
                        </a:buClr>
                        <a:buSzPts val="1100"/>
                        <a:buFont typeface="Arial"/>
                        <a:buNone/>
                      </a:pPr>
                      <a:r>
                        <a:rPr b="1" lang="en">
                          <a:solidFill>
                            <a:srgbClr val="130E13"/>
                          </a:solidFill>
                          <a:latin typeface="Quicksand"/>
                          <a:ea typeface="Quicksand"/>
                          <a:cs typeface="Quicksand"/>
                          <a:sym typeface="Quicksand"/>
                        </a:rPr>
                        <a:t>Method</a:t>
                      </a:r>
                      <a:r>
                        <a:rPr b="1" lang="en">
                          <a:solidFill>
                            <a:srgbClr val="2A282F"/>
                          </a:solidFill>
                          <a:latin typeface="Quicksand"/>
                          <a:ea typeface="Quicksand"/>
                          <a:cs typeface="Quicksand"/>
                          <a:sym typeface="Quicksand"/>
                        </a:rPr>
                        <a:t>s</a:t>
                      </a:r>
                      <a:r>
                        <a:rPr b="1" lang="en">
                          <a:solidFill>
                            <a:schemeClr val="dk1"/>
                          </a:solidFill>
                          <a:latin typeface="Quicksand"/>
                          <a:ea typeface="Quicksand"/>
                          <a:cs typeface="Quicksand"/>
                          <a:sym typeface="Quicksand"/>
                        </a:rPr>
                        <a:t>/Functions</a:t>
                      </a:r>
                      <a:endParaRPr b="1">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c>
                  <a:txBody>
                    <a:bodyPr/>
                    <a:lstStyle/>
                    <a:p>
                      <a:pPr indent="0" lvl="0" marL="876300" rtl="0" algn="l">
                        <a:lnSpc>
                          <a:spcPct val="100000"/>
                        </a:lnSpc>
                        <a:spcBef>
                          <a:spcPts val="0"/>
                        </a:spcBef>
                        <a:spcAft>
                          <a:spcPts val="0"/>
                        </a:spcAft>
                        <a:buNone/>
                      </a:pPr>
                      <a:r>
                        <a:rPr b="1" lang="en">
                          <a:solidFill>
                            <a:srgbClr val="130E13"/>
                          </a:solidFill>
                          <a:latin typeface="Quicksand"/>
                          <a:ea typeface="Quicksand"/>
                          <a:cs typeface="Quicksand"/>
                          <a:sym typeface="Quicksand"/>
                        </a:rPr>
                        <a:t>D</a:t>
                      </a:r>
                      <a:r>
                        <a:rPr b="1" lang="en">
                          <a:solidFill>
                            <a:srgbClr val="130E13"/>
                          </a:solidFill>
                          <a:latin typeface="Quicksand"/>
                          <a:ea typeface="Quicksand"/>
                          <a:cs typeface="Quicksand"/>
                          <a:sym typeface="Quicksand"/>
                        </a:rPr>
                        <a:t>escription</a:t>
                      </a:r>
                      <a:endParaRPr b="1">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c>
                  <a:txBody>
                    <a:bodyPr/>
                    <a:lstStyle/>
                    <a:p>
                      <a:pPr indent="0" lvl="0" marL="0" marR="7620" rtl="0" algn="ctr">
                        <a:lnSpc>
                          <a:spcPct val="100000"/>
                        </a:lnSpc>
                        <a:spcBef>
                          <a:spcPts val="0"/>
                        </a:spcBef>
                        <a:spcAft>
                          <a:spcPts val="0"/>
                        </a:spcAft>
                        <a:buNone/>
                      </a:pPr>
                      <a:r>
                        <a:rPr b="1" lang="en">
                          <a:solidFill>
                            <a:srgbClr val="2A282F"/>
                          </a:solidFill>
                          <a:latin typeface="Quicksand"/>
                          <a:ea typeface="Quicksand"/>
                          <a:cs typeface="Quicksand"/>
                          <a:sym typeface="Quicksand"/>
                        </a:rPr>
                        <a:t>Example</a:t>
                      </a:r>
                      <a:endParaRPr b="1">
                        <a:solidFill>
                          <a:srgbClr val="130E13"/>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r>
              <a:tr h="304800">
                <a:tc rowSpan="3">
                  <a:txBody>
                    <a:bodyPr/>
                    <a:lstStyle/>
                    <a:p>
                      <a:pPr indent="0" lvl="0" marL="88900" rtl="0" algn="ctr">
                        <a:lnSpc>
                          <a:spcPct val="100000"/>
                        </a:lnSpc>
                        <a:spcBef>
                          <a:spcPts val="120"/>
                        </a:spcBef>
                        <a:spcAft>
                          <a:spcPts val="0"/>
                        </a:spcAft>
                        <a:buNone/>
                      </a:pPr>
                      <a:r>
                        <a:rPr b="1" lang="en">
                          <a:solidFill>
                            <a:schemeClr val="dk1"/>
                          </a:solidFill>
                          <a:latin typeface="Quicksand"/>
                          <a:ea typeface="Quicksand"/>
                          <a:cs typeface="Quicksand"/>
                          <a:sym typeface="Quicksand"/>
                        </a:rPr>
                        <a:t>a.index(tuple)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rowSpan="3">
                  <a:txBody>
                    <a:bodyPr/>
                    <a:lstStyle/>
                    <a:p>
                      <a:pPr indent="0" lvl="0" marL="88900" rtl="0" algn="l">
                        <a:spcBef>
                          <a:spcPts val="120"/>
                        </a:spcBef>
                        <a:spcAft>
                          <a:spcPts val="0"/>
                        </a:spcAft>
                        <a:buNone/>
                      </a:pPr>
                      <a:r>
                        <a:rPr b="1" lang="en">
                          <a:solidFill>
                            <a:schemeClr val="dk1"/>
                          </a:solidFill>
                          <a:latin typeface="Quicksand"/>
                          <a:ea typeface="Quicksand"/>
                          <a:cs typeface="Quicksand"/>
                          <a:sym typeface="Quicksand"/>
                        </a:rPr>
                        <a:t>Returns	the	index  of	the first matched item.</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76200" rtl="0" algn="l">
                        <a:lnSpc>
                          <a:spcPct val="100000"/>
                        </a:lnSpc>
                        <a:spcBef>
                          <a:spcPts val="120"/>
                        </a:spcBef>
                        <a:spcAft>
                          <a:spcPts val="0"/>
                        </a:spcAft>
                        <a:buNone/>
                      </a:pPr>
                      <a:r>
                        <a:rPr b="1" lang="en">
                          <a:solidFill>
                            <a:schemeClr val="dk1"/>
                          </a:solidFill>
                          <a:latin typeface="Quicksand"/>
                          <a:ea typeface="Quicksand"/>
                          <a:cs typeface="Quicksand"/>
                          <a:sym typeface="Quicksand"/>
                        </a:rPr>
                        <a:t>a=(l,2,3,4,5)</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79400">
                <a:tc vMerge="1"/>
                <a:tc vMerge="1"/>
                <a:tc>
                  <a:txBody>
                    <a:bodyPr/>
                    <a:lstStyle/>
                    <a:p>
                      <a:pPr indent="0" lvl="0" marL="76200" rtl="0" algn="l">
                        <a:lnSpc>
                          <a:spcPct val="100000"/>
                        </a:lnSpc>
                        <a:spcBef>
                          <a:spcPts val="0"/>
                        </a:spcBef>
                        <a:spcAft>
                          <a:spcPts val="0"/>
                        </a:spcAft>
                        <a:buNone/>
                      </a:pPr>
                      <a:r>
                        <a:rPr b="1" lang="en">
                          <a:solidFill>
                            <a:schemeClr val="dk1"/>
                          </a:solidFill>
                          <a:latin typeface="Quicksand"/>
                          <a:ea typeface="Quicksand"/>
                          <a:cs typeface="Quicksand"/>
                          <a:sym typeface="Quicksand"/>
                        </a:rPr>
                        <a:t>a.index(5)</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54000">
                <a:tc vMerge="1"/>
                <a:tc vMerge="1"/>
                <a:tc>
                  <a:txBody>
                    <a:bodyPr/>
                    <a:lstStyle/>
                    <a:p>
                      <a:pPr indent="0" lvl="0" marL="76200" rtl="0" algn="l">
                        <a:lnSpc>
                          <a:spcPct val="100000"/>
                        </a:lnSpc>
                        <a:spcBef>
                          <a:spcPts val="0"/>
                        </a:spcBef>
                        <a:spcAft>
                          <a:spcPts val="0"/>
                        </a:spcAft>
                        <a:buNone/>
                      </a:pPr>
                      <a:r>
                        <a:rPr b="1" lang="en">
                          <a:solidFill>
                            <a:schemeClr val="dk1"/>
                          </a:solidFill>
                          <a:latin typeface="Quicksand"/>
                          <a:ea typeface="Quicksand"/>
                          <a:cs typeface="Quicksand"/>
                          <a:sym typeface="Quicksand"/>
                        </a:rPr>
                        <a:t>4</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304800">
                <a:tc rowSpan="3">
                  <a:txBody>
                    <a:bodyPr/>
                    <a:lstStyle/>
                    <a:p>
                      <a:pPr indent="0" lvl="0" marL="88900" rtl="0" algn="ctr">
                        <a:lnSpc>
                          <a:spcPct val="100000"/>
                        </a:lnSpc>
                        <a:spcBef>
                          <a:spcPts val="120"/>
                        </a:spcBef>
                        <a:spcAft>
                          <a:spcPts val="0"/>
                        </a:spcAft>
                        <a:buNone/>
                      </a:pPr>
                      <a:r>
                        <a:rPr b="1" lang="en">
                          <a:solidFill>
                            <a:schemeClr val="dk1"/>
                          </a:solidFill>
                          <a:latin typeface="Quicksand"/>
                          <a:ea typeface="Quicksand"/>
                          <a:cs typeface="Quicksand"/>
                          <a:sym typeface="Quicksand"/>
                        </a:rPr>
                        <a:t>a.count(tuple)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rowSpan="3">
                  <a:txBody>
                    <a:bodyPr/>
                    <a:lstStyle/>
                    <a:p>
                      <a:pPr indent="0" lvl="0" marL="88900" rtl="0" algn="l">
                        <a:spcBef>
                          <a:spcPts val="120"/>
                        </a:spcBef>
                        <a:spcAft>
                          <a:spcPts val="0"/>
                        </a:spcAft>
                        <a:buNone/>
                      </a:pPr>
                      <a:r>
                        <a:rPr b="1" lang="en">
                          <a:solidFill>
                            <a:schemeClr val="dk1"/>
                          </a:solidFill>
                          <a:latin typeface="Quicksand"/>
                          <a:ea typeface="Quicksand"/>
                          <a:cs typeface="Quicksand"/>
                          <a:sym typeface="Quicksand"/>
                        </a:rPr>
                        <a:t>Returns	the count of the given element.</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lnSpc>
                          <a:spcPct val="100000"/>
                        </a:lnSpc>
                        <a:spcBef>
                          <a:spcPts val="20"/>
                        </a:spcBef>
                        <a:spcAft>
                          <a:spcPts val="0"/>
                        </a:spcAft>
                        <a:buNone/>
                      </a:pPr>
                      <a:r>
                        <a:rPr b="1" lang="en">
                          <a:solidFill>
                            <a:schemeClr val="dk1"/>
                          </a:solidFill>
                          <a:latin typeface="Quicksand"/>
                          <a:ea typeface="Quicksand"/>
                          <a:cs typeface="Quicksand"/>
                          <a:sym typeface="Quicksand"/>
                        </a:rPr>
                        <a:t> </a:t>
                      </a:r>
                      <a:r>
                        <a:rPr b="1" lang="en">
                          <a:solidFill>
                            <a:schemeClr val="dk1"/>
                          </a:solidFill>
                          <a:latin typeface="Quicksand"/>
                          <a:ea typeface="Quicksand"/>
                          <a:cs typeface="Quicksand"/>
                          <a:sym typeface="Quicksand"/>
                        </a:rPr>
                        <a:t>a=(l,2,3,4,5)</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76850">
                <a:tc vMerge="1"/>
                <a:tc vMerge="1"/>
                <a:tc>
                  <a:txBody>
                    <a:bodyPr/>
                    <a:lstStyle/>
                    <a:p>
                      <a:pPr indent="0" lvl="0" marL="0" rtl="0" algn="l">
                        <a:lnSpc>
                          <a:spcPct val="100000"/>
                        </a:lnSpc>
                        <a:spcBef>
                          <a:spcPts val="0"/>
                        </a:spcBef>
                        <a:spcAft>
                          <a:spcPts val="0"/>
                        </a:spcAft>
                        <a:buNone/>
                      </a:pPr>
                      <a:r>
                        <a:rPr b="1" lang="en">
                          <a:solidFill>
                            <a:schemeClr val="dk1"/>
                          </a:solidFill>
                          <a:latin typeface="Quicksand"/>
                          <a:ea typeface="Quicksand"/>
                          <a:cs typeface="Quicksand"/>
                          <a:sym typeface="Quicksand"/>
                        </a:rPr>
                        <a:t> </a:t>
                      </a:r>
                      <a:r>
                        <a:rPr b="1" lang="en">
                          <a:solidFill>
                            <a:schemeClr val="dk1"/>
                          </a:solidFill>
                          <a:latin typeface="Quicksand"/>
                          <a:ea typeface="Quicksand"/>
                          <a:cs typeface="Quicksand"/>
                          <a:sym typeface="Quicksand"/>
                        </a:rPr>
                        <a:t>a.count(3)</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2CC"/>
                    </a:solidFill>
                  </a:tcPr>
                </a:tc>
              </a:tr>
              <a:tr h="269250">
                <a:tc vMerge="1"/>
                <a:tc vMerge="1"/>
                <a:tc>
                  <a:txBody>
                    <a:bodyPr/>
                    <a:lstStyle/>
                    <a:p>
                      <a:pPr indent="0" lvl="0" marL="88900" rtl="0" algn="l">
                        <a:lnSpc>
                          <a:spcPct val="100000"/>
                        </a:lnSpc>
                        <a:spcBef>
                          <a:spcPts val="0"/>
                        </a:spcBef>
                        <a:spcAft>
                          <a:spcPts val="0"/>
                        </a:spcAft>
                        <a:buNone/>
                      </a:pPr>
                      <a:r>
                        <a:rPr b="1" lang="en">
                          <a:solidFill>
                            <a:schemeClr val="dk1"/>
                          </a:solidFill>
                          <a:latin typeface="Quicksand"/>
                          <a:ea typeface="Quicksand"/>
                          <a:cs typeface="Quicksand"/>
                          <a:sym typeface="Quicksand"/>
                        </a:rPr>
                        <a:t>1</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635000">
                <a:tc>
                  <a:txBody>
                    <a:bodyPr/>
                    <a:lstStyle/>
                    <a:p>
                      <a:pPr indent="0" lvl="0" marL="88900" rtl="0" algn="ctr">
                        <a:lnSpc>
                          <a:spcPct val="100000"/>
                        </a:lnSpc>
                        <a:spcBef>
                          <a:spcPts val="20"/>
                        </a:spcBef>
                        <a:spcAft>
                          <a:spcPts val="0"/>
                        </a:spcAft>
                        <a:buNone/>
                      </a:pPr>
                      <a:r>
                        <a:rPr b="1" lang="en">
                          <a:solidFill>
                            <a:schemeClr val="dk1"/>
                          </a:solidFill>
                          <a:latin typeface="Quicksand"/>
                          <a:ea typeface="Quicksand"/>
                          <a:cs typeface="Quicksand"/>
                          <a:sym typeface="Quicksand"/>
                        </a:rPr>
                        <a:t>len(tuple)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88900" marR="554355" rtl="0" algn="l">
                        <a:lnSpc>
                          <a:spcPct val="100000"/>
                        </a:lnSpc>
                        <a:spcBef>
                          <a:spcPts val="20"/>
                        </a:spcBef>
                        <a:spcAft>
                          <a:spcPts val="0"/>
                        </a:spcAft>
                        <a:buNone/>
                      </a:pPr>
                      <a:r>
                        <a:rPr b="1" lang="en">
                          <a:solidFill>
                            <a:schemeClr val="dk1"/>
                          </a:solidFill>
                          <a:latin typeface="Quicksand"/>
                          <a:ea typeface="Quicksand"/>
                          <a:cs typeface="Quicksand"/>
                          <a:sym typeface="Quicksand"/>
                        </a:rPr>
                        <a:t>R</a:t>
                      </a:r>
                      <a:r>
                        <a:rPr b="1" lang="en">
                          <a:solidFill>
                            <a:schemeClr val="dk1"/>
                          </a:solidFill>
                          <a:latin typeface="Quicksand"/>
                          <a:ea typeface="Quicksand"/>
                          <a:cs typeface="Quicksand"/>
                          <a:sym typeface="Quicksand"/>
                        </a:rPr>
                        <a:t>eturns the length of the </a:t>
                      </a:r>
                      <a:r>
                        <a:rPr b="1" lang="en">
                          <a:solidFill>
                            <a:schemeClr val="dk1"/>
                          </a:solidFill>
                          <a:latin typeface="Quicksand"/>
                          <a:ea typeface="Quicksand"/>
                          <a:cs typeface="Quicksand"/>
                          <a:sym typeface="Quicksand"/>
                        </a:rPr>
                        <a:t>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12700" lvl="0" marL="88900" marR="2393950" rtl="0" algn="l">
                        <a:lnSpc>
                          <a:spcPct val="100000"/>
                        </a:lnSpc>
                        <a:spcBef>
                          <a:spcPts val="20"/>
                        </a:spcBef>
                        <a:spcAft>
                          <a:spcPts val="0"/>
                        </a:spcAft>
                        <a:buNone/>
                      </a:pPr>
                      <a:r>
                        <a:rPr b="1" lang="en">
                          <a:solidFill>
                            <a:schemeClr val="dk1"/>
                          </a:solidFill>
                          <a:latin typeface="Quicksand"/>
                          <a:ea typeface="Quicksand"/>
                          <a:cs typeface="Quicksand"/>
                          <a:sym typeface="Quicksand"/>
                        </a:rPr>
                        <a:t>len(a)</a:t>
                      </a:r>
                      <a:endParaRPr b="1">
                        <a:solidFill>
                          <a:schemeClr val="dk1"/>
                        </a:solidFill>
                        <a:latin typeface="Quicksand"/>
                        <a:ea typeface="Quicksand"/>
                        <a:cs typeface="Quicksand"/>
                        <a:sym typeface="Quicksand"/>
                      </a:endParaRPr>
                    </a:p>
                    <a:p>
                      <a:pPr indent="-12700" lvl="0" marL="88900" marR="2393950" rtl="0" algn="l">
                        <a:lnSpc>
                          <a:spcPct val="100000"/>
                        </a:lnSpc>
                        <a:spcBef>
                          <a:spcPts val="20"/>
                        </a:spcBef>
                        <a:spcAft>
                          <a:spcPts val="0"/>
                        </a:spcAft>
                        <a:buNone/>
                      </a:pPr>
                      <a:r>
                        <a:rPr b="1" lang="en">
                          <a:solidFill>
                            <a:schemeClr val="dk1"/>
                          </a:solidFill>
                          <a:latin typeface="Quicksand"/>
                          <a:ea typeface="Quicksand"/>
                          <a:cs typeface="Quicksand"/>
                          <a:sym typeface="Quicksand"/>
                        </a:rPr>
                        <a:t>5</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grpSp>
        <p:nvGrpSpPr>
          <p:cNvPr id="597" name="Google Shape;597;p37"/>
          <p:cNvGrpSpPr/>
          <p:nvPr/>
        </p:nvGrpSpPr>
        <p:grpSpPr>
          <a:xfrm>
            <a:off x="7631947" y="671363"/>
            <a:ext cx="636814" cy="120078"/>
            <a:chOff x="8209059" y="198000"/>
            <a:chExt cx="636814" cy="120078"/>
          </a:xfrm>
        </p:grpSpPr>
        <p:sp>
          <p:nvSpPr>
            <p:cNvPr id="598" name="Google Shape;598;p3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1" name="Google Shape;601;p3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2" name="Google Shape;602;p37"/>
          <p:cNvGrpSpPr/>
          <p:nvPr/>
        </p:nvGrpSpPr>
        <p:grpSpPr>
          <a:xfrm>
            <a:off x="7631947" y="671363"/>
            <a:ext cx="636814" cy="120078"/>
            <a:chOff x="8209059" y="198000"/>
            <a:chExt cx="636814" cy="120078"/>
          </a:xfrm>
        </p:grpSpPr>
        <p:sp>
          <p:nvSpPr>
            <p:cNvPr id="603" name="Google Shape;603;p3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3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 Methods &amp; Functions</a:t>
            </a:r>
            <a:endParaRPr b="0" i="0" sz="3600" u="none" cap="none" strike="noStrike">
              <a:solidFill>
                <a:srgbClr val="011635"/>
              </a:solidFill>
              <a:latin typeface="Bebas Neue"/>
              <a:ea typeface="Bebas Neue"/>
              <a:cs typeface="Bebas Neue"/>
              <a:sym typeface="Bebas Neue"/>
            </a:endParaRPr>
          </a:p>
        </p:txBody>
      </p:sp>
      <p:graphicFrame>
        <p:nvGraphicFramePr>
          <p:cNvPr id="607" name="Google Shape;607;p37"/>
          <p:cNvGraphicFramePr/>
          <p:nvPr/>
        </p:nvGraphicFramePr>
        <p:xfrm>
          <a:off x="714800" y="1116600"/>
          <a:ext cx="3000000" cy="3000000"/>
        </p:xfrm>
        <a:graphic>
          <a:graphicData uri="http://schemas.openxmlformats.org/drawingml/2006/table">
            <a:tbl>
              <a:tblPr bandCol="1" bandRow="1">
                <a:noFill/>
                <a:tableStyleId>{3C3715E8-4871-44BD-9D93-214E7BA8670E}</a:tableStyleId>
              </a:tblPr>
              <a:tblGrid>
                <a:gridCol w="1839150"/>
                <a:gridCol w="2995275"/>
                <a:gridCol w="3020725"/>
              </a:tblGrid>
              <a:tr h="451425">
                <a:tc>
                  <a:txBody>
                    <a:bodyPr/>
                    <a:lstStyle/>
                    <a:p>
                      <a:pPr indent="0" lvl="0" marL="0" rtl="0" algn="ctr">
                        <a:lnSpc>
                          <a:spcPct val="100000"/>
                        </a:lnSpc>
                        <a:spcBef>
                          <a:spcPts val="0"/>
                        </a:spcBef>
                        <a:spcAft>
                          <a:spcPts val="0"/>
                        </a:spcAft>
                        <a:buNone/>
                      </a:pPr>
                      <a:r>
                        <a:rPr b="1" lang="en">
                          <a:solidFill>
                            <a:schemeClr val="dk1"/>
                          </a:solidFill>
                          <a:latin typeface="Quicksand"/>
                          <a:ea typeface="Quicksand"/>
                          <a:cs typeface="Quicksand"/>
                          <a:sym typeface="Quicksand"/>
                        </a:rPr>
                        <a:t>Methods/Functions</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c>
                  <a:txBody>
                    <a:bodyPr/>
                    <a:lstStyle/>
                    <a:p>
                      <a:pPr indent="0" lvl="0" marL="876300" rtl="0" algn="ctr">
                        <a:lnSpc>
                          <a:spcPct val="100000"/>
                        </a:lnSpc>
                        <a:spcBef>
                          <a:spcPts val="0"/>
                        </a:spcBef>
                        <a:spcAft>
                          <a:spcPts val="0"/>
                        </a:spcAft>
                        <a:buNone/>
                      </a:pPr>
                      <a:r>
                        <a:rPr b="1" lang="en">
                          <a:solidFill>
                            <a:schemeClr val="dk1"/>
                          </a:solidFill>
                          <a:latin typeface="Quicksand"/>
                          <a:ea typeface="Quicksand"/>
                          <a:cs typeface="Quicksand"/>
                          <a:sym typeface="Quicksand"/>
                        </a:rPr>
                        <a:t>Description</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c>
                  <a:txBody>
                    <a:bodyPr/>
                    <a:lstStyle/>
                    <a:p>
                      <a:pPr indent="0" lvl="0" marL="0" marR="7620" rtl="0" algn="ctr">
                        <a:lnSpc>
                          <a:spcPct val="100000"/>
                        </a:lnSpc>
                        <a:spcBef>
                          <a:spcPts val="0"/>
                        </a:spcBef>
                        <a:spcAft>
                          <a:spcPts val="0"/>
                        </a:spcAft>
                        <a:buNone/>
                      </a:pPr>
                      <a:r>
                        <a:rPr b="1" lang="en">
                          <a:solidFill>
                            <a:schemeClr val="dk1"/>
                          </a:solidFill>
                          <a:latin typeface="Quicksand"/>
                          <a:ea typeface="Quicksand"/>
                          <a:cs typeface="Quicksand"/>
                          <a:sym typeface="Quicksand"/>
                        </a:rPr>
                        <a:t>Example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4C2F4"/>
                    </a:solidFill>
                  </a:tcPr>
                </a:tc>
              </a:tr>
              <a:tr h="647700">
                <a:tc>
                  <a:txBody>
                    <a:bodyPr/>
                    <a:lstStyle/>
                    <a:p>
                      <a:pPr indent="0" lvl="0" marL="88900" rtl="0" algn="ctr">
                        <a:lnSpc>
                          <a:spcPct val="100000"/>
                        </a:lnSpc>
                        <a:spcBef>
                          <a:spcPts val="20"/>
                        </a:spcBef>
                        <a:spcAft>
                          <a:spcPts val="0"/>
                        </a:spcAft>
                        <a:buNone/>
                      </a:pPr>
                      <a:r>
                        <a:rPr b="1" lang="en">
                          <a:solidFill>
                            <a:schemeClr val="dk1"/>
                          </a:solidFill>
                          <a:latin typeface="Quicksand"/>
                          <a:ea typeface="Quicksand"/>
                          <a:cs typeface="Quicksand"/>
                          <a:sym typeface="Quicksand"/>
                        </a:rPr>
                        <a:t>min(tuple)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88900" rtl="0" algn="l">
                        <a:lnSpc>
                          <a:spcPct val="100000"/>
                        </a:lnSpc>
                        <a:spcBef>
                          <a:spcPts val="20"/>
                        </a:spcBef>
                        <a:spcAft>
                          <a:spcPts val="0"/>
                        </a:spcAft>
                        <a:buNone/>
                      </a:pPr>
                      <a:r>
                        <a:rPr b="1" lang="en">
                          <a:solidFill>
                            <a:schemeClr val="dk1"/>
                          </a:solidFill>
                          <a:latin typeface="Quicksand"/>
                          <a:ea typeface="Quicksand"/>
                          <a:cs typeface="Quicksand"/>
                          <a:sym typeface="Quicksand"/>
                        </a:rPr>
                        <a:t>returns the minimum</a:t>
                      </a:r>
                      <a:endParaRPr b="1">
                        <a:solidFill>
                          <a:schemeClr val="dk1"/>
                        </a:solidFill>
                        <a:latin typeface="Quicksand"/>
                        <a:ea typeface="Quicksand"/>
                        <a:cs typeface="Quicksand"/>
                        <a:sym typeface="Quicksand"/>
                      </a:endParaRPr>
                    </a:p>
                    <a:p>
                      <a:pPr indent="0" lvl="0" marL="88900" rtl="0" algn="l">
                        <a:lnSpc>
                          <a:spcPct val="100000"/>
                        </a:lnSpc>
                        <a:spcBef>
                          <a:spcPts val="530"/>
                        </a:spcBef>
                        <a:spcAft>
                          <a:spcPts val="0"/>
                        </a:spcAft>
                        <a:buNone/>
                      </a:pPr>
                      <a:r>
                        <a:rPr b="1" lang="en">
                          <a:solidFill>
                            <a:schemeClr val="dk1"/>
                          </a:solidFill>
                          <a:latin typeface="Quicksand"/>
                          <a:ea typeface="Quicksand"/>
                          <a:cs typeface="Quicksand"/>
                          <a:sym typeface="Quicksand"/>
                        </a:rPr>
                        <a:t>element in a 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76200" rtl="0" algn="l">
                        <a:lnSpc>
                          <a:spcPct val="100000"/>
                        </a:lnSpc>
                        <a:spcBef>
                          <a:spcPts val="20"/>
                        </a:spcBef>
                        <a:spcAft>
                          <a:spcPts val="0"/>
                        </a:spcAft>
                        <a:buNone/>
                      </a:pPr>
                      <a:r>
                        <a:rPr b="1" lang="en">
                          <a:solidFill>
                            <a:schemeClr val="dk1"/>
                          </a:solidFill>
                          <a:latin typeface="Quicksand"/>
                          <a:ea typeface="Quicksand"/>
                          <a:cs typeface="Quicksand"/>
                          <a:sym typeface="Quicksand"/>
                        </a:rPr>
                        <a:t>min (a)</a:t>
                      </a:r>
                      <a:endParaRPr b="1">
                        <a:solidFill>
                          <a:schemeClr val="dk1"/>
                        </a:solidFill>
                        <a:latin typeface="Quicksand"/>
                        <a:ea typeface="Quicksand"/>
                        <a:cs typeface="Quicksand"/>
                        <a:sym typeface="Quicksand"/>
                      </a:endParaRPr>
                    </a:p>
                    <a:p>
                      <a:pPr indent="0" lvl="0" marL="88900" rtl="0" algn="l">
                        <a:lnSpc>
                          <a:spcPct val="100000"/>
                        </a:lnSpc>
                        <a:spcBef>
                          <a:spcPts val="80"/>
                        </a:spcBef>
                        <a:spcAft>
                          <a:spcPts val="0"/>
                        </a:spcAft>
                        <a:buNone/>
                      </a:pPr>
                      <a:r>
                        <a:rPr b="1" lang="en">
                          <a:solidFill>
                            <a:schemeClr val="dk1"/>
                          </a:solidFill>
                          <a:latin typeface="Quicksand"/>
                          <a:ea typeface="Quicksand"/>
                          <a:cs typeface="Quicksand"/>
                          <a:sym typeface="Quicksand"/>
                        </a:rPr>
                        <a:t>1</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647700">
                <a:tc>
                  <a:txBody>
                    <a:bodyPr/>
                    <a:lstStyle/>
                    <a:p>
                      <a:pPr indent="0" lvl="0" marL="88900" rtl="0" algn="ctr">
                        <a:lnSpc>
                          <a:spcPct val="100000"/>
                        </a:lnSpc>
                        <a:spcBef>
                          <a:spcPts val="20"/>
                        </a:spcBef>
                        <a:spcAft>
                          <a:spcPts val="0"/>
                        </a:spcAft>
                        <a:buNone/>
                      </a:pPr>
                      <a:r>
                        <a:rPr b="1" lang="en">
                          <a:solidFill>
                            <a:schemeClr val="dk1"/>
                          </a:solidFill>
                          <a:latin typeface="Quicksand"/>
                          <a:ea typeface="Quicksand"/>
                          <a:cs typeface="Quicksand"/>
                          <a:sym typeface="Quicksand"/>
                        </a:rPr>
                        <a:t>max(tuple)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88900" marR="844550" rtl="0" algn="l">
                        <a:lnSpc>
                          <a:spcPct val="100000"/>
                        </a:lnSpc>
                        <a:spcBef>
                          <a:spcPts val="20"/>
                        </a:spcBef>
                        <a:spcAft>
                          <a:spcPts val="0"/>
                        </a:spcAft>
                        <a:buNone/>
                      </a:pPr>
                      <a:r>
                        <a:rPr b="1" lang="en">
                          <a:solidFill>
                            <a:schemeClr val="dk1"/>
                          </a:solidFill>
                          <a:latin typeface="Quicksand"/>
                          <a:ea typeface="Quicksand"/>
                          <a:cs typeface="Quicksand"/>
                          <a:sym typeface="Quicksand"/>
                        </a:rPr>
                        <a:t>returns the maximum element in a 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76200" marR="2222500" rtl="0" algn="l">
                        <a:lnSpc>
                          <a:spcPct val="100000"/>
                        </a:lnSpc>
                        <a:spcBef>
                          <a:spcPts val="20"/>
                        </a:spcBef>
                        <a:spcAft>
                          <a:spcPts val="0"/>
                        </a:spcAft>
                        <a:buNone/>
                      </a:pPr>
                      <a:r>
                        <a:rPr b="1" lang="en">
                          <a:solidFill>
                            <a:schemeClr val="dk1"/>
                          </a:solidFill>
                          <a:latin typeface="Quicksand"/>
                          <a:ea typeface="Quicksand"/>
                          <a:cs typeface="Quicksand"/>
                          <a:sym typeface="Quicksand"/>
                        </a:rPr>
                        <a:t>max(a)</a:t>
                      </a:r>
                      <a:endParaRPr b="1">
                        <a:solidFill>
                          <a:schemeClr val="dk1"/>
                        </a:solidFill>
                        <a:latin typeface="Quicksand"/>
                        <a:ea typeface="Quicksand"/>
                        <a:cs typeface="Quicksand"/>
                        <a:sym typeface="Quicksand"/>
                      </a:endParaRPr>
                    </a:p>
                    <a:p>
                      <a:pPr indent="0" lvl="0" marL="76200" marR="2222500" rtl="0" algn="l">
                        <a:lnSpc>
                          <a:spcPct val="100000"/>
                        </a:lnSpc>
                        <a:spcBef>
                          <a:spcPts val="20"/>
                        </a:spcBef>
                        <a:spcAft>
                          <a:spcPts val="0"/>
                        </a:spcAft>
                        <a:buNone/>
                      </a:pPr>
                      <a:r>
                        <a:rPr b="1" lang="en">
                          <a:solidFill>
                            <a:schemeClr val="dk1"/>
                          </a:solidFill>
                          <a:latin typeface="Quicksand"/>
                          <a:ea typeface="Quicksand"/>
                          <a:cs typeface="Quicksand"/>
                          <a:sym typeface="Quicksand"/>
                        </a:rPr>
                        <a:t>5</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667325">
                <a:tc>
                  <a:txBody>
                    <a:bodyPr/>
                    <a:lstStyle/>
                    <a:p>
                      <a:pPr indent="0" lvl="0" marL="88900" rtl="0" algn="ctr">
                        <a:lnSpc>
                          <a:spcPct val="100000"/>
                        </a:lnSpc>
                        <a:spcBef>
                          <a:spcPts val="20"/>
                        </a:spcBef>
                        <a:spcAft>
                          <a:spcPts val="0"/>
                        </a:spcAft>
                        <a:buNone/>
                      </a:pPr>
                      <a:r>
                        <a:rPr b="1" lang="en">
                          <a:solidFill>
                            <a:schemeClr val="dk1"/>
                          </a:solidFill>
                          <a:latin typeface="Quicksand"/>
                          <a:ea typeface="Quicksand"/>
                          <a:cs typeface="Quicksand"/>
                          <a:sym typeface="Quicksand"/>
                        </a:rPr>
                        <a:t>del(tuple)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88900" rtl="0" algn="l">
                        <a:lnSpc>
                          <a:spcPct val="100000"/>
                        </a:lnSpc>
                        <a:spcBef>
                          <a:spcPts val="0"/>
                        </a:spcBef>
                        <a:spcAft>
                          <a:spcPts val="0"/>
                        </a:spcAft>
                        <a:buNone/>
                      </a:pPr>
                      <a:r>
                        <a:rPr b="1" lang="en">
                          <a:solidFill>
                            <a:schemeClr val="dk1"/>
                          </a:solidFill>
                          <a:latin typeface="Quicksand"/>
                          <a:ea typeface="Quicksand"/>
                          <a:cs typeface="Quicksand"/>
                          <a:sym typeface="Quicksand"/>
                        </a:rPr>
                        <a:t>Deletes the entire tuple.</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76200" rtl="0" algn="l">
                        <a:lnSpc>
                          <a:spcPct val="100000"/>
                        </a:lnSpc>
                        <a:spcBef>
                          <a:spcPts val="20"/>
                        </a:spcBef>
                        <a:spcAft>
                          <a:spcPts val="0"/>
                        </a:spcAft>
                        <a:buNone/>
                      </a:pPr>
                      <a:r>
                        <a:rPr b="1" lang="en">
                          <a:solidFill>
                            <a:schemeClr val="dk1"/>
                          </a:solidFill>
                          <a:latin typeface="Quicksand"/>
                          <a:ea typeface="Quicksand"/>
                          <a:cs typeface="Quicksand"/>
                          <a:sym typeface="Quicksand"/>
                        </a:rPr>
                        <a:t>del(a)</a:t>
                      </a:r>
                      <a:endParaRPr b="1">
                        <a:solidFill>
                          <a:schemeClr val="dk1"/>
                        </a:solidFill>
                        <a:latin typeface="Quicksand"/>
                        <a:ea typeface="Quicksand"/>
                        <a:cs typeface="Quicksand"/>
                        <a:sym typeface="Quicksand"/>
                      </a:endParaRPr>
                    </a:p>
                    <a:p>
                      <a:pPr indent="0" lvl="0" marL="76200" rtl="0" algn="l">
                        <a:lnSpc>
                          <a:spcPct val="100000"/>
                        </a:lnSpc>
                        <a:spcBef>
                          <a:spcPts val="20"/>
                        </a:spcBef>
                        <a:spcAft>
                          <a:spcPts val="0"/>
                        </a:spcAft>
                        <a:buNone/>
                      </a:pPr>
                      <a:r>
                        <a:t/>
                      </a:r>
                      <a:endParaRPr b="1">
                        <a:solidFill>
                          <a:schemeClr val="dk1"/>
                        </a:solidFill>
                        <a:latin typeface="Quicksand"/>
                        <a:ea typeface="Quicksand"/>
                        <a:cs typeface="Quicksand"/>
                        <a:sym typeface="Quicksand"/>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grpSp>
        <p:nvGrpSpPr>
          <p:cNvPr id="612" name="Google Shape;612;p38"/>
          <p:cNvGrpSpPr/>
          <p:nvPr/>
        </p:nvGrpSpPr>
        <p:grpSpPr>
          <a:xfrm>
            <a:off x="7631947" y="671363"/>
            <a:ext cx="636814" cy="120078"/>
            <a:chOff x="8209059" y="198000"/>
            <a:chExt cx="636814" cy="120078"/>
          </a:xfrm>
        </p:grpSpPr>
        <p:sp>
          <p:nvSpPr>
            <p:cNvPr id="613" name="Google Shape;613;p3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3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7" name="Google Shape;617;p38"/>
          <p:cNvGrpSpPr/>
          <p:nvPr/>
        </p:nvGrpSpPr>
        <p:grpSpPr>
          <a:xfrm>
            <a:off x="7631947" y="671363"/>
            <a:ext cx="636814" cy="120078"/>
            <a:chOff x="8209059" y="198000"/>
            <a:chExt cx="636814" cy="120078"/>
          </a:xfrm>
        </p:grpSpPr>
        <p:sp>
          <p:nvSpPr>
            <p:cNvPr id="618" name="Google Shape;618;p3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1" name="Google Shape;621;p3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Tuple</a:t>
            </a:r>
            <a:endParaRPr b="0" i="0" sz="3600" u="none" cap="none" strike="noStrike">
              <a:solidFill>
                <a:srgbClr val="011635"/>
              </a:solidFill>
              <a:latin typeface="Bebas Neue"/>
              <a:ea typeface="Bebas Neue"/>
              <a:cs typeface="Bebas Neue"/>
              <a:sym typeface="Bebas Neue"/>
            </a:endParaRPr>
          </a:p>
        </p:txBody>
      </p:sp>
      <p:sp>
        <p:nvSpPr>
          <p:cNvPr id="622" name="Google Shape;622;p38"/>
          <p:cNvSpPr txBox="1"/>
          <p:nvPr/>
        </p:nvSpPr>
        <p:spPr>
          <a:xfrm flipH="1">
            <a:off x="714975" y="1881075"/>
            <a:ext cx="4377600" cy="16425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Example for Tuple method </a:t>
            </a:r>
            <a:endParaRPr b="1">
              <a:solidFill>
                <a:schemeClr val="dk1"/>
              </a:solidFill>
              <a:highlight>
                <a:schemeClr val="lt1"/>
              </a:highlight>
              <a:latin typeface="Quicksand"/>
              <a:ea typeface="Quicksand"/>
              <a:cs typeface="Quicksand"/>
              <a:sym typeface="Quicksand"/>
            </a:endParaRPr>
          </a:p>
          <a:p>
            <a:pPr indent="0" lvl="0" marL="0" rtl="0" algn="just">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#Counting the number of elements in a tuple</a:t>
            </a:r>
            <a:endParaRPr b="1">
              <a:solidFill>
                <a:schemeClr val="dk1"/>
              </a:solidFill>
              <a:highlight>
                <a:schemeClr val="lt1"/>
              </a:highlight>
              <a:latin typeface="Quicksand"/>
              <a:ea typeface="Quicksand"/>
              <a:cs typeface="Quicksand"/>
              <a:sym typeface="Quicksand"/>
            </a:endParaRPr>
          </a:p>
          <a:p>
            <a:pPr indent="0" lvl="0" marL="0" rtl="0" algn="just">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a=(3,2,1,3,4,5)</a:t>
            </a:r>
            <a:endParaRPr b="1">
              <a:solidFill>
                <a:schemeClr val="dk1"/>
              </a:solidFill>
              <a:highlight>
                <a:schemeClr val="lt1"/>
              </a:highlight>
              <a:latin typeface="Quicksand"/>
              <a:ea typeface="Quicksand"/>
              <a:cs typeface="Quicksand"/>
              <a:sym typeface="Quicksand"/>
            </a:endParaRPr>
          </a:p>
          <a:p>
            <a:pPr indent="0" lvl="0" marL="0" rtl="0" algn="just">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a.count(3) </a:t>
            </a:r>
            <a:endParaRPr b="1">
              <a:solidFill>
                <a:srgbClr val="0000FF"/>
              </a:solidFill>
              <a:highlight>
                <a:schemeClr val="lt1"/>
              </a:highlight>
              <a:latin typeface="Quicksand"/>
              <a:ea typeface="Quicksand"/>
              <a:cs typeface="Quicksand"/>
              <a:sym typeface="Quicksand"/>
            </a:endParaRPr>
          </a:p>
        </p:txBody>
      </p:sp>
      <p:sp>
        <p:nvSpPr>
          <p:cNvPr id="623" name="Google Shape;623;p38"/>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8"/>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625" name="Google Shape;625;p38"/>
          <p:cNvSpPr/>
          <p:nvPr/>
        </p:nvSpPr>
        <p:spPr>
          <a:xfrm>
            <a:off x="6001075" y="2571750"/>
            <a:ext cx="1090500" cy="4698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txBox="1"/>
          <p:nvPr/>
        </p:nvSpPr>
        <p:spPr>
          <a:xfrm>
            <a:off x="6001075" y="2578350"/>
            <a:ext cx="2356200" cy="400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chemeClr val="dk1"/>
              </a:buClr>
              <a:buSzPts val="358"/>
              <a:buFont typeface="Arial"/>
              <a:buNone/>
            </a:pPr>
            <a:r>
              <a:rPr b="1" lang="en">
                <a:solidFill>
                  <a:schemeClr val="lt1"/>
                </a:solidFill>
                <a:latin typeface="Quicksand"/>
                <a:ea typeface="Quicksand"/>
                <a:cs typeface="Quicksand"/>
                <a:sym typeface="Quicksand"/>
              </a:rPr>
              <a:t>Output: 2</a:t>
            </a:r>
            <a:endParaRPr b="1">
              <a:solidFill>
                <a:schemeClr val="lt1"/>
              </a:solidFill>
              <a:latin typeface="Quicksand"/>
              <a:ea typeface="Quicksand"/>
              <a:cs typeface="Quicksand"/>
              <a:sym typeface="Quicksa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grpSp>
        <p:nvGrpSpPr>
          <p:cNvPr id="631" name="Google Shape;631;p39"/>
          <p:cNvGrpSpPr/>
          <p:nvPr/>
        </p:nvGrpSpPr>
        <p:grpSpPr>
          <a:xfrm>
            <a:off x="7631947" y="671363"/>
            <a:ext cx="636814" cy="120078"/>
            <a:chOff x="8209059" y="198000"/>
            <a:chExt cx="636814" cy="120078"/>
          </a:xfrm>
        </p:grpSpPr>
        <p:sp>
          <p:nvSpPr>
            <p:cNvPr id="632" name="Google Shape;632;p3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3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p39"/>
          <p:cNvGrpSpPr/>
          <p:nvPr/>
        </p:nvGrpSpPr>
        <p:grpSpPr>
          <a:xfrm>
            <a:off x="7631947" y="671363"/>
            <a:ext cx="636814" cy="120078"/>
            <a:chOff x="8209059" y="198000"/>
            <a:chExt cx="636814" cy="120078"/>
          </a:xfrm>
        </p:grpSpPr>
        <p:sp>
          <p:nvSpPr>
            <p:cNvPr id="637" name="Google Shape;637;p3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0" name="Google Shape;640;p3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chemeClr val="lt1"/>
                </a:solidFill>
                <a:latin typeface="Bebas Neue"/>
                <a:ea typeface="Bebas Neue"/>
                <a:cs typeface="Bebas Neue"/>
                <a:sym typeface="Bebas Neue"/>
              </a:rPr>
              <a:t>Lms activity</a:t>
            </a:r>
            <a:endParaRPr b="0" i="0" sz="3600" u="none" cap="none" strike="noStrike">
              <a:solidFill>
                <a:schemeClr val="lt1"/>
              </a:solidFill>
              <a:latin typeface="Bebas Neue"/>
              <a:ea typeface="Bebas Neue"/>
              <a:cs typeface="Bebas Neue"/>
              <a:sym typeface="Bebas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0"/>
          <p:cNvSpPr/>
          <p:nvPr/>
        </p:nvSpPr>
        <p:spPr>
          <a:xfrm>
            <a:off x="5041700" y="3810100"/>
            <a:ext cx="2660100" cy="761400"/>
          </a:xfrm>
          <a:prstGeom prst="roundRect">
            <a:avLst>
              <a:gd fmla="val 16667" name="adj"/>
            </a:avLst>
          </a:prstGeom>
          <a:solidFill>
            <a:srgbClr val="E69138"/>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500">
              <a:solidFill>
                <a:schemeClr val="dk1"/>
              </a:solidFill>
              <a:latin typeface="Quicksand"/>
              <a:ea typeface="Quicksand"/>
              <a:cs typeface="Quicksand"/>
              <a:sym typeface="Quicksand"/>
            </a:endParaRPr>
          </a:p>
        </p:txBody>
      </p:sp>
      <p:grpSp>
        <p:nvGrpSpPr>
          <p:cNvPr id="646" name="Google Shape;646;p40"/>
          <p:cNvGrpSpPr/>
          <p:nvPr/>
        </p:nvGrpSpPr>
        <p:grpSpPr>
          <a:xfrm>
            <a:off x="7631947" y="671363"/>
            <a:ext cx="636814" cy="120078"/>
            <a:chOff x="8209059" y="198000"/>
            <a:chExt cx="636814" cy="120078"/>
          </a:xfrm>
        </p:grpSpPr>
        <p:sp>
          <p:nvSpPr>
            <p:cNvPr id="647" name="Google Shape;647;p4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0" name="Google Shape;650;p4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40"/>
          <p:cNvGrpSpPr/>
          <p:nvPr/>
        </p:nvGrpSpPr>
        <p:grpSpPr>
          <a:xfrm>
            <a:off x="7631947" y="671363"/>
            <a:ext cx="636814" cy="120078"/>
            <a:chOff x="8209059" y="198000"/>
            <a:chExt cx="636814" cy="120078"/>
          </a:xfrm>
        </p:grpSpPr>
        <p:sp>
          <p:nvSpPr>
            <p:cNvPr id="652" name="Google Shape;652;p4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5" name="Google Shape;655;p4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Set</a:t>
            </a:r>
            <a:endParaRPr b="0" i="0" sz="3600" u="none" cap="none" strike="noStrike">
              <a:solidFill>
                <a:srgbClr val="011635"/>
              </a:solidFill>
              <a:latin typeface="Bebas Neue"/>
              <a:ea typeface="Bebas Neue"/>
              <a:cs typeface="Bebas Neue"/>
              <a:sym typeface="Bebas Neue"/>
            </a:endParaRPr>
          </a:p>
        </p:txBody>
      </p:sp>
      <p:sp>
        <p:nvSpPr>
          <p:cNvPr id="656" name="Google Shape;656;p40"/>
          <p:cNvSpPr txBox="1"/>
          <p:nvPr/>
        </p:nvSpPr>
        <p:spPr>
          <a:xfrm flipH="1">
            <a:off x="4138700" y="2040500"/>
            <a:ext cx="4241400" cy="16896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 sz="1500">
                <a:solidFill>
                  <a:schemeClr val="dk1"/>
                </a:solidFill>
                <a:latin typeface="Quicksand"/>
                <a:ea typeface="Quicksand"/>
                <a:cs typeface="Quicksand"/>
                <a:sym typeface="Quicksand"/>
              </a:rPr>
              <a:t>Sets are used to store multiple items in a single variable. </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A set is a collection which is both unordered and unindexed. </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Set items are unordered, changeable, and do not allow duplicate values.</a:t>
            </a:r>
            <a:endParaRPr b="1" sz="1500">
              <a:solidFill>
                <a:schemeClr val="dk1"/>
              </a:solidFill>
              <a:latin typeface="Quicksand"/>
              <a:ea typeface="Quicksand"/>
              <a:cs typeface="Quicksand"/>
              <a:sym typeface="Quicksand"/>
            </a:endParaRPr>
          </a:p>
          <a:p>
            <a:pPr indent="0" lvl="0" marL="0" rtl="0" algn="just">
              <a:lnSpc>
                <a:spcPct val="115000"/>
              </a:lnSpc>
              <a:spcBef>
                <a:spcPts val="0"/>
              </a:spcBef>
              <a:spcAft>
                <a:spcPts val="1200"/>
              </a:spcAft>
              <a:buNone/>
            </a:pPr>
            <a:r>
              <a:t/>
            </a:r>
            <a:endParaRPr b="1" sz="1500">
              <a:solidFill>
                <a:schemeClr val="dk1"/>
              </a:solidFill>
              <a:latin typeface="Quicksand"/>
              <a:ea typeface="Quicksand"/>
              <a:cs typeface="Quicksand"/>
              <a:sym typeface="Quicksand"/>
            </a:endParaRPr>
          </a:p>
        </p:txBody>
      </p:sp>
      <p:sp>
        <p:nvSpPr>
          <p:cNvPr id="657" name="Google Shape;657;p40"/>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1500">
              <a:solidFill>
                <a:schemeClr val="dk1"/>
              </a:solidFill>
              <a:latin typeface="Quicksand"/>
              <a:ea typeface="Quicksand"/>
              <a:cs typeface="Quicksand"/>
              <a:sym typeface="Quicksand"/>
            </a:endParaRPr>
          </a:p>
        </p:txBody>
      </p:sp>
      <p:sp>
        <p:nvSpPr>
          <p:cNvPr id="658" name="Google Shape;658;p40"/>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set?</a:t>
            </a:r>
            <a:endParaRPr b="1" sz="1500">
              <a:solidFill>
                <a:schemeClr val="dk1"/>
              </a:solidFill>
              <a:latin typeface="Quicksand"/>
              <a:ea typeface="Quicksand"/>
              <a:cs typeface="Quicksand"/>
              <a:sym typeface="Quicksand"/>
            </a:endParaRPr>
          </a:p>
        </p:txBody>
      </p:sp>
      <p:sp>
        <p:nvSpPr>
          <p:cNvPr id="659" name="Google Shape;659;p40"/>
          <p:cNvSpPr txBox="1"/>
          <p:nvPr/>
        </p:nvSpPr>
        <p:spPr>
          <a:xfrm>
            <a:off x="5041700" y="3894300"/>
            <a:ext cx="2763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b="1" lang="en" sz="1500">
                <a:solidFill>
                  <a:schemeClr val="dk1"/>
                </a:solidFill>
                <a:latin typeface="Quicksand"/>
                <a:ea typeface="Quicksand"/>
                <a:cs typeface="Quicksand"/>
                <a:sym typeface="Quicksand"/>
              </a:rPr>
              <a:t>Sets are written with curly brackets.</a:t>
            </a:r>
            <a:endParaRPr b="1" sz="1500">
              <a:solidFill>
                <a:schemeClr val="dk1"/>
              </a:solidFill>
              <a:latin typeface="Quicksand"/>
              <a:ea typeface="Quicksand"/>
              <a:cs typeface="Quicksand"/>
              <a:sym typeface="Quicksand"/>
            </a:endParaRPr>
          </a:p>
        </p:txBody>
      </p:sp>
      <p:grpSp>
        <p:nvGrpSpPr>
          <p:cNvPr id="660" name="Google Shape;660;p40"/>
          <p:cNvGrpSpPr/>
          <p:nvPr/>
        </p:nvGrpSpPr>
        <p:grpSpPr>
          <a:xfrm>
            <a:off x="935255" y="2040501"/>
            <a:ext cx="2763599" cy="1893352"/>
            <a:chOff x="3958850" y="2969100"/>
            <a:chExt cx="386750" cy="264975"/>
          </a:xfrm>
        </p:grpSpPr>
        <p:sp>
          <p:nvSpPr>
            <p:cNvPr id="661" name="Google Shape;661;p40"/>
            <p:cNvSpPr/>
            <p:nvPr/>
          </p:nvSpPr>
          <p:spPr>
            <a:xfrm>
              <a:off x="3983825" y="2975125"/>
              <a:ext cx="336800" cy="205425"/>
            </a:xfrm>
            <a:custGeom>
              <a:rect b="b" l="l" r="r" t="t"/>
              <a:pathLst>
                <a:path extrusionOk="0" h="8217" w="13472">
                  <a:moveTo>
                    <a:pt x="956" y="0"/>
                  </a:moveTo>
                  <a:cubicBezTo>
                    <a:pt x="429" y="0"/>
                    <a:pt x="1" y="429"/>
                    <a:pt x="1" y="955"/>
                  </a:cubicBezTo>
                  <a:lnTo>
                    <a:pt x="1" y="8217"/>
                  </a:lnTo>
                  <a:lnTo>
                    <a:pt x="13472" y="8217"/>
                  </a:lnTo>
                  <a:lnTo>
                    <a:pt x="13472" y="955"/>
                  </a:lnTo>
                  <a:cubicBezTo>
                    <a:pt x="13472" y="429"/>
                    <a:pt x="13044" y="0"/>
                    <a:pt x="12517" y="0"/>
                  </a:cubicBez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4121900" y="2975125"/>
              <a:ext cx="198725" cy="205425"/>
            </a:xfrm>
            <a:custGeom>
              <a:rect b="b" l="l" r="r" t="t"/>
              <a:pathLst>
                <a:path extrusionOk="0" h="8217" w="7949">
                  <a:moveTo>
                    <a:pt x="2302" y="0"/>
                  </a:moveTo>
                  <a:lnTo>
                    <a:pt x="0" y="8217"/>
                  </a:lnTo>
                  <a:lnTo>
                    <a:pt x="7949" y="8217"/>
                  </a:lnTo>
                  <a:lnTo>
                    <a:pt x="7949" y="955"/>
                  </a:lnTo>
                  <a:cubicBezTo>
                    <a:pt x="7949" y="429"/>
                    <a:pt x="7521" y="0"/>
                    <a:pt x="6994" y="0"/>
                  </a:cubicBez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3983825" y="3005450"/>
              <a:ext cx="336800" cy="175100"/>
            </a:xfrm>
            <a:custGeom>
              <a:rect b="b" l="l" r="r" t="t"/>
              <a:pathLst>
                <a:path extrusionOk="0" h="7004" w="13472">
                  <a:moveTo>
                    <a:pt x="1" y="1"/>
                  </a:moveTo>
                  <a:lnTo>
                    <a:pt x="1" y="7004"/>
                  </a:lnTo>
                  <a:lnTo>
                    <a:pt x="13472" y="7004"/>
                  </a:lnTo>
                  <a:lnTo>
                    <a:pt x="13472" y="1"/>
                  </a:lnTo>
                  <a:close/>
                </a:path>
              </a:pathLst>
            </a:custGeom>
            <a:solidFill>
              <a:srgbClr val="F9C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3965775" y="3180525"/>
              <a:ext cx="373825" cy="46850"/>
            </a:xfrm>
            <a:custGeom>
              <a:rect b="b" l="l" r="r" t="t"/>
              <a:pathLst>
                <a:path extrusionOk="0" h="1874" w="14953">
                  <a:moveTo>
                    <a:pt x="0" y="1"/>
                  </a:moveTo>
                  <a:lnTo>
                    <a:pt x="0" y="750"/>
                  </a:lnTo>
                  <a:cubicBezTo>
                    <a:pt x="0" y="1365"/>
                    <a:pt x="500" y="1874"/>
                    <a:pt x="1124" y="1874"/>
                  </a:cubicBezTo>
                  <a:lnTo>
                    <a:pt x="13819" y="1874"/>
                  </a:lnTo>
                  <a:cubicBezTo>
                    <a:pt x="14444" y="1874"/>
                    <a:pt x="14952" y="1365"/>
                    <a:pt x="14952" y="750"/>
                  </a:cubicBezTo>
                  <a:lnTo>
                    <a:pt x="14952" y="1"/>
                  </a:ln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4122325" y="3005450"/>
              <a:ext cx="198300" cy="175100"/>
            </a:xfrm>
            <a:custGeom>
              <a:rect b="b" l="l" r="r" t="t"/>
              <a:pathLst>
                <a:path extrusionOk="0" h="7004" w="7932">
                  <a:moveTo>
                    <a:pt x="1964" y="1"/>
                  </a:moveTo>
                  <a:lnTo>
                    <a:pt x="1" y="7004"/>
                  </a:lnTo>
                  <a:lnTo>
                    <a:pt x="7932" y="7004"/>
                  </a:lnTo>
                  <a:lnTo>
                    <a:pt x="79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4145750" y="3180525"/>
              <a:ext cx="192950" cy="46850"/>
            </a:xfrm>
            <a:custGeom>
              <a:rect b="b" l="l" r="r" t="t"/>
              <a:pathLst>
                <a:path extrusionOk="0" h="1874" w="7718">
                  <a:moveTo>
                    <a:pt x="527" y="1"/>
                  </a:moveTo>
                  <a:lnTo>
                    <a:pt x="1" y="1874"/>
                  </a:lnTo>
                  <a:lnTo>
                    <a:pt x="6593" y="1874"/>
                  </a:lnTo>
                  <a:cubicBezTo>
                    <a:pt x="7218" y="1874"/>
                    <a:pt x="7717" y="1365"/>
                    <a:pt x="7717" y="750"/>
                  </a:cubicBezTo>
                  <a:lnTo>
                    <a:pt x="7717" y="1"/>
                  </a:lnTo>
                  <a:close/>
                </a:path>
              </a:pathLst>
            </a:custGeom>
            <a:solidFill>
              <a:srgbClr val="F4D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4106950" y="3180525"/>
              <a:ext cx="90575" cy="23450"/>
            </a:xfrm>
            <a:custGeom>
              <a:rect b="b" l="l" r="r" t="t"/>
              <a:pathLst>
                <a:path extrusionOk="0" h="938" w="3623">
                  <a:moveTo>
                    <a:pt x="0" y="1"/>
                  </a:moveTo>
                  <a:lnTo>
                    <a:pt x="0" y="277"/>
                  </a:lnTo>
                  <a:cubicBezTo>
                    <a:pt x="0" y="643"/>
                    <a:pt x="295" y="937"/>
                    <a:pt x="661" y="937"/>
                  </a:cubicBezTo>
                  <a:lnTo>
                    <a:pt x="2962" y="937"/>
                  </a:lnTo>
                  <a:cubicBezTo>
                    <a:pt x="3328" y="937"/>
                    <a:pt x="3622" y="643"/>
                    <a:pt x="3622" y="268"/>
                  </a:cubicBezTo>
                  <a:lnTo>
                    <a:pt x="3622" y="1"/>
                  </a:lnTo>
                  <a:close/>
                </a:path>
              </a:pathLst>
            </a:cu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3958850" y="2972775"/>
              <a:ext cx="386750" cy="261300"/>
            </a:xfrm>
            <a:custGeom>
              <a:rect b="b" l="l" r="r" t="t"/>
              <a:pathLst>
                <a:path extrusionOk="0" h="10452" w="15470">
                  <a:moveTo>
                    <a:pt x="13896" y="0"/>
                  </a:moveTo>
                  <a:cubicBezTo>
                    <a:pt x="13792" y="0"/>
                    <a:pt x="13692" y="67"/>
                    <a:pt x="13659" y="175"/>
                  </a:cubicBezTo>
                  <a:cubicBezTo>
                    <a:pt x="13614" y="308"/>
                    <a:pt x="13686" y="442"/>
                    <a:pt x="13802" y="496"/>
                  </a:cubicBezTo>
                  <a:cubicBezTo>
                    <a:pt x="14043" y="594"/>
                    <a:pt x="14194" y="835"/>
                    <a:pt x="14194" y="1093"/>
                  </a:cubicBezTo>
                  <a:lnTo>
                    <a:pt x="14194" y="8070"/>
                  </a:lnTo>
                  <a:lnTo>
                    <a:pt x="13150" y="8070"/>
                  </a:lnTo>
                  <a:cubicBezTo>
                    <a:pt x="13017" y="8070"/>
                    <a:pt x="12892" y="8168"/>
                    <a:pt x="12883" y="8311"/>
                  </a:cubicBezTo>
                  <a:cubicBezTo>
                    <a:pt x="12874" y="8462"/>
                    <a:pt x="12990" y="8578"/>
                    <a:pt x="13142" y="8578"/>
                  </a:cubicBezTo>
                  <a:lnTo>
                    <a:pt x="14952" y="8578"/>
                  </a:lnTo>
                  <a:lnTo>
                    <a:pt x="14952" y="9069"/>
                  </a:lnTo>
                  <a:cubicBezTo>
                    <a:pt x="14952" y="9551"/>
                    <a:pt x="14569" y="9943"/>
                    <a:pt x="14087" y="9943"/>
                  </a:cubicBezTo>
                  <a:lnTo>
                    <a:pt x="1384" y="9943"/>
                  </a:lnTo>
                  <a:cubicBezTo>
                    <a:pt x="911" y="9943"/>
                    <a:pt x="518" y="9551"/>
                    <a:pt x="518" y="9069"/>
                  </a:cubicBezTo>
                  <a:lnTo>
                    <a:pt x="518" y="8578"/>
                  </a:lnTo>
                  <a:lnTo>
                    <a:pt x="12214" y="8578"/>
                  </a:lnTo>
                  <a:cubicBezTo>
                    <a:pt x="12330" y="8578"/>
                    <a:pt x="12437" y="8507"/>
                    <a:pt x="12464" y="8400"/>
                  </a:cubicBezTo>
                  <a:cubicBezTo>
                    <a:pt x="12526" y="8212"/>
                    <a:pt x="12392" y="8034"/>
                    <a:pt x="12223" y="8034"/>
                  </a:cubicBezTo>
                  <a:lnTo>
                    <a:pt x="1277" y="8034"/>
                  </a:lnTo>
                  <a:lnTo>
                    <a:pt x="1277" y="3734"/>
                  </a:lnTo>
                  <a:cubicBezTo>
                    <a:pt x="1268" y="3591"/>
                    <a:pt x="1152" y="3475"/>
                    <a:pt x="1009" y="3475"/>
                  </a:cubicBezTo>
                  <a:cubicBezTo>
                    <a:pt x="866" y="3475"/>
                    <a:pt x="750" y="3591"/>
                    <a:pt x="759" y="3734"/>
                  </a:cubicBezTo>
                  <a:lnTo>
                    <a:pt x="759" y="8070"/>
                  </a:lnTo>
                  <a:lnTo>
                    <a:pt x="260" y="8070"/>
                  </a:lnTo>
                  <a:cubicBezTo>
                    <a:pt x="117" y="8070"/>
                    <a:pt x="1" y="8186"/>
                    <a:pt x="1" y="8328"/>
                  </a:cubicBezTo>
                  <a:lnTo>
                    <a:pt x="1" y="9069"/>
                  </a:lnTo>
                  <a:cubicBezTo>
                    <a:pt x="1" y="9836"/>
                    <a:pt x="625" y="10452"/>
                    <a:pt x="1392" y="10452"/>
                  </a:cubicBezTo>
                  <a:lnTo>
                    <a:pt x="14078" y="10452"/>
                  </a:lnTo>
                  <a:cubicBezTo>
                    <a:pt x="14845" y="10452"/>
                    <a:pt x="15470" y="9836"/>
                    <a:pt x="15470" y="9069"/>
                  </a:cubicBezTo>
                  <a:lnTo>
                    <a:pt x="15470" y="8328"/>
                  </a:lnTo>
                  <a:cubicBezTo>
                    <a:pt x="15470" y="8186"/>
                    <a:pt x="15354" y="8070"/>
                    <a:pt x="15211" y="8070"/>
                  </a:cubicBezTo>
                  <a:lnTo>
                    <a:pt x="14712" y="8070"/>
                  </a:lnTo>
                  <a:lnTo>
                    <a:pt x="14712" y="1093"/>
                  </a:lnTo>
                  <a:cubicBezTo>
                    <a:pt x="14712" y="621"/>
                    <a:pt x="14435" y="201"/>
                    <a:pt x="13998" y="23"/>
                  </a:cubicBezTo>
                  <a:cubicBezTo>
                    <a:pt x="13965" y="7"/>
                    <a:pt x="13930" y="0"/>
                    <a:pt x="13896" y="0"/>
                  </a:cubicBezTo>
                  <a:close/>
                </a:path>
              </a:pathLst>
            </a:custGeom>
            <a:solidFill>
              <a:srgbClr val="0116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3977600" y="2969100"/>
              <a:ext cx="309575" cy="77625"/>
            </a:xfrm>
            <a:custGeom>
              <a:rect b="b" l="l" r="r" t="t"/>
              <a:pathLst>
                <a:path extrusionOk="0" h="3105" w="12383">
                  <a:moveTo>
                    <a:pt x="1169" y="0"/>
                  </a:moveTo>
                  <a:cubicBezTo>
                    <a:pt x="527" y="0"/>
                    <a:pt x="0" y="527"/>
                    <a:pt x="9" y="1169"/>
                  </a:cubicBezTo>
                  <a:lnTo>
                    <a:pt x="9" y="2846"/>
                  </a:lnTo>
                  <a:cubicBezTo>
                    <a:pt x="0" y="2989"/>
                    <a:pt x="116" y="3105"/>
                    <a:pt x="259" y="3105"/>
                  </a:cubicBezTo>
                  <a:cubicBezTo>
                    <a:pt x="402" y="3105"/>
                    <a:pt x="518" y="2989"/>
                    <a:pt x="527" y="2846"/>
                  </a:cubicBezTo>
                  <a:lnTo>
                    <a:pt x="527" y="1169"/>
                  </a:lnTo>
                  <a:cubicBezTo>
                    <a:pt x="518" y="812"/>
                    <a:pt x="812" y="518"/>
                    <a:pt x="1169" y="518"/>
                  </a:cubicBezTo>
                  <a:lnTo>
                    <a:pt x="12124" y="518"/>
                  </a:lnTo>
                  <a:cubicBezTo>
                    <a:pt x="12267" y="518"/>
                    <a:pt x="12383" y="402"/>
                    <a:pt x="12383" y="259"/>
                  </a:cubicBezTo>
                  <a:cubicBezTo>
                    <a:pt x="12383" y="116"/>
                    <a:pt x="12267" y="0"/>
                    <a:pt x="12124" y="0"/>
                  </a:cubicBezTo>
                  <a:close/>
                </a:path>
              </a:pathLst>
            </a:custGeom>
            <a:solidFill>
              <a:srgbClr val="0116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4093350" y="3031275"/>
              <a:ext cx="48425" cy="111400"/>
            </a:xfrm>
            <a:custGeom>
              <a:rect b="b" l="l" r="r" t="t"/>
              <a:pathLst>
                <a:path extrusionOk="0" h="4456" w="1937">
                  <a:moveTo>
                    <a:pt x="969" y="504"/>
                  </a:moveTo>
                  <a:cubicBezTo>
                    <a:pt x="1219" y="504"/>
                    <a:pt x="1419" y="710"/>
                    <a:pt x="1419" y="957"/>
                  </a:cubicBezTo>
                  <a:lnTo>
                    <a:pt x="1419" y="3491"/>
                  </a:lnTo>
                  <a:cubicBezTo>
                    <a:pt x="1419" y="3696"/>
                    <a:pt x="1285" y="3892"/>
                    <a:pt x="1080" y="3937"/>
                  </a:cubicBezTo>
                  <a:cubicBezTo>
                    <a:pt x="1042" y="3946"/>
                    <a:pt x="1005" y="3950"/>
                    <a:pt x="968" y="3950"/>
                  </a:cubicBezTo>
                  <a:cubicBezTo>
                    <a:pt x="719" y="3950"/>
                    <a:pt x="509" y="3748"/>
                    <a:pt x="509" y="3499"/>
                  </a:cubicBezTo>
                  <a:lnTo>
                    <a:pt x="509" y="966"/>
                  </a:lnTo>
                  <a:cubicBezTo>
                    <a:pt x="509" y="752"/>
                    <a:pt x="651" y="564"/>
                    <a:pt x="848" y="520"/>
                  </a:cubicBezTo>
                  <a:cubicBezTo>
                    <a:pt x="889" y="509"/>
                    <a:pt x="930" y="504"/>
                    <a:pt x="969" y="504"/>
                  </a:cubicBezTo>
                  <a:close/>
                  <a:moveTo>
                    <a:pt x="963" y="0"/>
                  </a:moveTo>
                  <a:cubicBezTo>
                    <a:pt x="430" y="0"/>
                    <a:pt x="0" y="434"/>
                    <a:pt x="0" y="966"/>
                  </a:cubicBezTo>
                  <a:lnTo>
                    <a:pt x="0" y="3473"/>
                  </a:lnTo>
                  <a:cubicBezTo>
                    <a:pt x="0" y="3972"/>
                    <a:pt x="402" y="4418"/>
                    <a:pt x="901" y="4454"/>
                  </a:cubicBezTo>
                  <a:cubicBezTo>
                    <a:pt x="922" y="4455"/>
                    <a:pt x="943" y="4456"/>
                    <a:pt x="964" y="4456"/>
                  </a:cubicBezTo>
                  <a:cubicBezTo>
                    <a:pt x="1498" y="4456"/>
                    <a:pt x="1936" y="4023"/>
                    <a:pt x="1936" y="3491"/>
                  </a:cubicBezTo>
                  <a:lnTo>
                    <a:pt x="1936" y="984"/>
                  </a:lnTo>
                  <a:cubicBezTo>
                    <a:pt x="1936" y="484"/>
                    <a:pt x="1526" y="38"/>
                    <a:pt x="1026" y="2"/>
                  </a:cubicBezTo>
                  <a:cubicBezTo>
                    <a:pt x="1005" y="1"/>
                    <a:pt x="984" y="0"/>
                    <a:pt x="963" y="0"/>
                  </a:cubicBezTo>
                  <a:close/>
                </a:path>
              </a:pathLst>
            </a:custGeom>
            <a:solidFill>
              <a:srgbClr val="00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4230725" y="3031100"/>
              <a:ext cx="48200" cy="111750"/>
            </a:xfrm>
            <a:custGeom>
              <a:rect b="b" l="l" r="r" t="t"/>
              <a:pathLst>
                <a:path extrusionOk="0" h="4470" w="1928">
                  <a:moveTo>
                    <a:pt x="259" y="0"/>
                  </a:moveTo>
                  <a:cubicBezTo>
                    <a:pt x="117" y="0"/>
                    <a:pt x="1" y="116"/>
                    <a:pt x="1" y="259"/>
                  </a:cubicBezTo>
                  <a:lnTo>
                    <a:pt x="1" y="4211"/>
                  </a:lnTo>
                  <a:cubicBezTo>
                    <a:pt x="1" y="4354"/>
                    <a:pt x="117" y="4470"/>
                    <a:pt x="259" y="4470"/>
                  </a:cubicBezTo>
                  <a:lnTo>
                    <a:pt x="1651" y="4470"/>
                  </a:lnTo>
                  <a:cubicBezTo>
                    <a:pt x="1785" y="4470"/>
                    <a:pt x="1910" y="4363"/>
                    <a:pt x="1919" y="4229"/>
                  </a:cubicBezTo>
                  <a:cubicBezTo>
                    <a:pt x="1928" y="4077"/>
                    <a:pt x="1812" y="3953"/>
                    <a:pt x="1660" y="3953"/>
                  </a:cubicBezTo>
                  <a:lnTo>
                    <a:pt x="518" y="3953"/>
                  </a:lnTo>
                  <a:lnTo>
                    <a:pt x="518" y="2507"/>
                  </a:lnTo>
                  <a:lnTo>
                    <a:pt x="1071" y="2507"/>
                  </a:lnTo>
                  <a:cubicBezTo>
                    <a:pt x="1214" y="2507"/>
                    <a:pt x="1330" y="2400"/>
                    <a:pt x="1339" y="2266"/>
                  </a:cubicBezTo>
                  <a:cubicBezTo>
                    <a:pt x="1348" y="2115"/>
                    <a:pt x="1232" y="1990"/>
                    <a:pt x="1080" y="1990"/>
                  </a:cubicBezTo>
                  <a:lnTo>
                    <a:pt x="518" y="1990"/>
                  </a:lnTo>
                  <a:lnTo>
                    <a:pt x="518" y="509"/>
                  </a:lnTo>
                  <a:lnTo>
                    <a:pt x="1660" y="509"/>
                  </a:lnTo>
                  <a:cubicBezTo>
                    <a:pt x="1812" y="509"/>
                    <a:pt x="1928" y="384"/>
                    <a:pt x="1919" y="241"/>
                  </a:cubicBezTo>
                  <a:cubicBezTo>
                    <a:pt x="1910" y="99"/>
                    <a:pt x="1794" y="0"/>
                    <a:pt x="1651" y="0"/>
                  </a:cubicBezTo>
                  <a:close/>
                </a:path>
              </a:pathLst>
            </a:custGeom>
            <a:solidFill>
              <a:srgbClr val="00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4025325" y="3031675"/>
              <a:ext cx="49375" cy="110475"/>
            </a:xfrm>
            <a:custGeom>
              <a:rect b="b" l="l" r="r" t="t"/>
              <a:pathLst>
                <a:path extrusionOk="0" h="4419" w="1975">
                  <a:moveTo>
                    <a:pt x="958" y="1"/>
                  </a:moveTo>
                  <a:cubicBezTo>
                    <a:pt x="674" y="1"/>
                    <a:pt x="361" y="124"/>
                    <a:pt x="72" y="424"/>
                  </a:cubicBezTo>
                  <a:cubicBezTo>
                    <a:pt x="36" y="468"/>
                    <a:pt x="0" y="548"/>
                    <a:pt x="0" y="611"/>
                  </a:cubicBezTo>
                  <a:lnTo>
                    <a:pt x="0" y="3814"/>
                  </a:lnTo>
                  <a:cubicBezTo>
                    <a:pt x="0" y="3867"/>
                    <a:pt x="36" y="3956"/>
                    <a:pt x="72" y="3992"/>
                  </a:cubicBezTo>
                  <a:cubicBezTo>
                    <a:pt x="361" y="4293"/>
                    <a:pt x="674" y="4418"/>
                    <a:pt x="958" y="4418"/>
                  </a:cubicBezTo>
                  <a:cubicBezTo>
                    <a:pt x="1523" y="4418"/>
                    <a:pt x="1975" y="3925"/>
                    <a:pt x="1909" y="3350"/>
                  </a:cubicBezTo>
                  <a:cubicBezTo>
                    <a:pt x="1909" y="3332"/>
                    <a:pt x="1900" y="3323"/>
                    <a:pt x="1892" y="3305"/>
                  </a:cubicBezTo>
                  <a:cubicBezTo>
                    <a:pt x="1816" y="3232"/>
                    <a:pt x="1735" y="3202"/>
                    <a:pt x="1663" y="3202"/>
                  </a:cubicBezTo>
                  <a:cubicBezTo>
                    <a:pt x="1522" y="3202"/>
                    <a:pt x="1410" y="3316"/>
                    <a:pt x="1410" y="3457"/>
                  </a:cubicBezTo>
                  <a:cubicBezTo>
                    <a:pt x="1410" y="3706"/>
                    <a:pt x="1211" y="3906"/>
                    <a:pt x="966" y="3906"/>
                  </a:cubicBezTo>
                  <a:cubicBezTo>
                    <a:pt x="834" y="3906"/>
                    <a:pt x="688" y="3847"/>
                    <a:pt x="553" y="3706"/>
                  </a:cubicBezTo>
                  <a:cubicBezTo>
                    <a:pt x="527" y="3689"/>
                    <a:pt x="518" y="3653"/>
                    <a:pt x="518" y="3626"/>
                  </a:cubicBezTo>
                  <a:lnTo>
                    <a:pt x="518" y="798"/>
                  </a:lnTo>
                  <a:cubicBezTo>
                    <a:pt x="518" y="763"/>
                    <a:pt x="527" y="736"/>
                    <a:pt x="553" y="709"/>
                  </a:cubicBezTo>
                  <a:cubicBezTo>
                    <a:pt x="687" y="572"/>
                    <a:pt x="832" y="515"/>
                    <a:pt x="963" y="515"/>
                  </a:cubicBezTo>
                  <a:cubicBezTo>
                    <a:pt x="1234" y="515"/>
                    <a:pt x="1449" y="757"/>
                    <a:pt x="1401" y="1039"/>
                  </a:cubicBezTo>
                  <a:cubicBezTo>
                    <a:pt x="1392" y="1057"/>
                    <a:pt x="1401" y="1084"/>
                    <a:pt x="1419" y="1102"/>
                  </a:cubicBezTo>
                  <a:cubicBezTo>
                    <a:pt x="1497" y="1183"/>
                    <a:pt x="1583" y="1218"/>
                    <a:pt x="1660" y="1218"/>
                  </a:cubicBezTo>
                  <a:cubicBezTo>
                    <a:pt x="1803" y="1218"/>
                    <a:pt x="1918" y="1103"/>
                    <a:pt x="1918" y="959"/>
                  </a:cubicBezTo>
                  <a:cubicBezTo>
                    <a:pt x="1918" y="431"/>
                    <a:pt x="1488" y="1"/>
                    <a:pt x="958" y="1"/>
                  </a:cubicBezTo>
                  <a:close/>
                </a:path>
              </a:pathLst>
            </a:custGeom>
            <a:solidFill>
              <a:srgbClr val="00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4162025" y="3031775"/>
              <a:ext cx="48425" cy="111075"/>
            </a:xfrm>
            <a:custGeom>
              <a:rect b="b" l="l" r="r" t="t"/>
              <a:pathLst>
                <a:path extrusionOk="0" h="4443" w="1937">
                  <a:moveTo>
                    <a:pt x="260" y="0"/>
                  </a:moveTo>
                  <a:cubicBezTo>
                    <a:pt x="117" y="0"/>
                    <a:pt x="1" y="116"/>
                    <a:pt x="1" y="259"/>
                  </a:cubicBezTo>
                  <a:lnTo>
                    <a:pt x="1" y="705"/>
                  </a:lnTo>
                  <a:cubicBezTo>
                    <a:pt x="1" y="839"/>
                    <a:pt x="108" y="964"/>
                    <a:pt x="242" y="973"/>
                  </a:cubicBezTo>
                  <a:cubicBezTo>
                    <a:pt x="247" y="973"/>
                    <a:pt x="252" y="973"/>
                    <a:pt x="257" y="973"/>
                  </a:cubicBezTo>
                  <a:cubicBezTo>
                    <a:pt x="402" y="973"/>
                    <a:pt x="518" y="852"/>
                    <a:pt x="518" y="714"/>
                  </a:cubicBezTo>
                  <a:lnTo>
                    <a:pt x="518" y="518"/>
                  </a:lnTo>
                  <a:lnTo>
                    <a:pt x="973" y="518"/>
                  </a:lnTo>
                  <a:cubicBezTo>
                    <a:pt x="1223" y="518"/>
                    <a:pt x="1419" y="714"/>
                    <a:pt x="1419" y="964"/>
                  </a:cubicBezTo>
                  <a:lnTo>
                    <a:pt x="1419" y="3479"/>
                  </a:lnTo>
                  <a:cubicBezTo>
                    <a:pt x="1419" y="3729"/>
                    <a:pt x="1223" y="3926"/>
                    <a:pt x="973" y="3926"/>
                  </a:cubicBezTo>
                  <a:lnTo>
                    <a:pt x="518" y="3926"/>
                  </a:lnTo>
                  <a:lnTo>
                    <a:pt x="518" y="1499"/>
                  </a:lnTo>
                  <a:cubicBezTo>
                    <a:pt x="518" y="1353"/>
                    <a:pt x="402" y="1240"/>
                    <a:pt x="258" y="1240"/>
                  </a:cubicBezTo>
                  <a:cubicBezTo>
                    <a:pt x="253" y="1240"/>
                    <a:pt x="247" y="1240"/>
                    <a:pt x="242" y="1240"/>
                  </a:cubicBezTo>
                  <a:cubicBezTo>
                    <a:pt x="108" y="1249"/>
                    <a:pt x="1" y="1365"/>
                    <a:pt x="1" y="1508"/>
                  </a:cubicBezTo>
                  <a:lnTo>
                    <a:pt x="1" y="4184"/>
                  </a:lnTo>
                  <a:cubicBezTo>
                    <a:pt x="1" y="4327"/>
                    <a:pt x="117" y="4443"/>
                    <a:pt x="260" y="4443"/>
                  </a:cubicBezTo>
                  <a:lnTo>
                    <a:pt x="964" y="4443"/>
                  </a:lnTo>
                  <a:cubicBezTo>
                    <a:pt x="1500" y="4443"/>
                    <a:pt x="1937" y="4006"/>
                    <a:pt x="1937" y="3471"/>
                  </a:cubicBezTo>
                  <a:lnTo>
                    <a:pt x="1937" y="964"/>
                  </a:lnTo>
                  <a:cubicBezTo>
                    <a:pt x="1937" y="428"/>
                    <a:pt x="1500" y="0"/>
                    <a:pt x="964" y="0"/>
                  </a:cubicBezTo>
                  <a:close/>
                </a:path>
              </a:pathLst>
            </a:custGeom>
            <a:solidFill>
              <a:srgbClr val="00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pSp>
        <p:nvGrpSpPr>
          <p:cNvPr id="678" name="Google Shape;678;p41"/>
          <p:cNvGrpSpPr/>
          <p:nvPr/>
        </p:nvGrpSpPr>
        <p:grpSpPr>
          <a:xfrm>
            <a:off x="7631947" y="671363"/>
            <a:ext cx="636814" cy="120078"/>
            <a:chOff x="8209059" y="198000"/>
            <a:chExt cx="636814" cy="120078"/>
          </a:xfrm>
        </p:grpSpPr>
        <p:sp>
          <p:nvSpPr>
            <p:cNvPr id="679" name="Google Shape;679;p4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2" name="Google Shape;682;p4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3" name="Google Shape;683;p41"/>
          <p:cNvGrpSpPr/>
          <p:nvPr/>
        </p:nvGrpSpPr>
        <p:grpSpPr>
          <a:xfrm>
            <a:off x="7631947" y="671363"/>
            <a:ext cx="636814" cy="120078"/>
            <a:chOff x="8209059" y="198000"/>
            <a:chExt cx="636814" cy="120078"/>
          </a:xfrm>
        </p:grpSpPr>
        <p:sp>
          <p:nvSpPr>
            <p:cNvPr id="684" name="Google Shape;684;p4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7" name="Google Shape;687;p4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set</a:t>
            </a:r>
            <a:endParaRPr b="0" i="0" sz="3600" u="none" cap="none" strike="noStrike">
              <a:solidFill>
                <a:srgbClr val="011635"/>
              </a:solidFill>
              <a:latin typeface="Bebas Neue"/>
              <a:ea typeface="Bebas Neue"/>
              <a:cs typeface="Bebas Neue"/>
              <a:sym typeface="Bebas Neue"/>
            </a:endParaRPr>
          </a:p>
        </p:txBody>
      </p:sp>
      <p:sp>
        <p:nvSpPr>
          <p:cNvPr id="688" name="Google Shape;688;p41"/>
          <p:cNvSpPr txBox="1"/>
          <p:nvPr/>
        </p:nvSpPr>
        <p:spPr>
          <a:xfrm flipH="1">
            <a:off x="4763325" y="2072375"/>
            <a:ext cx="3830400" cy="2243700"/>
          </a:xfrm>
          <a:prstGeom prst="rect">
            <a:avLst/>
          </a:prstGeom>
          <a:noFill/>
          <a:ln>
            <a:noFill/>
          </a:ln>
        </p:spPr>
        <p:txBody>
          <a:bodyPr anchorCtr="0" anchor="ctr" bIns="0" lIns="0" spcFirstLastPara="1" rIns="0" wrap="square" tIns="0">
            <a:noAutofit/>
          </a:bodyPr>
          <a:lstStyle/>
          <a:p>
            <a:pPr indent="0" lvl="0" marL="0" rtl="0" algn="just">
              <a:lnSpc>
                <a:spcPct val="115000"/>
              </a:lnSpc>
              <a:spcBef>
                <a:spcPts val="0"/>
              </a:spcBef>
              <a:spcAft>
                <a:spcPts val="1200"/>
              </a:spcAft>
              <a:buClr>
                <a:schemeClr val="dk1"/>
              </a:buClr>
              <a:buSzPts val="1100"/>
              <a:buFont typeface="Arial"/>
              <a:buNone/>
            </a:pPr>
            <a:r>
              <a:rPr b="1" lang="en" sz="1500">
                <a:solidFill>
                  <a:schemeClr val="dk1"/>
                </a:solidFill>
                <a:highlight>
                  <a:schemeClr val="lt1"/>
                </a:highlight>
                <a:latin typeface="Quicksand"/>
                <a:ea typeface="Quicksand"/>
                <a:cs typeface="Quicksand"/>
                <a:sym typeface="Quicksand"/>
              </a:rPr>
              <a:t>The main advantage of using a set over a list is that it has a highly optimised way for detecting whether a certain member is in the set. This is based on a hash table, which is a type of data structure. We can't use indexes to access items in sets because they're not arranged like lists.</a:t>
            </a:r>
            <a:endParaRPr b="1" sz="1500">
              <a:solidFill>
                <a:schemeClr val="dk1"/>
              </a:solidFill>
              <a:latin typeface="Quicksand"/>
              <a:ea typeface="Quicksand"/>
              <a:cs typeface="Quicksand"/>
              <a:sym typeface="Quicksand"/>
            </a:endParaRPr>
          </a:p>
        </p:txBody>
      </p:sp>
      <p:sp>
        <p:nvSpPr>
          <p:cNvPr id="689" name="Google Shape;689;p41"/>
          <p:cNvSpPr/>
          <p:nvPr/>
        </p:nvSpPr>
        <p:spPr>
          <a:xfrm>
            <a:off x="5449250" y="1188350"/>
            <a:ext cx="24324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1"/>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Advantages of set</a:t>
            </a:r>
            <a:endParaRPr b="0" i="0" sz="2200" u="none" cap="none" strike="noStrike">
              <a:solidFill>
                <a:srgbClr val="FFFFFF"/>
              </a:solidFill>
              <a:latin typeface="Bebas Neue"/>
              <a:ea typeface="Bebas Neue"/>
              <a:cs typeface="Bebas Neue"/>
              <a:sym typeface="Bebas Neue"/>
            </a:endParaRPr>
          </a:p>
        </p:txBody>
      </p:sp>
      <p:pic>
        <p:nvPicPr>
          <p:cNvPr id="691" name="Google Shape;691;p41"/>
          <p:cNvPicPr preferRelativeResize="0"/>
          <p:nvPr/>
        </p:nvPicPr>
        <p:blipFill>
          <a:blip r:embed="rId3">
            <a:alphaModFix/>
          </a:blip>
          <a:stretch>
            <a:fillRect/>
          </a:stretch>
        </p:blipFill>
        <p:spPr>
          <a:xfrm>
            <a:off x="598000" y="1119200"/>
            <a:ext cx="382097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5"/>
          <p:cNvGrpSpPr/>
          <p:nvPr/>
        </p:nvGrpSpPr>
        <p:grpSpPr>
          <a:xfrm>
            <a:off x="7631947" y="671363"/>
            <a:ext cx="636814" cy="120078"/>
            <a:chOff x="8209059" y="198000"/>
            <a:chExt cx="636814" cy="120078"/>
          </a:xfrm>
        </p:grpSpPr>
        <p:sp>
          <p:nvSpPr>
            <p:cNvPr id="86" name="Google Shape;86;p1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data Structure</a:t>
            </a:r>
            <a:endParaRPr b="0" i="0" sz="3600" u="none" cap="none" strike="noStrike">
              <a:solidFill>
                <a:srgbClr val="011635"/>
              </a:solidFill>
              <a:latin typeface="Bebas Neue"/>
              <a:ea typeface="Bebas Neue"/>
              <a:cs typeface="Bebas Neue"/>
              <a:sym typeface="Bebas Neue"/>
            </a:endParaRPr>
          </a:p>
        </p:txBody>
      </p:sp>
      <p:sp>
        <p:nvSpPr>
          <p:cNvPr id="90" name="Google Shape;90;p15"/>
          <p:cNvSpPr txBox="1"/>
          <p:nvPr/>
        </p:nvSpPr>
        <p:spPr>
          <a:xfrm flipH="1">
            <a:off x="3501250" y="2136550"/>
            <a:ext cx="5219400" cy="2777700"/>
          </a:xfrm>
          <a:prstGeom prst="rect">
            <a:avLst/>
          </a:prstGeom>
          <a:noFill/>
          <a:ln>
            <a:noFill/>
          </a:ln>
        </p:spPr>
        <p:txBody>
          <a:bodyPr anchorCtr="0" anchor="ctr" bIns="0" lIns="0" spcFirstLastPara="1" rIns="0" wrap="square" tIns="0">
            <a:noAutofit/>
          </a:bodyPr>
          <a:lstStyle/>
          <a:p>
            <a:pPr indent="0" lvl="0" marL="0" rtl="0" algn="just">
              <a:lnSpc>
                <a:spcPct val="115000"/>
              </a:lnSpc>
              <a:spcBef>
                <a:spcPts val="0"/>
              </a:spcBef>
              <a:spcAft>
                <a:spcPts val="0"/>
              </a:spcAft>
              <a:buNone/>
            </a:pPr>
            <a:r>
              <a:rPr b="1" lang="en" sz="1500">
                <a:solidFill>
                  <a:schemeClr val="dk1"/>
                </a:solidFill>
                <a:latin typeface="Quicksand"/>
                <a:ea typeface="Quicksand"/>
                <a:cs typeface="Quicksand"/>
                <a:sym typeface="Quicksand"/>
              </a:rPr>
              <a:t>Data is an important aspect when it comes to programming.</a:t>
            </a:r>
            <a:endParaRPr b="1" sz="1500">
              <a:solidFill>
                <a:schemeClr val="dk1"/>
              </a:solidFill>
              <a:latin typeface="Quicksand"/>
              <a:ea typeface="Quicksand"/>
              <a:cs typeface="Quicksand"/>
              <a:sym typeface="Quicksand"/>
            </a:endParaRPr>
          </a:p>
          <a:p>
            <a:pPr indent="-323850" lvl="0" marL="457200" rtl="0" algn="just">
              <a:lnSpc>
                <a:spcPct val="115000"/>
              </a:lnSpc>
              <a:spcBef>
                <a:spcPts val="120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Data Structure is a primary memory allocation to store, organize and manage data for efficient access and modifications.</a:t>
            </a:r>
            <a:endParaRPr b="1" sz="1500">
              <a:solidFill>
                <a:schemeClr val="dk1"/>
              </a:solidFill>
              <a:latin typeface="Quicksand"/>
              <a:ea typeface="Quicksand"/>
              <a:cs typeface="Quicksand"/>
              <a:sym typeface="Quicksand"/>
            </a:endParaRPr>
          </a:p>
          <a:p>
            <a:pPr indent="-323850" lvl="0" marL="457200" rtl="0" algn="just">
              <a:lnSpc>
                <a:spcPct val="115000"/>
              </a:lnSpc>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The essential constructs that support the development of your programmes are data structures.</a:t>
            </a:r>
            <a:endParaRPr b="1" sz="1500">
              <a:solidFill>
                <a:schemeClr val="dk1"/>
              </a:solidFill>
              <a:latin typeface="Quicksand"/>
              <a:ea typeface="Quicksand"/>
              <a:cs typeface="Quicksand"/>
              <a:sym typeface="Quicksand"/>
            </a:endParaRPr>
          </a:p>
          <a:p>
            <a:pPr indent="-323850" lvl="0" marL="457200" rtl="0" algn="just">
              <a:lnSpc>
                <a:spcPct val="115000"/>
              </a:lnSpc>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Depending on your use case, each data structure provides a unique manner of arranging data so that it may be accessible quickly.</a:t>
            </a:r>
            <a:endParaRPr>
              <a:solidFill>
                <a:schemeClr val="dk1"/>
              </a:solidFill>
              <a:latin typeface="Oswald"/>
              <a:ea typeface="Oswald"/>
              <a:cs typeface="Oswald"/>
              <a:sym typeface="Oswald"/>
            </a:endParaRPr>
          </a:p>
          <a:p>
            <a:pPr indent="0" lvl="0" marL="0" rtl="0" algn="just">
              <a:lnSpc>
                <a:spcPct val="115000"/>
              </a:lnSpc>
              <a:spcBef>
                <a:spcPts val="1200"/>
              </a:spcBef>
              <a:spcAft>
                <a:spcPts val="1200"/>
              </a:spcAft>
              <a:buNone/>
            </a:pPr>
            <a:r>
              <a:t/>
            </a:r>
            <a:endParaRPr b="1" sz="1500">
              <a:solidFill>
                <a:schemeClr val="dk1"/>
              </a:solidFill>
              <a:latin typeface="Quicksand"/>
              <a:ea typeface="Quicksand"/>
              <a:cs typeface="Quicksand"/>
              <a:sym typeface="Quicksand"/>
            </a:endParaRPr>
          </a:p>
        </p:txBody>
      </p:sp>
      <p:sp>
        <p:nvSpPr>
          <p:cNvPr id="91" name="Google Shape;91;p15"/>
          <p:cNvSpPr/>
          <p:nvPr/>
        </p:nvSpPr>
        <p:spPr>
          <a:xfrm>
            <a:off x="5228950" y="1211295"/>
            <a:ext cx="2403000" cy="505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txBox="1"/>
          <p:nvPr/>
        </p:nvSpPr>
        <p:spPr>
          <a:xfrm>
            <a:off x="5207715" y="1177650"/>
            <a:ext cx="2403000" cy="572700"/>
          </a:xfrm>
          <a:prstGeom prst="rect">
            <a:avLst/>
          </a:prstGeom>
          <a:noFill/>
          <a:ln>
            <a:noFill/>
          </a:ln>
        </p:spPr>
        <p:txBody>
          <a:bodyPr anchorCtr="0" anchor="ctr" bIns="0" lIns="72000" spcFirstLastPara="1" rIns="0" wrap="square" tIns="0">
            <a:noAutofit/>
          </a:bodyPr>
          <a:lstStyle/>
          <a:p>
            <a:pPr indent="0" lvl="0" marL="0" rtl="0" algn="l">
              <a:spcBef>
                <a:spcPts val="0"/>
              </a:spcBef>
              <a:spcAft>
                <a:spcPts val="0"/>
              </a:spcAft>
              <a:buClr>
                <a:srgbClr val="C00000"/>
              </a:buClr>
              <a:buSzPts val="3000"/>
              <a:buFont typeface="Arial"/>
              <a:buNone/>
            </a:pPr>
            <a:r>
              <a:rPr lang="en" sz="2200">
                <a:solidFill>
                  <a:srgbClr val="FFFFFF"/>
                </a:solidFill>
                <a:latin typeface="Bebas Neue"/>
                <a:ea typeface="Bebas Neue"/>
                <a:cs typeface="Bebas Neue"/>
                <a:sym typeface="Bebas Neue"/>
              </a:rPr>
              <a:t>What is Data structure?</a:t>
            </a:r>
            <a:endParaRPr sz="2200">
              <a:solidFill>
                <a:srgbClr val="FFFFFF"/>
              </a:solidFill>
              <a:latin typeface="Bebas Neue"/>
              <a:ea typeface="Bebas Neue"/>
              <a:cs typeface="Bebas Neue"/>
              <a:sym typeface="Bebas Neue"/>
            </a:endParaRPr>
          </a:p>
        </p:txBody>
      </p:sp>
      <p:pic>
        <p:nvPicPr>
          <p:cNvPr id="93" name="Google Shape;93;p15"/>
          <p:cNvPicPr preferRelativeResize="0"/>
          <p:nvPr/>
        </p:nvPicPr>
        <p:blipFill rotWithShape="1">
          <a:blip r:embed="rId3">
            <a:alphaModFix/>
          </a:blip>
          <a:srcRect b="18641" l="4518" r="7915" t="20338"/>
          <a:stretch/>
        </p:blipFill>
        <p:spPr>
          <a:xfrm>
            <a:off x="227450" y="2011550"/>
            <a:ext cx="3197600" cy="222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grpSp>
        <p:nvGrpSpPr>
          <p:cNvPr id="696" name="Google Shape;696;p42"/>
          <p:cNvGrpSpPr/>
          <p:nvPr/>
        </p:nvGrpSpPr>
        <p:grpSpPr>
          <a:xfrm>
            <a:off x="7631947" y="671363"/>
            <a:ext cx="636814" cy="120078"/>
            <a:chOff x="8209059" y="198000"/>
            <a:chExt cx="636814" cy="120078"/>
          </a:xfrm>
        </p:grpSpPr>
        <p:sp>
          <p:nvSpPr>
            <p:cNvPr id="697" name="Google Shape;697;p4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0" name="Google Shape;700;p4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1" name="Google Shape;701;p42"/>
          <p:cNvGrpSpPr/>
          <p:nvPr/>
        </p:nvGrpSpPr>
        <p:grpSpPr>
          <a:xfrm>
            <a:off x="7631947" y="671363"/>
            <a:ext cx="636814" cy="120078"/>
            <a:chOff x="8209059" y="198000"/>
            <a:chExt cx="636814" cy="120078"/>
          </a:xfrm>
        </p:grpSpPr>
        <p:sp>
          <p:nvSpPr>
            <p:cNvPr id="702" name="Google Shape;702;p4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p42"/>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Set Methods</a:t>
            </a:r>
            <a:endParaRPr sz="3000">
              <a:solidFill>
                <a:srgbClr val="011635"/>
              </a:solidFill>
              <a:latin typeface="Bebas Neue"/>
              <a:ea typeface="Bebas Neue"/>
              <a:cs typeface="Bebas Neue"/>
              <a:sym typeface="Bebas Neue"/>
            </a:endParaRPr>
          </a:p>
        </p:txBody>
      </p:sp>
      <p:graphicFrame>
        <p:nvGraphicFramePr>
          <p:cNvPr id="706" name="Google Shape;706;p42"/>
          <p:cNvGraphicFramePr/>
          <p:nvPr/>
        </p:nvGraphicFramePr>
        <p:xfrm>
          <a:off x="466550" y="1235925"/>
          <a:ext cx="3000000" cy="3000000"/>
        </p:xfrm>
        <a:graphic>
          <a:graphicData uri="http://schemas.openxmlformats.org/drawingml/2006/table">
            <a:tbl>
              <a:tblPr>
                <a:noFill/>
                <a:tableStyleId>{9555D29C-8E77-4B04-B528-4E26B0C37363}</a:tableStyleId>
              </a:tblPr>
              <a:tblGrid>
                <a:gridCol w="2400975"/>
                <a:gridCol w="5926850"/>
              </a:tblGrid>
              <a:tr h="563675">
                <a:tc>
                  <a:txBody>
                    <a:bodyPr/>
                    <a:lstStyle/>
                    <a:p>
                      <a:pPr indent="0" lvl="0" marL="9144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91440" rtl="0" algn="ctr">
                        <a:spcBef>
                          <a:spcPts val="0"/>
                        </a:spcBef>
                        <a:spcAft>
                          <a:spcPts val="0"/>
                        </a:spcAft>
                        <a:buNone/>
                      </a:pPr>
                      <a:r>
                        <a:rPr b="1" lang="en" sz="1500">
                          <a:latin typeface="Quicksand"/>
                          <a:ea typeface="Quicksand"/>
                          <a:cs typeface="Quicksand"/>
                          <a:sym typeface="Quicksand"/>
                        </a:rPr>
                        <a:t>Meaning</a:t>
                      </a:r>
                      <a:endParaRPr sz="400"/>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3"/>
                        </a:rPr>
                        <a:t>add()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sz="1500">
                          <a:latin typeface="Quicksand"/>
                          <a:ea typeface="Quicksand"/>
                          <a:cs typeface="Quicksand"/>
                          <a:sym typeface="Quicksand"/>
                        </a:rPr>
                        <a:t>Adds an element to the 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4553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4"/>
                        </a:rPr>
                        <a:t>clear()</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None/>
                      </a:pPr>
                      <a:r>
                        <a:rPr b="1" lang="en" sz="1500">
                          <a:latin typeface="Quicksand"/>
                          <a:ea typeface="Quicksand"/>
                          <a:cs typeface="Quicksand"/>
                          <a:sym typeface="Quicksand"/>
                        </a:rPr>
                        <a:t>Removes all the elements from the 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5"/>
                        </a:rPr>
                        <a:t>copy()</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sz="1500">
                          <a:latin typeface="Quicksand"/>
                          <a:ea typeface="Quicksand"/>
                          <a:cs typeface="Quicksand"/>
                          <a:sym typeface="Quicksand"/>
                        </a:rPr>
                        <a:t>Returns a copy of the 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6"/>
                        </a:rPr>
                        <a:t>difference()</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sz="1500">
                          <a:latin typeface="Quicksand"/>
                          <a:ea typeface="Quicksand"/>
                          <a:cs typeface="Quicksand"/>
                          <a:sym typeface="Quicksand"/>
                        </a:rPr>
                        <a:t>Returns a set containing the difference between two or more sets</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7"/>
                        </a:rPr>
                        <a:t>difference_update()</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sz="1500">
                          <a:latin typeface="Quicksand"/>
                          <a:ea typeface="Quicksand"/>
                          <a:cs typeface="Quicksand"/>
                          <a:sym typeface="Quicksand"/>
                        </a:rPr>
                        <a:t>Removes the items in this set that are also included in another, specified 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grpSp>
        <p:nvGrpSpPr>
          <p:cNvPr id="711" name="Google Shape;711;p43"/>
          <p:cNvGrpSpPr/>
          <p:nvPr/>
        </p:nvGrpSpPr>
        <p:grpSpPr>
          <a:xfrm>
            <a:off x="7631947" y="671363"/>
            <a:ext cx="636814" cy="120078"/>
            <a:chOff x="8209059" y="198000"/>
            <a:chExt cx="636814" cy="120078"/>
          </a:xfrm>
        </p:grpSpPr>
        <p:sp>
          <p:nvSpPr>
            <p:cNvPr id="712" name="Google Shape;712;p4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4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6" name="Google Shape;716;p43"/>
          <p:cNvGrpSpPr/>
          <p:nvPr/>
        </p:nvGrpSpPr>
        <p:grpSpPr>
          <a:xfrm>
            <a:off x="7631947" y="671363"/>
            <a:ext cx="636814" cy="120078"/>
            <a:chOff x="8209059" y="198000"/>
            <a:chExt cx="636814" cy="120078"/>
          </a:xfrm>
        </p:grpSpPr>
        <p:sp>
          <p:nvSpPr>
            <p:cNvPr id="717" name="Google Shape;717;p4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p43"/>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Set</a:t>
            </a:r>
            <a:r>
              <a:rPr lang="en" sz="3000">
                <a:solidFill>
                  <a:srgbClr val="011635"/>
                </a:solidFill>
                <a:latin typeface="Bebas Neue"/>
                <a:ea typeface="Bebas Neue"/>
                <a:cs typeface="Bebas Neue"/>
                <a:sym typeface="Bebas Neue"/>
              </a:rPr>
              <a:t> Methods</a:t>
            </a:r>
            <a:endParaRPr sz="3000">
              <a:solidFill>
                <a:srgbClr val="011635"/>
              </a:solidFill>
              <a:latin typeface="Bebas Neue"/>
              <a:ea typeface="Bebas Neue"/>
              <a:cs typeface="Bebas Neue"/>
              <a:sym typeface="Bebas Neue"/>
            </a:endParaRPr>
          </a:p>
        </p:txBody>
      </p:sp>
      <p:graphicFrame>
        <p:nvGraphicFramePr>
          <p:cNvPr id="721" name="Google Shape;721;p43"/>
          <p:cNvGraphicFramePr/>
          <p:nvPr/>
        </p:nvGraphicFramePr>
        <p:xfrm>
          <a:off x="434675" y="1159725"/>
          <a:ext cx="3000000" cy="3000000"/>
        </p:xfrm>
        <a:graphic>
          <a:graphicData uri="http://schemas.openxmlformats.org/drawingml/2006/table">
            <a:tbl>
              <a:tblPr>
                <a:noFill/>
                <a:tableStyleId>{9555D29C-8E77-4B04-B528-4E26B0C37363}</a:tableStyleId>
              </a:tblPr>
              <a:tblGrid>
                <a:gridCol w="2696100"/>
                <a:gridCol w="5580825"/>
              </a:tblGrid>
              <a:tr h="563675">
                <a:tc>
                  <a:txBody>
                    <a:bodyPr/>
                    <a:lstStyle/>
                    <a:p>
                      <a:pPr indent="0" lvl="0" marL="9144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91440" rtl="0" algn="ctr">
                        <a:spcBef>
                          <a:spcPts val="0"/>
                        </a:spcBef>
                        <a:spcAft>
                          <a:spcPts val="0"/>
                        </a:spcAft>
                        <a:buNone/>
                      </a:pPr>
                      <a:r>
                        <a:rPr b="1" lang="en" sz="1500">
                          <a:latin typeface="Quicksand"/>
                          <a:ea typeface="Quicksand"/>
                          <a:cs typeface="Quicksand"/>
                          <a:sym typeface="Quicksand"/>
                        </a:rPr>
                        <a:t>Meaning</a:t>
                      </a:r>
                      <a:endParaRPr sz="400"/>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91440" marR="215900" rtl="0" algn="ctr">
                        <a:lnSpc>
                          <a:spcPct val="100000"/>
                        </a:lnSpc>
                        <a:spcBef>
                          <a:spcPts val="0"/>
                        </a:spcBef>
                        <a:spcAft>
                          <a:spcPts val="1500"/>
                        </a:spcAft>
                        <a:buNone/>
                      </a:pPr>
                      <a:r>
                        <a:rPr b="1" lang="en" sz="1500">
                          <a:uFill>
                            <a:noFill/>
                          </a:uFill>
                          <a:latin typeface="Quicksand"/>
                          <a:ea typeface="Quicksand"/>
                          <a:cs typeface="Quicksand"/>
                          <a:sym typeface="Quicksand"/>
                          <a:hlinkClick r:id="rId3"/>
                        </a:rPr>
                        <a:t>intersection()</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sz="1500">
                          <a:latin typeface="Quicksand"/>
                          <a:ea typeface="Quicksand"/>
                          <a:cs typeface="Quicksand"/>
                          <a:sym typeface="Quicksand"/>
                        </a:rPr>
                        <a:t>Returns a set, that is the intersection of two or more sets</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4553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4"/>
                        </a:rPr>
                        <a:t>intersection_update()</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None/>
                      </a:pPr>
                      <a:r>
                        <a:rPr b="1" lang="en" sz="1500">
                          <a:latin typeface="Quicksand"/>
                          <a:ea typeface="Quicksand"/>
                          <a:cs typeface="Quicksand"/>
                          <a:sym typeface="Quicksand"/>
                        </a:rPr>
                        <a:t>Removes the items in this set that are not present in other, specified set(s)</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uFill>
                            <a:noFill/>
                          </a:uFill>
                          <a:latin typeface="Quicksand"/>
                          <a:ea typeface="Quicksand"/>
                          <a:cs typeface="Quicksand"/>
                          <a:sym typeface="Quicksand"/>
                          <a:hlinkClick r:id="rId5"/>
                        </a:rPr>
                        <a:t>isdisjoint()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Clr>
                          <a:schemeClr val="dk1"/>
                        </a:buClr>
                        <a:buSzPts val="1100"/>
                        <a:buFont typeface="Arial"/>
                        <a:buNone/>
                      </a:pPr>
                      <a:r>
                        <a:rPr b="1" lang="en" sz="1500">
                          <a:latin typeface="Quicksand"/>
                          <a:ea typeface="Quicksand"/>
                          <a:cs typeface="Quicksand"/>
                          <a:sym typeface="Quicksand"/>
                        </a:rPr>
                        <a:t>Returns whether two sets have a intersection or not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sz="1500">
                          <a:uFill>
                            <a:noFill/>
                          </a:uFill>
                          <a:latin typeface="Quicksand"/>
                          <a:ea typeface="Quicksand"/>
                          <a:cs typeface="Quicksand"/>
                          <a:sym typeface="Quicksand"/>
                          <a:hlinkClick r:id="rId6"/>
                        </a:rPr>
                        <a:t>issubset()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sz="1500">
                          <a:latin typeface="Quicksand"/>
                          <a:ea typeface="Quicksand"/>
                          <a:cs typeface="Quicksand"/>
                          <a:sym typeface="Quicksand"/>
                        </a:rPr>
                        <a:t>Returns whether another set contains this set or not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sz="1500">
                          <a:uFill>
                            <a:noFill/>
                          </a:uFill>
                          <a:latin typeface="Quicksand"/>
                          <a:ea typeface="Quicksand"/>
                          <a:cs typeface="Quicksand"/>
                          <a:sym typeface="Quicksand"/>
                          <a:hlinkClick r:id="rId7"/>
                        </a:rPr>
                        <a:t>issuperset()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sz="1500">
                          <a:latin typeface="Quicksand"/>
                          <a:ea typeface="Quicksand"/>
                          <a:cs typeface="Quicksand"/>
                          <a:sym typeface="Quicksand"/>
                        </a:rPr>
                        <a:t>Returns whether this set contains another set or not</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grpSp>
        <p:nvGrpSpPr>
          <p:cNvPr id="726" name="Google Shape;726;p44"/>
          <p:cNvGrpSpPr/>
          <p:nvPr/>
        </p:nvGrpSpPr>
        <p:grpSpPr>
          <a:xfrm>
            <a:off x="7631947" y="671363"/>
            <a:ext cx="636814" cy="120078"/>
            <a:chOff x="8209059" y="198000"/>
            <a:chExt cx="636814" cy="120078"/>
          </a:xfrm>
        </p:grpSpPr>
        <p:sp>
          <p:nvSpPr>
            <p:cNvPr id="727" name="Google Shape;727;p4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0" name="Google Shape;730;p4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44"/>
          <p:cNvGrpSpPr/>
          <p:nvPr/>
        </p:nvGrpSpPr>
        <p:grpSpPr>
          <a:xfrm>
            <a:off x="7631947" y="671363"/>
            <a:ext cx="636814" cy="120078"/>
            <a:chOff x="8209059" y="198000"/>
            <a:chExt cx="636814" cy="120078"/>
          </a:xfrm>
        </p:grpSpPr>
        <p:sp>
          <p:nvSpPr>
            <p:cNvPr id="732" name="Google Shape;732;p4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44"/>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Set </a:t>
            </a:r>
            <a:r>
              <a:rPr lang="en" sz="3000">
                <a:solidFill>
                  <a:srgbClr val="011635"/>
                </a:solidFill>
                <a:latin typeface="Bebas Neue"/>
                <a:ea typeface="Bebas Neue"/>
                <a:cs typeface="Bebas Neue"/>
                <a:sym typeface="Bebas Neue"/>
              </a:rPr>
              <a:t>Methods</a:t>
            </a:r>
            <a:endParaRPr sz="3000">
              <a:solidFill>
                <a:srgbClr val="011635"/>
              </a:solidFill>
              <a:latin typeface="Bebas Neue"/>
              <a:ea typeface="Bebas Neue"/>
              <a:cs typeface="Bebas Neue"/>
              <a:sym typeface="Bebas Neue"/>
            </a:endParaRPr>
          </a:p>
        </p:txBody>
      </p:sp>
      <p:graphicFrame>
        <p:nvGraphicFramePr>
          <p:cNvPr id="736" name="Google Shape;736;p44"/>
          <p:cNvGraphicFramePr/>
          <p:nvPr/>
        </p:nvGraphicFramePr>
        <p:xfrm>
          <a:off x="714800" y="1388325"/>
          <a:ext cx="3000000" cy="3000000"/>
        </p:xfrm>
        <a:graphic>
          <a:graphicData uri="http://schemas.openxmlformats.org/drawingml/2006/table">
            <a:tbl>
              <a:tblPr>
                <a:noFill/>
                <a:tableStyleId>{9555D29C-8E77-4B04-B528-4E26B0C37363}</a:tableStyleId>
              </a:tblPr>
              <a:tblGrid>
                <a:gridCol w="3405125"/>
                <a:gridCol w="4298875"/>
              </a:tblGrid>
              <a:tr h="563675">
                <a:tc>
                  <a:txBody>
                    <a:bodyPr/>
                    <a:lstStyle/>
                    <a:p>
                      <a:pPr indent="0" lvl="0" marL="9144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91440" rtl="0" algn="ctr">
                        <a:spcBef>
                          <a:spcPts val="0"/>
                        </a:spcBef>
                        <a:spcAft>
                          <a:spcPts val="0"/>
                        </a:spcAft>
                        <a:buNone/>
                      </a:pPr>
                      <a:r>
                        <a:rPr b="1" lang="en" sz="1500">
                          <a:latin typeface="Quicksand"/>
                          <a:ea typeface="Quicksand"/>
                          <a:cs typeface="Quicksand"/>
                          <a:sym typeface="Quicksand"/>
                        </a:rPr>
                        <a:t>Meaning</a:t>
                      </a:r>
                      <a:endParaRPr sz="400"/>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3">
                            <a:extLst>
                              <a:ext uri="{A12FA001-AC4F-418D-AE19-62706E023703}">
                                <ahyp:hlinkClr val="tx"/>
                              </a:ext>
                            </a:extLst>
                          </a:hlinkClick>
                        </a:rPr>
                        <a:t>symmetric_difference()</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Returns a set with the symmetric differences of two sets</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4553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a:solidFill>
                            <a:schemeClr val="dk1"/>
                          </a:solidFill>
                          <a:uFill>
                            <a:noFill/>
                          </a:uFill>
                          <a:latin typeface="Quicksand"/>
                          <a:ea typeface="Quicksand"/>
                          <a:cs typeface="Quicksand"/>
                          <a:sym typeface="Quicksand"/>
                          <a:hlinkClick r:id="rId4">
                            <a:extLst>
                              <a:ext uri="{A12FA001-AC4F-418D-AE19-62706E023703}">
                                <ahyp:hlinkClr val="tx"/>
                              </a:ext>
                            </a:extLst>
                          </a:hlinkClick>
                        </a:rPr>
                        <a:t>symmetric_difference_update()</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00000"/>
                        </a:lnSpc>
                        <a:spcBef>
                          <a:spcPts val="600"/>
                        </a:spcBef>
                        <a:spcAft>
                          <a:spcPts val="700"/>
                        </a:spcAft>
                        <a:buNone/>
                      </a:pPr>
                      <a:r>
                        <a:rPr b="1" lang="en">
                          <a:solidFill>
                            <a:schemeClr val="dk1"/>
                          </a:solidFill>
                          <a:latin typeface="Quicksand"/>
                          <a:ea typeface="Quicksand"/>
                          <a:cs typeface="Quicksand"/>
                          <a:sym typeface="Quicksand"/>
                        </a:rPr>
                        <a:t>inserts the symmetric differences from this set and another</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grpSp>
        <p:nvGrpSpPr>
          <p:cNvPr id="741" name="Google Shape;741;p45"/>
          <p:cNvGrpSpPr/>
          <p:nvPr/>
        </p:nvGrpSpPr>
        <p:grpSpPr>
          <a:xfrm>
            <a:off x="7631947" y="671363"/>
            <a:ext cx="636814" cy="120078"/>
            <a:chOff x="8209059" y="198000"/>
            <a:chExt cx="636814" cy="120078"/>
          </a:xfrm>
        </p:grpSpPr>
        <p:sp>
          <p:nvSpPr>
            <p:cNvPr id="742" name="Google Shape;742;p4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5" name="Google Shape;745;p4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6" name="Google Shape;746;p45"/>
          <p:cNvGrpSpPr/>
          <p:nvPr/>
        </p:nvGrpSpPr>
        <p:grpSpPr>
          <a:xfrm>
            <a:off x="7631947" y="671363"/>
            <a:ext cx="636814" cy="120078"/>
            <a:chOff x="8209059" y="198000"/>
            <a:chExt cx="636814" cy="120078"/>
          </a:xfrm>
        </p:grpSpPr>
        <p:sp>
          <p:nvSpPr>
            <p:cNvPr id="747" name="Google Shape;747;p4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0" name="Google Shape;750;p4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Set</a:t>
            </a:r>
            <a:endParaRPr b="0" i="0" sz="3600" u="none" cap="none" strike="noStrike">
              <a:solidFill>
                <a:srgbClr val="011635"/>
              </a:solidFill>
              <a:latin typeface="Bebas Neue"/>
              <a:ea typeface="Bebas Neue"/>
              <a:cs typeface="Bebas Neue"/>
              <a:sym typeface="Bebas Neue"/>
            </a:endParaRPr>
          </a:p>
        </p:txBody>
      </p:sp>
      <p:sp>
        <p:nvSpPr>
          <p:cNvPr id="751" name="Google Shape;751;p45"/>
          <p:cNvSpPr txBox="1"/>
          <p:nvPr/>
        </p:nvSpPr>
        <p:spPr>
          <a:xfrm flipH="1">
            <a:off x="1365900" y="1506325"/>
            <a:ext cx="1767900" cy="164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600">
                <a:solidFill>
                  <a:srgbClr val="0000FF"/>
                </a:solidFill>
                <a:highlight>
                  <a:schemeClr val="lt1"/>
                </a:highlight>
                <a:latin typeface="Quicksand"/>
                <a:ea typeface="Quicksand"/>
                <a:cs typeface="Quicksand"/>
                <a:sym typeface="Quicksand"/>
              </a:rPr>
              <a:t>A = {1, 2, 3, 4, 5}</a:t>
            </a:r>
            <a:endParaRPr b="1" sz="1600">
              <a:solidFill>
                <a:srgbClr val="0000FF"/>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600">
                <a:solidFill>
                  <a:srgbClr val="0000FF"/>
                </a:solidFill>
                <a:highlight>
                  <a:schemeClr val="lt1"/>
                </a:highlight>
                <a:latin typeface="Quicksand"/>
                <a:ea typeface="Quicksand"/>
                <a:cs typeface="Quicksand"/>
                <a:sym typeface="Quicksand"/>
              </a:rPr>
              <a:t>print(A)</a:t>
            </a:r>
            <a:endParaRPr b="1" sz="1600">
              <a:solidFill>
                <a:srgbClr val="0000FF"/>
              </a:solidFill>
              <a:latin typeface="Quicksand"/>
              <a:ea typeface="Quicksand"/>
              <a:cs typeface="Quicksand"/>
              <a:sym typeface="Quicksand"/>
            </a:endParaRPr>
          </a:p>
        </p:txBody>
      </p:sp>
      <p:sp>
        <p:nvSpPr>
          <p:cNvPr id="752" name="Google Shape;752;p45"/>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5"/>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754" name="Google Shape;754;p45"/>
          <p:cNvSpPr/>
          <p:nvPr/>
        </p:nvSpPr>
        <p:spPr>
          <a:xfrm>
            <a:off x="1365900" y="3352700"/>
            <a:ext cx="1332000" cy="8361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5"/>
          <p:cNvSpPr txBox="1"/>
          <p:nvPr/>
        </p:nvSpPr>
        <p:spPr>
          <a:xfrm>
            <a:off x="1442100" y="3433775"/>
            <a:ext cx="129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{1, 2, 3, 4, 5}</a:t>
            </a:r>
            <a:endParaRPr b="1">
              <a:solidFill>
                <a:schemeClr val="lt1"/>
              </a:solidFill>
              <a:latin typeface="Quicksand"/>
              <a:ea typeface="Quicksand"/>
              <a:cs typeface="Quicksand"/>
              <a:sym typeface="Quicksand"/>
            </a:endParaRPr>
          </a:p>
        </p:txBody>
      </p:sp>
      <p:sp>
        <p:nvSpPr>
          <p:cNvPr id="756" name="Google Shape;756;p45"/>
          <p:cNvSpPr txBox="1"/>
          <p:nvPr/>
        </p:nvSpPr>
        <p:spPr>
          <a:xfrm flipH="1">
            <a:off x="5182950" y="1710200"/>
            <a:ext cx="3593700" cy="16425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0000FF"/>
                </a:solidFill>
                <a:highlight>
                  <a:schemeClr val="lt1"/>
                </a:highlight>
                <a:latin typeface="Quicksand"/>
                <a:ea typeface="Quicksand"/>
                <a:cs typeface="Quicksand"/>
                <a:sym typeface="Quicksand"/>
              </a:rPr>
              <a:t>#Set Eliminates the duplication</a:t>
            </a:r>
            <a:endParaRPr b="1" sz="1600">
              <a:solidFill>
                <a:srgbClr val="0000FF"/>
              </a:solidFill>
              <a:highlight>
                <a:schemeClr val="lt1"/>
              </a:highlight>
              <a:latin typeface="Quicksand"/>
              <a:ea typeface="Quicksand"/>
              <a:cs typeface="Quicksand"/>
              <a:sym typeface="Quicksand"/>
            </a:endParaRPr>
          </a:p>
          <a:p>
            <a:pPr indent="0" lvl="0" marL="0" rtl="0" algn="l">
              <a:lnSpc>
                <a:spcPct val="115000"/>
              </a:lnSpc>
              <a:spcBef>
                <a:spcPts val="1200"/>
              </a:spcBef>
              <a:spcAft>
                <a:spcPts val="0"/>
              </a:spcAft>
              <a:buClr>
                <a:schemeClr val="dk1"/>
              </a:buClr>
              <a:buSzPts val="1100"/>
              <a:buFont typeface="Arial"/>
              <a:buNone/>
            </a:pPr>
            <a:r>
              <a:rPr b="1" lang="en" sz="1600">
                <a:solidFill>
                  <a:srgbClr val="0000FF"/>
                </a:solidFill>
                <a:highlight>
                  <a:schemeClr val="lt1"/>
                </a:highlight>
                <a:latin typeface="Quicksand"/>
                <a:ea typeface="Quicksand"/>
                <a:cs typeface="Quicksand"/>
                <a:sym typeface="Quicksand"/>
              </a:rPr>
              <a:t>A = {4, 5 , 1, 2, 3, 4, 5}</a:t>
            </a:r>
            <a:endParaRPr b="1" sz="1600">
              <a:solidFill>
                <a:srgbClr val="0000FF"/>
              </a:solidFill>
              <a:highlight>
                <a:schemeClr val="lt1"/>
              </a:highlight>
              <a:latin typeface="Quicksand"/>
              <a:ea typeface="Quicksand"/>
              <a:cs typeface="Quicksand"/>
              <a:sym typeface="Quicksand"/>
            </a:endParaRPr>
          </a:p>
          <a:p>
            <a:pPr indent="0" lvl="0" marL="0" rtl="0" algn="l">
              <a:lnSpc>
                <a:spcPct val="115000"/>
              </a:lnSpc>
              <a:spcBef>
                <a:spcPts val="1200"/>
              </a:spcBef>
              <a:spcAft>
                <a:spcPts val="1200"/>
              </a:spcAft>
              <a:buClr>
                <a:schemeClr val="dk1"/>
              </a:buClr>
              <a:buSzPts val="1100"/>
              <a:buFont typeface="Arial"/>
              <a:buNone/>
            </a:pPr>
            <a:r>
              <a:rPr b="1" lang="en" sz="1600">
                <a:solidFill>
                  <a:srgbClr val="0000FF"/>
                </a:solidFill>
                <a:highlight>
                  <a:schemeClr val="lt1"/>
                </a:highlight>
                <a:latin typeface="Quicksand"/>
                <a:ea typeface="Quicksand"/>
                <a:cs typeface="Quicksand"/>
                <a:sym typeface="Quicksand"/>
              </a:rPr>
              <a:t>print(A)</a:t>
            </a:r>
            <a:endParaRPr b="1" sz="1600">
              <a:solidFill>
                <a:srgbClr val="0000FF"/>
              </a:solidFill>
              <a:highlight>
                <a:schemeClr val="lt1"/>
              </a:highlight>
              <a:latin typeface="Quicksand"/>
              <a:ea typeface="Quicksand"/>
              <a:cs typeface="Quicksand"/>
              <a:sym typeface="Quicksand"/>
            </a:endParaRPr>
          </a:p>
        </p:txBody>
      </p:sp>
      <p:sp>
        <p:nvSpPr>
          <p:cNvPr id="757" name="Google Shape;757;p45"/>
          <p:cNvSpPr/>
          <p:nvPr/>
        </p:nvSpPr>
        <p:spPr>
          <a:xfrm>
            <a:off x="5182950" y="3352700"/>
            <a:ext cx="1332000" cy="8361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5"/>
          <p:cNvSpPr txBox="1"/>
          <p:nvPr/>
        </p:nvSpPr>
        <p:spPr>
          <a:xfrm>
            <a:off x="5294250" y="3433775"/>
            <a:ext cx="1296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lnSpc>
                <a:spcPct val="115000"/>
              </a:lnSpc>
              <a:spcBef>
                <a:spcPts val="0"/>
              </a:spcBef>
              <a:spcAft>
                <a:spcPts val="1200"/>
              </a:spcAft>
              <a:buClr>
                <a:schemeClr val="dk1"/>
              </a:buClr>
              <a:buSzPts val="1100"/>
              <a:buFont typeface="Arial"/>
              <a:buNone/>
            </a:pPr>
            <a:r>
              <a:rPr b="1" lang="en">
                <a:solidFill>
                  <a:schemeClr val="lt1"/>
                </a:solidFill>
                <a:latin typeface="Quicksand"/>
                <a:ea typeface="Quicksand"/>
                <a:cs typeface="Quicksand"/>
                <a:sym typeface="Quicksand"/>
              </a:rPr>
              <a:t>{1, 2, 3, 4, 5}</a:t>
            </a:r>
            <a:endParaRPr b="1">
              <a:solidFill>
                <a:schemeClr val="lt1"/>
              </a:solidFill>
              <a:latin typeface="Quicksand"/>
              <a:ea typeface="Quicksand"/>
              <a:cs typeface="Quicksand"/>
              <a:sym typeface="Quicksa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pSp>
        <p:nvGrpSpPr>
          <p:cNvPr id="763" name="Google Shape;763;p46"/>
          <p:cNvGrpSpPr/>
          <p:nvPr/>
        </p:nvGrpSpPr>
        <p:grpSpPr>
          <a:xfrm>
            <a:off x="7631947" y="671363"/>
            <a:ext cx="636814" cy="120078"/>
            <a:chOff x="8209059" y="198000"/>
            <a:chExt cx="636814" cy="120078"/>
          </a:xfrm>
        </p:grpSpPr>
        <p:sp>
          <p:nvSpPr>
            <p:cNvPr id="764" name="Google Shape;764;p4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7" name="Google Shape;767;p4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8" name="Google Shape;768;p46"/>
          <p:cNvGrpSpPr/>
          <p:nvPr/>
        </p:nvGrpSpPr>
        <p:grpSpPr>
          <a:xfrm>
            <a:off x="7631947" y="671363"/>
            <a:ext cx="636814" cy="120078"/>
            <a:chOff x="8209059" y="198000"/>
            <a:chExt cx="636814" cy="120078"/>
          </a:xfrm>
        </p:grpSpPr>
        <p:sp>
          <p:nvSpPr>
            <p:cNvPr id="769" name="Google Shape;769;p4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p4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chemeClr val="lt1"/>
                </a:solidFill>
                <a:latin typeface="Bebas Neue"/>
                <a:ea typeface="Bebas Neue"/>
                <a:cs typeface="Bebas Neue"/>
                <a:sym typeface="Bebas Neue"/>
              </a:rPr>
              <a:t>Lms activity</a:t>
            </a:r>
            <a:endParaRPr b="0" i="0" sz="3600" u="none" cap="none" strike="noStrike">
              <a:solidFill>
                <a:schemeClr val="lt1"/>
              </a:solidFill>
              <a:latin typeface="Bebas Neue"/>
              <a:ea typeface="Bebas Neue"/>
              <a:cs typeface="Bebas Neue"/>
              <a:sym typeface="Bebas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grpSp>
        <p:nvGrpSpPr>
          <p:cNvPr id="777" name="Google Shape;777;p47"/>
          <p:cNvGrpSpPr/>
          <p:nvPr/>
        </p:nvGrpSpPr>
        <p:grpSpPr>
          <a:xfrm>
            <a:off x="7631947" y="671363"/>
            <a:ext cx="636814" cy="120078"/>
            <a:chOff x="8209059" y="198000"/>
            <a:chExt cx="636814" cy="120078"/>
          </a:xfrm>
        </p:grpSpPr>
        <p:sp>
          <p:nvSpPr>
            <p:cNvPr id="778" name="Google Shape;778;p4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1" name="Google Shape;781;p4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2" name="Google Shape;782;p47"/>
          <p:cNvGrpSpPr/>
          <p:nvPr/>
        </p:nvGrpSpPr>
        <p:grpSpPr>
          <a:xfrm>
            <a:off x="7631947" y="671363"/>
            <a:ext cx="636814" cy="120078"/>
            <a:chOff x="8209059" y="198000"/>
            <a:chExt cx="636814" cy="120078"/>
          </a:xfrm>
        </p:grpSpPr>
        <p:sp>
          <p:nvSpPr>
            <p:cNvPr id="783" name="Google Shape;783;p4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6" name="Google Shape;786;p4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Dictionary</a:t>
            </a:r>
            <a:endParaRPr b="0" i="0" sz="3600" u="none" cap="none" strike="noStrike">
              <a:solidFill>
                <a:srgbClr val="011635"/>
              </a:solidFill>
              <a:latin typeface="Bebas Neue"/>
              <a:ea typeface="Bebas Neue"/>
              <a:cs typeface="Bebas Neue"/>
              <a:sym typeface="Bebas Neue"/>
            </a:endParaRPr>
          </a:p>
        </p:txBody>
      </p:sp>
      <p:sp>
        <p:nvSpPr>
          <p:cNvPr id="787" name="Google Shape;787;p47"/>
          <p:cNvSpPr txBox="1"/>
          <p:nvPr/>
        </p:nvSpPr>
        <p:spPr>
          <a:xfrm flipH="1">
            <a:off x="4252250" y="1806700"/>
            <a:ext cx="4581900" cy="2763600"/>
          </a:xfrm>
          <a:prstGeom prst="rect">
            <a:avLst/>
          </a:prstGeom>
          <a:noFill/>
          <a:ln>
            <a:noFill/>
          </a:ln>
        </p:spPr>
        <p:txBody>
          <a:bodyPr anchorCtr="0" anchor="ctr" bIns="0" lIns="0" spcFirstLastPara="1" rIns="0" wrap="square" tIns="0">
            <a:noAutofit/>
          </a:bodyPr>
          <a:lstStyle/>
          <a:p>
            <a:pPr indent="-317500" lvl="0" marL="457200" rtl="0" algn="l">
              <a:lnSpc>
                <a:spcPct val="115000"/>
              </a:lnSpc>
              <a:spcBef>
                <a:spcPts val="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Dictionaries are written with curly brackets, and have keys and values.</a:t>
            </a:r>
            <a:endParaRPr b="1">
              <a:solidFill>
                <a:schemeClr val="dk1"/>
              </a:solidFill>
              <a:latin typeface="Quicksand"/>
              <a:ea typeface="Quicksand"/>
              <a:cs typeface="Quicksand"/>
              <a:sym typeface="Quicksand"/>
            </a:endParaRPr>
          </a:p>
          <a:p>
            <a:pPr indent="-317500" lvl="0" marL="457200" rtl="0" algn="l">
              <a:lnSpc>
                <a:spcPct val="115000"/>
              </a:lnSpc>
              <a:spcBef>
                <a:spcPts val="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Dictionaries are used to store data values in key:value pairs.</a:t>
            </a:r>
            <a:endParaRPr b="1">
              <a:solidFill>
                <a:schemeClr val="dk1"/>
              </a:solidFill>
              <a:latin typeface="Quicksand"/>
              <a:ea typeface="Quicksand"/>
              <a:cs typeface="Quicksand"/>
              <a:sym typeface="Quicksand"/>
            </a:endParaRPr>
          </a:p>
          <a:p>
            <a:pPr indent="-317500" lvl="0" marL="457200" rtl="0" algn="l">
              <a:lnSpc>
                <a:spcPct val="115000"/>
              </a:lnSpc>
              <a:spcBef>
                <a:spcPts val="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A dictionary is a collection which is ordered, changeable and does not allow duplicates.</a:t>
            </a:r>
            <a:endParaRPr b="1">
              <a:solidFill>
                <a:schemeClr val="dk1"/>
              </a:solidFill>
              <a:latin typeface="Quicksand"/>
              <a:ea typeface="Quicksand"/>
              <a:cs typeface="Quicksand"/>
              <a:sym typeface="Quicksand"/>
            </a:endParaRPr>
          </a:p>
          <a:p>
            <a:pPr indent="-317500" lvl="0" marL="457200" rtl="0" algn="l">
              <a:lnSpc>
                <a:spcPct val="115000"/>
              </a:lnSpc>
              <a:spcBef>
                <a:spcPts val="0"/>
              </a:spcBef>
              <a:spcAft>
                <a:spcPts val="0"/>
              </a:spcAft>
              <a:buClr>
                <a:schemeClr val="dk1"/>
              </a:buClr>
              <a:buSzPts val="1400"/>
              <a:buFont typeface="Quicksand"/>
              <a:buChar char="●"/>
            </a:pPr>
            <a:r>
              <a:rPr b="1" lang="en">
                <a:solidFill>
                  <a:schemeClr val="dk1"/>
                </a:solidFill>
                <a:latin typeface="Quicksand"/>
                <a:ea typeface="Quicksand"/>
                <a:cs typeface="Quicksand"/>
                <a:sym typeface="Quicksand"/>
              </a:rPr>
              <a:t>As of Python version 3.7, dictionaries are</a:t>
            </a:r>
            <a:r>
              <a:rPr b="1" lang="en">
                <a:solidFill>
                  <a:schemeClr val="dk1"/>
                </a:solidFill>
                <a:latin typeface="Quicksand"/>
                <a:ea typeface="Quicksand"/>
                <a:cs typeface="Quicksand"/>
                <a:sym typeface="Quicksand"/>
              </a:rPr>
              <a:t> ordered.  In Python 3.6 and earlier, dictionaries are unordered.</a:t>
            </a:r>
            <a:endParaRPr b="1">
              <a:solidFill>
                <a:schemeClr val="dk1"/>
              </a:solidFill>
              <a:latin typeface="Quicksand"/>
              <a:ea typeface="Quicksand"/>
              <a:cs typeface="Quicksand"/>
              <a:sym typeface="Quicksand"/>
            </a:endParaRPr>
          </a:p>
        </p:txBody>
      </p:sp>
      <p:sp>
        <p:nvSpPr>
          <p:cNvPr id="788" name="Google Shape;788;p47"/>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7"/>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Dictionary?</a:t>
            </a:r>
            <a:endParaRPr b="0" i="0" sz="2200" u="none" cap="none" strike="noStrike">
              <a:solidFill>
                <a:srgbClr val="FFFFFF"/>
              </a:solidFill>
              <a:latin typeface="Bebas Neue"/>
              <a:ea typeface="Bebas Neue"/>
              <a:cs typeface="Bebas Neue"/>
              <a:sym typeface="Bebas Neue"/>
            </a:endParaRPr>
          </a:p>
        </p:txBody>
      </p:sp>
      <p:pic>
        <p:nvPicPr>
          <p:cNvPr id="790" name="Google Shape;790;p47"/>
          <p:cNvPicPr preferRelativeResize="0"/>
          <p:nvPr/>
        </p:nvPicPr>
        <p:blipFill>
          <a:blip r:embed="rId3">
            <a:alphaModFix/>
          </a:blip>
          <a:stretch>
            <a:fillRect/>
          </a:stretch>
        </p:blipFill>
        <p:spPr>
          <a:xfrm>
            <a:off x="304800" y="1717398"/>
            <a:ext cx="3876598" cy="2579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grpSp>
        <p:nvGrpSpPr>
          <p:cNvPr id="795" name="Google Shape;795;p48"/>
          <p:cNvGrpSpPr/>
          <p:nvPr/>
        </p:nvGrpSpPr>
        <p:grpSpPr>
          <a:xfrm>
            <a:off x="7631947" y="671363"/>
            <a:ext cx="636814" cy="120078"/>
            <a:chOff x="8209059" y="198000"/>
            <a:chExt cx="636814" cy="120078"/>
          </a:xfrm>
        </p:grpSpPr>
        <p:sp>
          <p:nvSpPr>
            <p:cNvPr id="796" name="Google Shape;796;p4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9" name="Google Shape;799;p4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0" name="Google Shape;800;p48"/>
          <p:cNvGrpSpPr/>
          <p:nvPr/>
        </p:nvGrpSpPr>
        <p:grpSpPr>
          <a:xfrm>
            <a:off x="7631947" y="671363"/>
            <a:ext cx="636814" cy="120078"/>
            <a:chOff x="8209059" y="198000"/>
            <a:chExt cx="636814" cy="120078"/>
          </a:xfrm>
        </p:grpSpPr>
        <p:sp>
          <p:nvSpPr>
            <p:cNvPr id="801" name="Google Shape;801;p4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Google Shape;804;p4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Dictionary</a:t>
            </a:r>
            <a:endParaRPr b="0" i="0" sz="3600" u="none" cap="none" strike="noStrike">
              <a:solidFill>
                <a:srgbClr val="011635"/>
              </a:solidFill>
              <a:latin typeface="Bebas Neue"/>
              <a:ea typeface="Bebas Neue"/>
              <a:cs typeface="Bebas Neue"/>
              <a:sym typeface="Bebas Neue"/>
            </a:endParaRPr>
          </a:p>
        </p:txBody>
      </p:sp>
      <p:sp>
        <p:nvSpPr>
          <p:cNvPr id="805" name="Google Shape;805;p48"/>
          <p:cNvSpPr txBox="1"/>
          <p:nvPr/>
        </p:nvSpPr>
        <p:spPr>
          <a:xfrm flipH="1">
            <a:off x="4112125" y="1882900"/>
            <a:ext cx="4761300" cy="32727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en">
                <a:solidFill>
                  <a:schemeClr val="dk1"/>
                </a:solidFill>
                <a:latin typeface="Quicksand"/>
                <a:ea typeface="Quicksand"/>
                <a:cs typeface="Quicksand"/>
                <a:sym typeface="Quicksand"/>
              </a:rPr>
              <a:t>Values in a dictionary can be of any datatype and can be duplicated, whereas keys can’t be repeated and must be immutable. </a:t>
            </a:r>
            <a:endParaRPr b="1">
              <a:solidFill>
                <a:schemeClr val="dk1"/>
              </a:solidFill>
              <a:latin typeface="Quicksand"/>
              <a:ea typeface="Quicksand"/>
              <a:cs typeface="Quicksand"/>
              <a:sym typeface="Quicksand"/>
            </a:endParaRPr>
          </a:p>
          <a:p>
            <a:pPr indent="0" lvl="0" marL="0" rtl="0" algn="l">
              <a:lnSpc>
                <a:spcPct val="115000"/>
              </a:lnSpc>
              <a:spcBef>
                <a:spcPts val="1200"/>
              </a:spcBef>
              <a:spcAft>
                <a:spcPts val="0"/>
              </a:spcAft>
              <a:buNone/>
            </a:pPr>
            <a:r>
              <a:rPr b="1" lang="en">
                <a:solidFill>
                  <a:schemeClr val="dk1"/>
                </a:solidFill>
                <a:latin typeface="Quicksand"/>
                <a:ea typeface="Quicksand"/>
                <a:cs typeface="Quicksand"/>
                <a:sym typeface="Quicksand"/>
              </a:rPr>
              <a:t>JavaScript Object Notation: JSON is mostly used model for data exchange over the internet. Dictionary data structure is useful to handle JSON data. </a:t>
            </a:r>
            <a:endParaRPr b="1">
              <a:solidFill>
                <a:schemeClr val="dk1"/>
              </a:solidFill>
              <a:latin typeface="Quicksand"/>
              <a:ea typeface="Quicksand"/>
              <a:cs typeface="Quicksand"/>
              <a:sym typeface="Quicksand"/>
            </a:endParaRPr>
          </a:p>
          <a:p>
            <a:pPr indent="-317500" lvl="0" marL="457200" rtl="0" algn="l">
              <a:lnSpc>
                <a:spcPct val="100000"/>
              </a:lnSpc>
              <a:spcBef>
                <a:spcPts val="1200"/>
              </a:spcBef>
              <a:spcAft>
                <a:spcPts val="0"/>
              </a:spcAft>
              <a:buClr>
                <a:schemeClr val="dk1"/>
              </a:buClr>
              <a:buSzPts val="1400"/>
              <a:buFont typeface="Oswald"/>
              <a:buChar char="●"/>
            </a:pPr>
            <a:r>
              <a:rPr b="1" lang="en">
                <a:solidFill>
                  <a:schemeClr val="dk1"/>
                </a:solidFill>
                <a:latin typeface="Quicksand"/>
                <a:ea typeface="Quicksand"/>
                <a:cs typeface="Quicksand"/>
                <a:sym typeface="Quicksand"/>
              </a:rPr>
              <a:t>Mutable, Dynamic. They can grow and shrink as needed.</a:t>
            </a:r>
            <a:endParaRPr b="1">
              <a:solidFill>
                <a:schemeClr val="dk1"/>
              </a:solidFill>
              <a:latin typeface="Quicksand"/>
              <a:ea typeface="Quicksand"/>
              <a:cs typeface="Quicksand"/>
              <a:sym typeface="Quicksand"/>
            </a:endParaRPr>
          </a:p>
          <a:p>
            <a:pPr indent="-317500" lvl="0" marL="457200" rtl="0" algn="l">
              <a:lnSpc>
                <a:spcPct val="100000"/>
              </a:lnSpc>
              <a:spcBef>
                <a:spcPts val="0"/>
              </a:spcBef>
              <a:spcAft>
                <a:spcPts val="0"/>
              </a:spcAft>
              <a:buClr>
                <a:schemeClr val="dk1"/>
              </a:buClr>
              <a:buSzPts val="1400"/>
              <a:buFont typeface="Oswald"/>
              <a:buChar char="●"/>
            </a:pPr>
            <a:r>
              <a:rPr b="1" lang="en">
                <a:solidFill>
                  <a:schemeClr val="dk1"/>
                </a:solidFill>
                <a:latin typeface="Quicksand"/>
                <a:ea typeface="Quicksand"/>
                <a:cs typeface="Quicksand"/>
                <a:sym typeface="Quicksand"/>
              </a:rPr>
              <a:t>Nested. A list can contain another list. A dictionary can contain another dictionary. A dictionary can also contain a list, and vice versa.</a:t>
            </a:r>
            <a:endParaRPr b="1">
              <a:solidFill>
                <a:schemeClr val="dk1"/>
              </a:solidFill>
              <a:latin typeface="Quicksand"/>
              <a:ea typeface="Quicksand"/>
              <a:cs typeface="Quicksand"/>
              <a:sym typeface="Quicksand"/>
            </a:endParaRPr>
          </a:p>
        </p:txBody>
      </p:sp>
      <p:sp>
        <p:nvSpPr>
          <p:cNvPr id="806" name="Google Shape;806;p48"/>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8"/>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Dictionary?</a:t>
            </a:r>
            <a:endParaRPr b="0" i="0" sz="2200" u="none" cap="none" strike="noStrike">
              <a:solidFill>
                <a:srgbClr val="FFFFFF"/>
              </a:solidFill>
              <a:latin typeface="Bebas Neue"/>
              <a:ea typeface="Bebas Neue"/>
              <a:cs typeface="Bebas Neue"/>
              <a:sym typeface="Bebas Neue"/>
            </a:endParaRPr>
          </a:p>
        </p:txBody>
      </p:sp>
      <p:pic>
        <p:nvPicPr>
          <p:cNvPr id="808" name="Google Shape;808;p48"/>
          <p:cNvPicPr preferRelativeResize="0"/>
          <p:nvPr/>
        </p:nvPicPr>
        <p:blipFill>
          <a:blip r:embed="rId3">
            <a:alphaModFix/>
          </a:blip>
          <a:stretch>
            <a:fillRect/>
          </a:stretch>
        </p:blipFill>
        <p:spPr>
          <a:xfrm>
            <a:off x="304800" y="1717400"/>
            <a:ext cx="3599299" cy="2579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9"/>
          <p:cNvSpPr/>
          <p:nvPr/>
        </p:nvSpPr>
        <p:spPr>
          <a:xfrm>
            <a:off x="2468100" y="1253700"/>
            <a:ext cx="4302600" cy="8979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Quicksand"/>
              <a:ea typeface="Quicksand"/>
              <a:cs typeface="Quicksand"/>
              <a:sym typeface="Quicksand"/>
            </a:endParaRPr>
          </a:p>
        </p:txBody>
      </p:sp>
      <p:grpSp>
        <p:nvGrpSpPr>
          <p:cNvPr id="814" name="Google Shape;814;p49"/>
          <p:cNvGrpSpPr/>
          <p:nvPr/>
        </p:nvGrpSpPr>
        <p:grpSpPr>
          <a:xfrm>
            <a:off x="7631947" y="671363"/>
            <a:ext cx="636814" cy="120078"/>
            <a:chOff x="8209059" y="198000"/>
            <a:chExt cx="636814" cy="120078"/>
          </a:xfrm>
        </p:grpSpPr>
        <p:sp>
          <p:nvSpPr>
            <p:cNvPr id="815" name="Google Shape;815;p4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8" name="Google Shape;818;p4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9" name="Google Shape;819;p49"/>
          <p:cNvGrpSpPr/>
          <p:nvPr/>
        </p:nvGrpSpPr>
        <p:grpSpPr>
          <a:xfrm>
            <a:off x="7631947" y="671363"/>
            <a:ext cx="636814" cy="120078"/>
            <a:chOff x="8209059" y="198000"/>
            <a:chExt cx="636814" cy="120078"/>
          </a:xfrm>
        </p:grpSpPr>
        <p:sp>
          <p:nvSpPr>
            <p:cNvPr id="820" name="Google Shape;820;p4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4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Dictionary Operations</a:t>
            </a:r>
            <a:endParaRPr b="0" i="0" sz="3600" u="none" cap="none" strike="noStrike">
              <a:solidFill>
                <a:srgbClr val="011635"/>
              </a:solidFill>
              <a:latin typeface="Bebas Neue"/>
              <a:ea typeface="Bebas Neue"/>
              <a:cs typeface="Bebas Neue"/>
              <a:sym typeface="Bebas Neue"/>
            </a:endParaRPr>
          </a:p>
        </p:txBody>
      </p:sp>
      <p:sp>
        <p:nvSpPr>
          <p:cNvPr id="824" name="Google Shape;824;p49"/>
          <p:cNvSpPr txBox="1"/>
          <p:nvPr/>
        </p:nvSpPr>
        <p:spPr>
          <a:xfrm flipH="1">
            <a:off x="2524300" y="1253696"/>
            <a:ext cx="4469700" cy="8979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3000"/>
              <a:buFont typeface="Arial"/>
              <a:buNone/>
            </a:pPr>
            <a:r>
              <a:rPr b="1" lang="en">
                <a:solidFill>
                  <a:schemeClr val="dk1"/>
                </a:solidFill>
                <a:latin typeface="Quicksand"/>
                <a:ea typeface="Quicksand"/>
                <a:cs typeface="Quicksand"/>
                <a:sym typeface="Quicksand"/>
              </a:rPr>
              <a:t>List elements are accessed by their position in </a:t>
            </a:r>
            <a:endParaRPr b="1">
              <a:solidFill>
                <a:schemeClr val="dk1"/>
              </a:solidFill>
              <a:latin typeface="Quicksand"/>
              <a:ea typeface="Quicksand"/>
              <a:cs typeface="Quicksand"/>
              <a:sym typeface="Quicksand"/>
            </a:endParaRPr>
          </a:p>
          <a:p>
            <a:pPr indent="0" lvl="0" marL="0" marR="0" rtl="0" algn="just">
              <a:lnSpc>
                <a:spcPct val="100000"/>
              </a:lnSpc>
              <a:spcBef>
                <a:spcPts val="0"/>
              </a:spcBef>
              <a:spcAft>
                <a:spcPts val="0"/>
              </a:spcAft>
              <a:buClr>
                <a:schemeClr val="dk1"/>
              </a:buClr>
              <a:buSzPts val="3000"/>
              <a:buFont typeface="Arial"/>
              <a:buNone/>
            </a:pPr>
            <a:r>
              <a:rPr b="1" lang="en">
                <a:solidFill>
                  <a:schemeClr val="dk1"/>
                </a:solidFill>
                <a:latin typeface="Quicksand"/>
                <a:ea typeface="Quicksand"/>
                <a:cs typeface="Quicksand"/>
                <a:sym typeface="Quicksand"/>
              </a:rPr>
              <a:t>the list, via indexing.</a:t>
            </a:r>
            <a:endParaRPr b="1">
              <a:solidFill>
                <a:schemeClr val="dk1"/>
              </a:solidFill>
              <a:latin typeface="Quicksand"/>
              <a:ea typeface="Quicksand"/>
              <a:cs typeface="Quicksand"/>
              <a:sym typeface="Quicksand"/>
            </a:endParaRPr>
          </a:p>
          <a:p>
            <a:pPr indent="0" lvl="0" marL="0" marR="0" rtl="0" algn="just">
              <a:lnSpc>
                <a:spcPct val="100000"/>
              </a:lnSpc>
              <a:spcBef>
                <a:spcPts val="0"/>
              </a:spcBef>
              <a:spcAft>
                <a:spcPts val="0"/>
              </a:spcAft>
              <a:buClr>
                <a:schemeClr val="dk1"/>
              </a:buClr>
              <a:buSzPts val="3000"/>
              <a:buFont typeface="Arial"/>
              <a:buNone/>
            </a:pPr>
            <a:r>
              <a:rPr b="1" lang="en">
                <a:solidFill>
                  <a:schemeClr val="dk1"/>
                </a:solidFill>
                <a:latin typeface="Quicksand"/>
                <a:ea typeface="Quicksand"/>
                <a:cs typeface="Quicksand"/>
                <a:sym typeface="Quicksand"/>
              </a:rPr>
              <a:t>Dictionary elements are accessed via keys.</a:t>
            </a:r>
            <a:endParaRPr b="1">
              <a:solidFill>
                <a:schemeClr val="dk1"/>
              </a:solidFill>
              <a:latin typeface="Quicksand"/>
              <a:ea typeface="Quicksand"/>
              <a:cs typeface="Quicksand"/>
              <a:sym typeface="Quicksand"/>
            </a:endParaRPr>
          </a:p>
        </p:txBody>
      </p:sp>
      <p:sp>
        <p:nvSpPr>
          <p:cNvPr id="825" name="Google Shape;825;p49"/>
          <p:cNvSpPr/>
          <p:nvPr/>
        </p:nvSpPr>
        <p:spPr>
          <a:xfrm>
            <a:off x="3977000" y="241445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9"/>
          <p:cNvSpPr txBox="1"/>
          <p:nvPr/>
        </p:nvSpPr>
        <p:spPr>
          <a:xfrm>
            <a:off x="4038400" y="249855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827" name="Google Shape;827;p49"/>
          <p:cNvSpPr txBox="1"/>
          <p:nvPr/>
        </p:nvSpPr>
        <p:spPr>
          <a:xfrm flipH="1">
            <a:off x="2045125" y="3097600"/>
            <a:ext cx="5593800" cy="897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3000"/>
              <a:buFont typeface="Arial"/>
              <a:buNone/>
            </a:pPr>
            <a:r>
              <a:rPr b="1" lang="en">
                <a:solidFill>
                  <a:srgbClr val="0000FF"/>
                </a:solidFill>
                <a:latin typeface="Quicksand"/>
                <a:ea typeface="Quicksand"/>
                <a:cs typeface="Quicksand"/>
                <a:sym typeface="Quicksand"/>
              </a:rPr>
              <a:t>#Program for personal details</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latin typeface="Quicksand"/>
                <a:ea typeface="Quicksand"/>
                <a:cs typeface="Quicksand"/>
                <a:sym typeface="Quicksand"/>
              </a:rPr>
              <a:t>P_D = {“Name”:”Karan”, “Age”:24, “City”:”Delhi”, “Height”: 5.8}</a:t>
            </a:r>
            <a:endParaRPr b="1">
              <a:solidFill>
                <a:srgbClr val="0000FF"/>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latin typeface="Quicksand"/>
                <a:ea typeface="Quicksand"/>
                <a:cs typeface="Quicksand"/>
                <a:sym typeface="Quicksand"/>
              </a:rPr>
              <a:t>print(P_D)</a:t>
            </a:r>
            <a:endParaRPr b="1">
              <a:solidFill>
                <a:srgbClr val="0000FF"/>
              </a:solidFill>
              <a:latin typeface="Quicksand"/>
              <a:ea typeface="Quicksand"/>
              <a:cs typeface="Quicksand"/>
              <a:sym typeface="Quicksand"/>
            </a:endParaRPr>
          </a:p>
        </p:txBody>
      </p:sp>
      <p:sp>
        <p:nvSpPr>
          <p:cNvPr id="828" name="Google Shape;828;p49"/>
          <p:cNvSpPr/>
          <p:nvPr/>
        </p:nvSpPr>
        <p:spPr>
          <a:xfrm>
            <a:off x="2346850" y="4105950"/>
            <a:ext cx="4705800" cy="675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txBox="1"/>
          <p:nvPr/>
        </p:nvSpPr>
        <p:spPr>
          <a:xfrm>
            <a:off x="2346850" y="4175750"/>
            <a:ext cx="470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{'Name': 'Karan', 'Age': 24, 'City': 'Delhi', 'Height': 5.8}</a:t>
            </a:r>
            <a:endParaRPr b="1">
              <a:solidFill>
                <a:schemeClr val="lt1"/>
              </a:solidFill>
              <a:latin typeface="Quicksand"/>
              <a:ea typeface="Quicksand"/>
              <a:cs typeface="Quicksand"/>
              <a:sym typeface="Quicksan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grpSp>
        <p:nvGrpSpPr>
          <p:cNvPr id="834" name="Google Shape;834;p50"/>
          <p:cNvGrpSpPr/>
          <p:nvPr/>
        </p:nvGrpSpPr>
        <p:grpSpPr>
          <a:xfrm>
            <a:off x="7631947" y="671363"/>
            <a:ext cx="636814" cy="120078"/>
            <a:chOff x="8209059" y="198000"/>
            <a:chExt cx="636814" cy="120078"/>
          </a:xfrm>
        </p:grpSpPr>
        <p:sp>
          <p:nvSpPr>
            <p:cNvPr id="835" name="Google Shape;835;p5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8" name="Google Shape;838;p5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9" name="Google Shape;839;p50"/>
          <p:cNvGrpSpPr/>
          <p:nvPr/>
        </p:nvGrpSpPr>
        <p:grpSpPr>
          <a:xfrm>
            <a:off x="7631947" y="671363"/>
            <a:ext cx="636814" cy="120078"/>
            <a:chOff x="8209059" y="198000"/>
            <a:chExt cx="636814" cy="120078"/>
          </a:xfrm>
        </p:grpSpPr>
        <p:sp>
          <p:nvSpPr>
            <p:cNvPr id="840" name="Google Shape;840;p5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3" name="Google Shape;843;p50"/>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Dictionary Methods</a:t>
            </a:r>
            <a:endParaRPr sz="3000">
              <a:solidFill>
                <a:srgbClr val="011635"/>
              </a:solidFill>
              <a:latin typeface="Bebas Neue"/>
              <a:ea typeface="Bebas Neue"/>
              <a:cs typeface="Bebas Neue"/>
              <a:sym typeface="Bebas Neue"/>
            </a:endParaRPr>
          </a:p>
        </p:txBody>
      </p:sp>
      <p:graphicFrame>
        <p:nvGraphicFramePr>
          <p:cNvPr id="844" name="Google Shape;844;p50"/>
          <p:cNvGraphicFramePr/>
          <p:nvPr/>
        </p:nvGraphicFramePr>
        <p:xfrm>
          <a:off x="714800" y="1388325"/>
          <a:ext cx="3000000" cy="3000000"/>
        </p:xfrm>
        <a:graphic>
          <a:graphicData uri="http://schemas.openxmlformats.org/drawingml/2006/table">
            <a:tbl>
              <a:tblPr>
                <a:noFill/>
                <a:tableStyleId>{9555D29C-8E77-4B04-B528-4E26B0C37363}</a:tableStyleId>
              </a:tblPr>
              <a:tblGrid>
                <a:gridCol w="2221125"/>
                <a:gridCol w="5482875"/>
              </a:tblGrid>
              <a:tr h="563675">
                <a:tc>
                  <a:txBody>
                    <a:bodyPr/>
                    <a:lstStyle/>
                    <a:p>
                      <a:pPr indent="0" lvl="0" marL="9144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91440" rtl="0" algn="ctr">
                        <a:spcBef>
                          <a:spcPts val="0"/>
                        </a:spcBef>
                        <a:spcAft>
                          <a:spcPts val="0"/>
                        </a:spcAft>
                        <a:buNone/>
                      </a:pPr>
                      <a:r>
                        <a:rPr b="1" lang="en" sz="1500">
                          <a:latin typeface="Quicksand"/>
                          <a:ea typeface="Quicksand"/>
                          <a:cs typeface="Quicksand"/>
                          <a:sym typeface="Quicksand"/>
                        </a:rPr>
                        <a:t>Meaning</a:t>
                      </a:r>
                      <a:endParaRPr sz="400"/>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91440" marR="215900" rtl="0" algn="ctr">
                        <a:lnSpc>
                          <a:spcPct val="100000"/>
                        </a:lnSpc>
                        <a:spcBef>
                          <a:spcPts val="0"/>
                        </a:spcBef>
                        <a:spcAft>
                          <a:spcPts val="1500"/>
                        </a:spcAft>
                        <a:buNone/>
                      </a:pPr>
                      <a:r>
                        <a:rPr b="1" lang="en" sz="1500">
                          <a:solidFill>
                            <a:schemeClr val="dk1"/>
                          </a:solidFill>
                          <a:uFill>
                            <a:noFill/>
                          </a:uFill>
                          <a:latin typeface="Quicksand"/>
                          <a:ea typeface="Quicksand"/>
                          <a:cs typeface="Quicksand"/>
                          <a:sym typeface="Quicksand"/>
                          <a:hlinkClick r:id="rId3">
                            <a:extLst>
                              <a:ext uri="{A12FA001-AC4F-418D-AE19-62706E023703}">
                                <ahyp:hlinkClr val="tx"/>
                              </a:ext>
                            </a:extLst>
                          </a:hlinkClick>
                        </a:rPr>
                        <a:t>clear()</a:t>
                      </a:r>
                      <a:endParaRPr b="1" sz="1500">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Removes all the elements from the dictionary</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4553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solidFill>
                            <a:schemeClr val="dk1"/>
                          </a:solidFill>
                          <a:uFill>
                            <a:noFill/>
                          </a:uFill>
                          <a:latin typeface="Quicksand"/>
                          <a:ea typeface="Quicksand"/>
                          <a:cs typeface="Quicksand"/>
                          <a:sym typeface="Quicksand"/>
                          <a:hlinkClick r:id="rId4">
                            <a:extLst>
                              <a:ext uri="{A12FA001-AC4F-418D-AE19-62706E023703}">
                                <ahyp:hlinkClr val="tx"/>
                              </a:ext>
                            </a:extLst>
                          </a:hlinkClick>
                        </a:rPr>
                        <a:t>copy()</a:t>
                      </a:r>
                      <a:endParaRPr b="1" sz="1500">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Returns a copy of the dictionary</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sz="1500">
                          <a:solidFill>
                            <a:schemeClr val="dk1"/>
                          </a:solidFill>
                          <a:uFill>
                            <a:noFill/>
                          </a:uFill>
                          <a:latin typeface="Quicksand"/>
                          <a:ea typeface="Quicksand"/>
                          <a:cs typeface="Quicksand"/>
                          <a:sym typeface="Quicksand"/>
                          <a:hlinkClick r:id="rId5">
                            <a:extLst>
                              <a:ext uri="{A12FA001-AC4F-418D-AE19-62706E023703}">
                                <ahyp:hlinkClr val="tx"/>
                              </a:ext>
                            </a:extLst>
                          </a:hlinkClick>
                        </a:rPr>
                        <a:t>fromkeys()</a:t>
                      </a:r>
                      <a:endParaRPr b="1" sz="1500">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Returns a dictionary with the specified keys and value</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6">
                            <a:extLst>
                              <a:ext uri="{A12FA001-AC4F-418D-AE19-62706E023703}">
                                <ahyp:hlinkClr val="tx"/>
                              </a:ext>
                            </a:extLst>
                          </a:hlinkClick>
                        </a:rPr>
                        <a:t>values()</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Returns a list of all the values in the dictionary</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7">
                            <a:extLst>
                              <a:ext uri="{A12FA001-AC4F-418D-AE19-62706E023703}">
                                <ahyp:hlinkClr val="tx"/>
                              </a:ext>
                            </a:extLst>
                          </a:hlinkClick>
                        </a:rPr>
                        <a:t>get()</a:t>
                      </a:r>
                      <a:endParaRPr b="1">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Returns the value of the specified key</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grpSp>
        <p:nvGrpSpPr>
          <p:cNvPr id="849" name="Google Shape;849;p51"/>
          <p:cNvGrpSpPr/>
          <p:nvPr/>
        </p:nvGrpSpPr>
        <p:grpSpPr>
          <a:xfrm>
            <a:off x="7631947" y="671363"/>
            <a:ext cx="636814" cy="120078"/>
            <a:chOff x="8209059" y="198000"/>
            <a:chExt cx="636814" cy="120078"/>
          </a:xfrm>
        </p:grpSpPr>
        <p:sp>
          <p:nvSpPr>
            <p:cNvPr id="850" name="Google Shape;850;p5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3" name="Google Shape;853;p5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4" name="Google Shape;854;p51"/>
          <p:cNvGrpSpPr/>
          <p:nvPr/>
        </p:nvGrpSpPr>
        <p:grpSpPr>
          <a:xfrm>
            <a:off x="7631947" y="671363"/>
            <a:ext cx="636814" cy="120078"/>
            <a:chOff x="8209059" y="198000"/>
            <a:chExt cx="636814" cy="120078"/>
          </a:xfrm>
        </p:grpSpPr>
        <p:sp>
          <p:nvSpPr>
            <p:cNvPr id="855" name="Google Shape;855;p5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8" name="Google Shape;858;p51"/>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Dictionary Methods</a:t>
            </a:r>
            <a:endParaRPr sz="3000">
              <a:solidFill>
                <a:srgbClr val="011635"/>
              </a:solidFill>
              <a:latin typeface="Bebas Neue"/>
              <a:ea typeface="Bebas Neue"/>
              <a:cs typeface="Bebas Neue"/>
              <a:sym typeface="Bebas Neue"/>
            </a:endParaRPr>
          </a:p>
        </p:txBody>
      </p:sp>
      <p:graphicFrame>
        <p:nvGraphicFramePr>
          <p:cNvPr id="859" name="Google Shape;859;p51"/>
          <p:cNvGraphicFramePr/>
          <p:nvPr/>
        </p:nvGraphicFramePr>
        <p:xfrm>
          <a:off x="714800" y="1388325"/>
          <a:ext cx="3000000" cy="3000000"/>
        </p:xfrm>
        <a:graphic>
          <a:graphicData uri="http://schemas.openxmlformats.org/drawingml/2006/table">
            <a:tbl>
              <a:tblPr>
                <a:noFill/>
                <a:tableStyleId>{9555D29C-8E77-4B04-B528-4E26B0C37363}</a:tableStyleId>
              </a:tblPr>
              <a:tblGrid>
                <a:gridCol w="2221125"/>
                <a:gridCol w="5482875"/>
              </a:tblGrid>
              <a:tr h="563675">
                <a:tc>
                  <a:txBody>
                    <a:bodyPr/>
                    <a:lstStyle/>
                    <a:p>
                      <a:pPr indent="0" lvl="0" marL="91440" rtl="0" algn="ctr">
                        <a:spcBef>
                          <a:spcPts val="0"/>
                        </a:spcBef>
                        <a:spcAft>
                          <a:spcPts val="0"/>
                        </a:spcAft>
                        <a:buNone/>
                      </a:pPr>
                      <a:r>
                        <a:rPr b="1" lang="en" sz="1500">
                          <a:latin typeface="Quicksand"/>
                          <a:ea typeface="Quicksand"/>
                          <a:cs typeface="Quicksand"/>
                          <a:sym typeface="Quicksand"/>
                        </a:rPr>
                        <a:t>Method</a:t>
                      </a:r>
                      <a:endParaRPr b="1" sz="1500">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91440" rtl="0" algn="ctr">
                        <a:spcBef>
                          <a:spcPts val="0"/>
                        </a:spcBef>
                        <a:spcAft>
                          <a:spcPts val="0"/>
                        </a:spcAft>
                        <a:buNone/>
                      </a:pPr>
                      <a:r>
                        <a:rPr b="1" lang="en" sz="1500">
                          <a:latin typeface="Quicksand"/>
                          <a:ea typeface="Quicksand"/>
                          <a:cs typeface="Quicksand"/>
                          <a:sym typeface="Quicksand"/>
                        </a:rPr>
                        <a:t>Meaning</a:t>
                      </a:r>
                      <a:endParaRPr sz="400"/>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3">
                            <a:extLst>
                              <a:ext uri="{A12FA001-AC4F-418D-AE19-62706E023703}">
                                <ahyp:hlinkClr val="tx"/>
                              </a:ext>
                            </a:extLst>
                          </a:hlinkClick>
                        </a:rPr>
                        <a:t>items()</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Returns a list containing a tuple for each key value pair</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4553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a:solidFill>
                            <a:schemeClr val="dk1"/>
                          </a:solidFill>
                          <a:uFill>
                            <a:noFill/>
                          </a:uFill>
                          <a:latin typeface="Quicksand"/>
                          <a:ea typeface="Quicksand"/>
                          <a:cs typeface="Quicksand"/>
                          <a:sym typeface="Quicksand"/>
                          <a:hlinkClick r:id="rId4">
                            <a:extLst>
                              <a:ext uri="{A12FA001-AC4F-418D-AE19-62706E023703}">
                                <ahyp:hlinkClr val="tx"/>
                              </a:ext>
                            </a:extLst>
                          </a:hlinkClick>
                        </a:rPr>
                        <a:t>keys()</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Returns a list containing the dictionary's keys</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Clr>
                          <a:schemeClr val="dk1"/>
                        </a:buClr>
                        <a:buSzPts val="1100"/>
                        <a:buFont typeface="Arial"/>
                        <a:buNone/>
                      </a:pPr>
                      <a:r>
                        <a:rPr b="1" lang="en">
                          <a:solidFill>
                            <a:schemeClr val="dk1"/>
                          </a:solidFill>
                          <a:uFill>
                            <a:noFill/>
                          </a:uFill>
                          <a:latin typeface="Quicksand"/>
                          <a:ea typeface="Quicksand"/>
                          <a:cs typeface="Quicksand"/>
                          <a:sym typeface="Quicksand"/>
                          <a:hlinkClick r:id="rId5">
                            <a:extLst>
                              <a:ext uri="{A12FA001-AC4F-418D-AE19-62706E023703}">
                                <ahyp:hlinkClr val="tx"/>
                              </a:ext>
                            </a:extLst>
                          </a:hlinkClick>
                        </a:rPr>
                        <a:t>pop()</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Removes the element with the specified key</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6">
                            <a:extLst>
                              <a:ext uri="{A12FA001-AC4F-418D-AE19-62706E023703}">
                                <ahyp:hlinkClr val="tx"/>
                              </a:ext>
                            </a:extLst>
                          </a:hlinkClick>
                        </a:rPr>
                        <a:t>popitem()</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Removes the last inserted key-value pair</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91440" marR="215900" rtl="0" algn="ctr">
                        <a:lnSpc>
                          <a:spcPct val="100000"/>
                        </a:lnSpc>
                        <a:spcBef>
                          <a:spcPts val="0"/>
                        </a:spcBef>
                        <a:spcAft>
                          <a:spcPts val="1500"/>
                        </a:spcAft>
                        <a:buNone/>
                      </a:pPr>
                      <a:r>
                        <a:rPr b="1" lang="en">
                          <a:solidFill>
                            <a:schemeClr val="dk1"/>
                          </a:solidFill>
                          <a:uFill>
                            <a:noFill/>
                          </a:uFill>
                          <a:latin typeface="Quicksand"/>
                          <a:ea typeface="Quicksand"/>
                          <a:cs typeface="Quicksand"/>
                          <a:sym typeface="Quicksand"/>
                          <a:hlinkClick r:id="rId7">
                            <a:extLst>
                              <a:ext uri="{A12FA001-AC4F-418D-AE19-62706E023703}">
                                <ahyp:hlinkClr val="tx"/>
                              </a:ext>
                            </a:extLst>
                          </a:hlinkClick>
                        </a:rPr>
                        <a:t>update()</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9144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Updates the dictionary with the specified key-value pairs</a:t>
                      </a:r>
                      <a:endParaRPr b="1">
                        <a:solidFill>
                          <a:schemeClr val="dk1"/>
                        </a:solidFill>
                        <a:latin typeface="Quicksand"/>
                        <a:ea typeface="Quicksand"/>
                        <a:cs typeface="Quicksand"/>
                        <a:sym typeface="Quicksand"/>
                      </a:endParaRPr>
                    </a:p>
                  </a:txBody>
                  <a:tcPr marT="91425" marB="0"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16"/>
          <p:cNvGrpSpPr/>
          <p:nvPr/>
        </p:nvGrpSpPr>
        <p:grpSpPr>
          <a:xfrm>
            <a:off x="7631947" y="671363"/>
            <a:ext cx="636814" cy="120078"/>
            <a:chOff x="8209059" y="198000"/>
            <a:chExt cx="636814" cy="120078"/>
          </a:xfrm>
        </p:grpSpPr>
        <p:sp>
          <p:nvSpPr>
            <p:cNvPr id="100" name="Google Shape;100;p1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data Structure</a:t>
            </a:r>
            <a:endParaRPr b="0" i="0" sz="3600" u="none" cap="none" strike="noStrike">
              <a:solidFill>
                <a:srgbClr val="011635"/>
              </a:solidFill>
              <a:latin typeface="Bebas Neue"/>
              <a:ea typeface="Bebas Neue"/>
              <a:cs typeface="Bebas Neue"/>
              <a:sym typeface="Bebas Neue"/>
            </a:endParaRPr>
          </a:p>
        </p:txBody>
      </p:sp>
      <p:sp>
        <p:nvSpPr>
          <p:cNvPr id="104" name="Google Shape;104;p16"/>
          <p:cNvSpPr txBox="1"/>
          <p:nvPr/>
        </p:nvSpPr>
        <p:spPr>
          <a:xfrm flipH="1">
            <a:off x="4163050" y="2136550"/>
            <a:ext cx="4786200" cy="2777700"/>
          </a:xfrm>
          <a:prstGeom prst="rect">
            <a:avLst/>
          </a:prstGeom>
          <a:noFill/>
          <a:ln>
            <a:noFill/>
          </a:ln>
        </p:spPr>
        <p:txBody>
          <a:bodyPr anchorCtr="0" anchor="ctr" bIns="0" lIns="0" spcFirstLastPara="1" rIns="0" wrap="square" tIns="0">
            <a:noAutofit/>
          </a:bodyPr>
          <a:lstStyle/>
          <a:p>
            <a:pPr indent="0" lvl="0" marL="0" marR="0" rtl="0" algn="just">
              <a:lnSpc>
                <a:spcPct val="115000"/>
              </a:lnSpc>
              <a:spcBef>
                <a:spcPts val="0"/>
              </a:spcBef>
              <a:spcAft>
                <a:spcPts val="0"/>
              </a:spcAft>
              <a:buNone/>
            </a:pPr>
            <a:r>
              <a:rPr b="1" lang="en" sz="1500">
                <a:solidFill>
                  <a:schemeClr val="dk1"/>
                </a:solidFill>
                <a:latin typeface="Quicksand"/>
                <a:ea typeface="Quicksand"/>
                <a:cs typeface="Quicksand"/>
                <a:sym typeface="Quicksand"/>
              </a:rPr>
              <a:t>Let us understand through an analogy.</a:t>
            </a:r>
            <a:endParaRPr b="1" sz="1500">
              <a:solidFill>
                <a:schemeClr val="dk1"/>
              </a:solidFill>
              <a:latin typeface="Quicksand"/>
              <a:ea typeface="Quicksand"/>
              <a:cs typeface="Quicksand"/>
              <a:sym typeface="Quicksand"/>
            </a:endParaRPr>
          </a:p>
          <a:p>
            <a:pPr indent="0" lvl="0" marL="0" marR="0" rtl="0" algn="just">
              <a:lnSpc>
                <a:spcPct val="115000"/>
              </a:lnSpc>
              <a:spcBef>
                <a:spcPts val="1200"/>
              </a:spcBef>
              <a:spcAft>
                <a:spcPts val="0"/>
              </a:spcAft>
              <a:buNone/>
            </a:pPr>
            <a:r>
              <a:rPr b="1" lang="en" sz="1500">
                <a:solidFill>
                  <a:schemeClr val="dk1"/>
                </a:solidFill>
                <a:latin typeface="Quicksand"/>
                <a:ea typeface="Quicksand"/>
                <a:cs typeface="Quicksand"/>
                <a:sym typeface="Quicksand"/>
              </a:rPr>
              <a:t>Just imagine the workspace, if it is arranged according to your work needs, that helps you work faster with ease of access to all the items.</a:t>
            </a:r>
            <a:endParaRPr b="1" sz="1500">
              <a:solidFill>
                <a:schemeClr val="dk1"/>
              </a:solidFill>
              <a:latin typeface="Quicksand"/>
              <a:ea typeface="Quicksand"/>
              <a:cs typeface="Quicksand"/>
              <a:sym typeface="Quicksand"/>
            </a:endParaRPr>
          </a:p>
          <a:p>
            <a:pPr indent="0" lvl="0" marL="0" marR="0" rtl="0" algn="just">
              <a:lnSpc>
                <a:spcPct val="115000"/>
              </a:lnSpc>
              <a:spcBef>
                <a:spcPts val="1200"/>
              </a:spcBef>
              <a:spcAft>
                <a:spcPts val="1200"/>
              </a:spcAft>
              <a:buNone/>
            </a:pPr>
            <a:r>
              <a:rPr b="1" lang="en" sz="1500">
                <a:solidFill>
                  <a:schemeClr val="dk1"/>
                </a:solidFill>
                <a:latin typeface="Quicksand"/>
                <a:ea typeface="Quicksand"/>
                <a:cs typeface="Quicksand"/>
                <a:sym typeface="Quicksand"/>
              </a:rPr>
              <a:t>The same goes to data as well, data needs to be stored efficiently for the better access and modifications. Data in the primary memory storage, to organize and manage is called as data structure.</a:t>
            </a:r>
            <a:endParaRPr b="1" sz="1500">
              <a:solidFill>
                <a:schemeClr val="dk1"/>
              </a:solidFill>
              <a:latin typeface="Quicksand"/>
              <a:ea typeface="Quicksand"/>
              <a:cs typeface="Quicksand"/>
              <a:sym typeface="Quicksand"/>
            </a:endParaRPr>
          </a:p>
        </p:txBody>
      </p:sp>
      <p:sp>
        <p:nvSpPr>
          <p:cNvPr id="105" name="Google Shape;105;p16"/>
          <p:cNvSpPr/>
          <p:nvPr/>
        </p:nvSpPr>
        <p:spPr>
          <a:xfrm>
            <a:off x="5154468" y="1211295"/>
            <a:ext cx="2597700" cy="505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txBox="1"/>
          <p:nvPr/>
        </p:nvSpPr>
        <p:spPr>
          <a:xfrm>
            <a:off x="5207725" y="1177650"/>
            <a:ext cx="2889600" cy="572700"/>
          </a:xfrm>
          <a:prstGeom prst="rect">
            <a:avLst/>
          </a:prstGeom>
          <a:noFill/>
          <a:ln>
            <a:noFill/>
          </a:ln>
        </p:spPr>
        <p:txBody>
          <a:bodyPr anchorCtr="0" anchor="ctr" bIns="0" lIns="72000" spcFirstLastPara="1" rIns="0" wrap="square" tIns="0">
            <a:noAutofit/>
          </a:bodyPr>
          <a:lstStyle/>
          <a:p>
            <a:pPr indent="0" lvl="0" marL="0" rtl="0" algn="l">
              <a:spcBef>
                <a:spcPts val="0"/>
              </a:spcBef>
              <a:spcAft>
                <a:spcPts val="0"/>
              </a:spcAft>
              <a:buClr>
                <a:srgbClr val="C00000"/>
              </a:buClr>
              <a:buSzPts val="3000"/>
              <a:buFont typeface="Arial"/>
              <a:buNone/>
            </a:pPr>
            <a:r>
              <a:rPr lang="en" sz="2200">
                <a:solidFill>
                  <a:srgbClr val="FFFFFF"/>
                </a:solidFill>
                <a:latin typeface="Bebas Neue"/>
                <a:ea typeface="Bebas Neue"/>
                <a:cs typeface="Bebas Neue"/>
                <a:sym typeface="Bebas Neue"/>
              </a:rPr>
              <a:t>Need for</a:t>
            </a:r>
            <a:r>
              <a:rPr lang="en" sz="2200">
                <a:solidFill>
                  <a:srgbClr val="FFFFFF"/>
                </a:solidFill>
                <a:latin typeface="Bebas Neue"/>
                <a:ea typeface="Bebas Neue"/>
                <a:cs typeface="Bebas Neue"/>
                <a:sym typeface="Bebas Neue"/>
              </a:rPr>
              <a:t> Data structure?</a:t>
            </a:r>
            <a:endParaRPr sz="2200">
              <a:solidFill>
                <a:srgbClr val="FFFFFF"/>
              </a:solidFill>
              <a:latin typeface="Bebas Neue"/>
              <a:ea typeface="Bebas Neue"/>
              <a:cs typeface="Bebas Neue"/>
              <a:sym typeface="Bebas Neue"/>
            </a:endParaRPr>
          </a:p>
        </p:txBody>
      </p:sp>
      <p:pic>
        <p:nvPicPr>
          <p:cNvPr id="107" name="Google Shape;107;p16"/>
          <p:cNvPicPr preferRelativeResize="0"/>
          <p:nvPr/>
        </p:nvPicPr>
        <p:blipFill>
          <a:blip r:embed="rId3">
            <a:alphaModFix/>
          </a:blip>
          <a:stretch>
            <a:fillRect/>
          </a:stretch>
        </p:blipFill>
        <p:spPr>
          <a:xfrm>
            <a:off x="203325" y="1779038"/>
            <a:ext cx="3959726" cy="29697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grpSp>
        <p:nvGrpSpPr>
          <p:cNvPr id="864" name="Google Shape;864;p52"/>
          <p:cNvGrpSpPr/>
          <p:nvPr/>
        </p:nvGrpSpPr>
        <p:grpSpPr>
          <a:xfrm>
            <a:off x="7631947" y="671363"/>
            <a:ext cx="636814" cy="120078"/>
            <a:chOff x="8209059" y="198000"/>
            <a:chExt cx="636814" cy="120078"/>
          </a:xfrm>
        </p:grpSpPr>
        <p:sp>
          <p:nvSpPr>
            <p:cNvPr id="865" name="Google Shape;865;p5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52"/>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9" name="Google Shape;869;p52"/>
          <p:cNvGrpSpPr/>
          <p:nvPr/>
        </p:nvGrpSpPr>
        <p:grpSpPr>
          <a:xfrm>
            <a:off x="7631947" y="671363"/>
            <a:ext cx="636814" cy="120078"/>
            <a:chOff x="8209059" y="198000"/>
            <a:chExt cx="636814" cy="120078"/>
          </a:xfrm>
        </p:grpSpPr>
        <p:sp>
          <p:nvSpPr>
            <p:cNvPr id="870" name="Google Shape;870;p52"/>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2"/>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2"/>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52"/>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Dictionary Methods</a:t>
            </a:r>
            <a:endParaRPr b="0" i="0" sz="3600" u="none" cap="none" strike="noStrike">
              <a:solidFill>
                <a:srgbClr val="011635"/>
              </a:solidFill>
              <a:latin typeface="Bebas Neue"/>
              <a:ea typeface="Bebas Neue"/>
              <a:cs typeface="Bebas Neue"/>
              <a:sym typeface="Bebas Neue"/>
            </a:endParaRPr>
          </a:p>
        </p:txBody>
      </p:sp>
      <p:sp>
        <p:nvSpPr>
          <p:cNvPr id="874" name="Google Shape;874;p52"/>
          <p:cNvSpPr/>
          <p:nvPr/>
        </p:nvSpPr>
        <p:spPr>
          <a:xfrm>
            <a:off x="5161800" y="1932175"/>
            <a:ext cx="3692100" cy="27912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1" sz="1200">
              <a:solidFill>
                <a:schemeClr val="lt1"/>
              </a:solidFill>
              <a:latin typeface="Quicksand"/>
              <a:ea typeface="Quicksand"/>
              <a:cs typeface="Quicksand"/>
              <a:sym typeface="Quicksand"/>
            </a:endParaRPr>
          </a:p>
        </p:txBody>
      </p:sp>
      <p:sp>
        <p:nvSpPr>
          <p:cNvPr id="875" name="Google Shape;875;p52"/>
          <p:cNvSpPr txBox="1"/>
          <p:nvPr/>
        </p:nvSpPr>
        <p:spPr>
          <a:xfrm>
            <a:off x="5346552" y="2010177"/>
            <a:ext cx="3495300" cy="268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050"/>
              <a:buFont typeface="Arial"/>
              <a:buNone/>
            </a:pPr>
            <a:r>
              <a:rPr b="1" lang="en" sz="1300">
                <a:solidFill>
                  <a:schemeClr val="lt1"/>
                </a:solidFill>
                <a:latin typeface="Quicksand"/>
                <a:ea typeface="Quicksand"/>
                <a:cs typeface="Quicksand"/>
                <a:sym typeface="Quicksand"/>
              </a:rPr>
              <a:t>Output</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{'Name': 'Jenifer', 'Age': 7, 'Class': 'Second'}</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{'Name': 'Jenifer', 'Age': 8, 'Class': 'Second'}</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{'Name': 'Jenifer', 'Age': 8, 'Class': 'Second', 'School': 'DPS School'}</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{'Age': 8, 'Class': 'Second', 'School': 'DPS School'}</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sz="1300">
                <a:solidFill>
                  <a:schemeClr val="lt1"/>
                </a:solidFill>
                <a:latin typeface="Quicksand"/>
                <a:ea typeface="Quicksand"/>
                <a:cs typeface="Quicksand"/>
                <a:sym typeface="Quicksand"/>
              </a:rPr>
              <a:t>&lt;class 'dict'&gt;</a:t>
            </a:r>
            <a:endParaRPr b="1" sz="1300">
              <a:solidFill>
                <a:schemeClr val="lt1"/>
              </a:solidFill>
              <a:latin typeface="Quicksand"/>
              <a:ea typeface="Quicksand"/>
              <a:cs typeface="Quicksand"/>
              <a:sym typeface="Quicksand"/>
            </a:endParaRPr>
          </a:p>
        </p:txBody>
      </p:sp>
      <p:sp>
        <p:nvSpPr>
          <p:cNvPr id="876" name="Google Shape;876;p52"/>
          <p:cNvSpPr txBox="1"/>
          <p:nvPr/>
        </p:nvSpPr>
        <p:spPr>
          <a:xfrm flipH="1">
            <a:off x="560300" y="1603600"/>
            <a:ext cx="4863300" cy="33483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100"/>
              <a:buFont typeface="Arial"/>
              <a:buNone/>
            </a:pP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 = {</a:t>
            </a:r>
            <a:r>
              <a:rPr b="1" lang="en">
                <a:solidFill>
                  <a:srgbClr val="A31515"/>
                </a:solidFill>
                <a:highlight>
                  <a:srgbClr val="FFFFFE"/>
                </a:highlight>
                <a:latin typeface="Quicksand"/>
                <a:ea typeface="Quicksand"/>
                <a:cs typeface="Quicksand"/>
                <a:sym typeface="Quicksand"/>
              </a:rPr>
              <a:t>'Name'</a:t>
            </a:r>
            <a:r>
              <a:rPr b="1" lang="en">
                <a:solidFill>
                  <a:schemeClr val="dk1"/>
                </a:solidFill>
                <a:highlight>
                  <a:srgbClr val="FFFFFE"/>
                </a:highlight>
                <a:latin typeface="Quicksand"/>
                <a:ea typeface="Quicksand"/>
                <a:cs typeface="Quicksand"/>
                <a:sym typeface="Quicksand"/>
              </a:rPr>
              <a:t>: </a:t>
            </a:r>
            <a:r>
              <a:rPr b="1" lang="en">
                <a:solidFill>
                  <a:srgbClr val="A31515"/>
                </a:solidFill>
                <a:highlight>
                  <a:srgbClr val="FFFFFE"/>
                </a:highlight>
                <a:latin typeface="Quicksand"/>
                <a:ea typeface="Quicksand"/>
                <a:cs typeface="Quicksand"/>
                <a:sym typeface="Quicksand"/>
              </a:rPr>
              <a:t>'Jenifer'</a:t>
            </a:r>
            <a:r>
              <a:rPr b="1" lang="en">
                <a:solidFill>
                  <a:schemeClr val="dk1"/>
                </a:solidFill>
                <a:highlight>
                  <a:srgbClr val="FFFFFE"/>
                </a:highlight>
                <a:latin typeface="Quicksand"/>
                <a:ea typeface="Quicksand"/>
                <a:cs typeface="Quicksand"/>
                <a:sym typeface="Quicksand"/>
              </a:rPr>
              <a:t>, </a:t>
            </a:r>
            <a:r>
              <a:rPr b="1" lang="en">
                <a:solidFill>
                  <a:srgbClr val="A31515"/>
                </a:solidFill>
                <a:highlight>
                  <a:srgbClr val="FFFFFE"/>
                </a:highlight>
                <a:latin typeface="Quicksand"/>
                <a:ea typeface="Quicksand"/>
                <a:cs typeface="Quicksand"/>
                <a:sym typeface="Quicksand"/>
              </a:rPr>
              <a:t>'Age'</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7</a:t>
            </a:r>
            <a:r>
              <a:rPr b="1" lang="en">
                <a:solidFill>
                  <a:schemeClr val="dk1"/>
                </a:solidFill>
                <a:highlight>
                  <a:srgbClr val="FFFFFE"/>
                </a:highlight>
                <a:latin typeface="Quicksand"/>
                <a:ea typeface="Quicksand"/>
                <a:cs typeface="Quicksand"/>
                <a:sym typeface="Quicksand"/>
              </a:rPr>
              <a:t>, </a:t>
            </a:r>
            <a:r>
              <a:rPr b="1" lang="en">
                <a:solidFill>
                  <a:srgbClr val="A31515"/>
                </a:solidFill>
                <a:highlight>
                  <a:srgbClr val="FFFFFE"/>
                </a:highlight>
                <a:latin typeface="Quicksand"/>
                <a:ea typeface="Quicksand"/>
                <a:cs typeface="Quicksand"/>
                <a:sym typeface="Quicksand"/>
              </a:rPr>
              <a:t>'Class'</a:t>
            </a:r>
            <a:r>
              <a:rPr b="1" lang="en">
                <a:solidFill>
                  <a:schemeClr val="dk1"/>
                </a:solidFill>
                <a:highlight>
                  <a:srgbClr val="FFFFFE"/>
                </a:highlight>
                <a:latin typeface="Quicksand"/>
                <a:ea typeface="Quicksand"/>
                <a:cs typeface="Quicksand"/>
                <a:sym typeface="Quicksand"/>
              </a:rPr>
              <a:t>: </a:t>
            </a:r>
            <a:r>
              <a:rPr b="1" lang="en">
                <a:solidFill>
                  <a:srgbClr val="A31515"/>
                </a:solidFill>
                <a:highlight>
                  <a:srgbClr val="FFFFFE"/>
                </a:highlight>
                <a:latin typeface="Quicksand"/>
                <a:ea typeface="Quicksand"/>
                <a:cs typeface="Quicksand"/>
                <a:sym typeface="Quicksand"/>
              </a:rPr>
              <a:t>'Second'</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r>
              <a:rPr b="1" lang="en">
                <a:solidFill>
                  <a:srgbClr val="A31515"/>
                </a:solidFill>
                <a:highlight>
                  <a:srgbClr val="FFFFFE"/>
                </a:highlight>
                <a:latin typeface="Quicksand"/>
                <a:ea typeface="Quicksand"/>
                <a:cs typeface="Quicksand"/>
                <a:sym typeface="Quicksand"/>
              </a:rPr>
              <a:t>'Age'</a:t>
            </a:r>
            <a:r>
              <a:rPr b="1" lang="en">
                <a:solidFill>
                  <a:schemeClr val="dk1"/>
                </a:solidFill>
                <a:highlight>
                  <a:srgbClr val="FFFFFE"/>
                </a:highlight>
                <a:latin typeface="Quicksand"/>
                <a:ea typeface="Quicksand"/>
                <a:cs typeface="Quicksand"/>
                <a:sym typeface="Quicksand"/>
              </a:rPr>
              <a:t>] = </a:t>
            </a:r>
            <a:r>
              <a:rPr b="1" lang="en">
                <a:solidFill>
                  <a:srgbClr val="09885A"/>
                </a:solidFill>
                <a:highlight>
                  <a:srgbClr val="FFFFFE"/>
                </a:highlight>
                <a:latin typeface="Quicksand"/>
                <a:ea typeface="Quicksand"/>
                <a:cs typeface="Quicksand"/>
                <a:sym typeface="Quicksand"/>
              </a:rPr>
              <a:t>8</a:t>
            </a:r>
            <a:r>
              <a:rPr b="1" lang="en">
                <a:solidFill>
                  <a:schemeClr val="dk1"/>
                </a:solidFill>
                <a:highlight>
                  <a:srgbClr val="FFFFFE"/>
                </a:highlight>
                <a:latin typeface="Quicksand"/>
                <a:ea typeface="Quicksand"/>
                <a:cs typeface="Quicksand"/>
                <a:sym typeface="Quicksand"/>
              </a:rPr>
              <a:t>; </a:t>
            </a:r>
            <a:r>
              <a:rPr b="1" lang="en">
                <a:solidFill>
                  <a:srgbClr val="008000"/>
                </a:solidFill>
                <a:highlight>
                  <a:srgbClr val="FFFFFE"/>
                </a:highlight>
                <a:latin typeface="Quicksand"/>
                <a:ea typeface="Quicksand"/>
                <a:cs typeface="Quicksand"/>
                <a:sym typeface="Quicksand"/>
              </a:rPr>
              <a:t># update existing entry</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r>
              <a:rPr b="1" lang="en">
                <a:solidFill>
                  <a:srgbClr val="A31515"/>
                </a:solidFill>
                <a:highlight>
                  <a:srgbClr val="FFFFFE"/>
                </a:highlight>
                <a:latin typeface="Quicksand"/>
                <a:ea typeface="Quicksand"/>
                <a:cs typeface="Quicksand"/>
                <a:sym typeface="Quicksand"/>
              </a:rPr>
              <a:t>'School'</a:t>
            </a:r>
            <a:r>
              <a:rPr b="1" lang="en">
                <a:solidFill>
                  <a:schemeClr val="dk1"/>
                </a:solidFill>
                <a:highlight>
                  <a:srgbClr val="FFFFFE"/>
                </a:highlight>
                <a:latin typeface="Quicksand"/>
                <a:ea typeface="Quicksand"/>
                <a:cs typeface="Quicksand"/>
                <a:sym typeface="Quicksand"/>
              </a:rPr>
              <a:t>] = </a:t>
            </a:r>
            <a:r>
              <a:rPr b="1" lang="en">
                <a:solidFill>
                  <a:srgbClr val="A31515"/>
                </a:solidFill>
                <a:highlight>
                  <a:srgbClr val="FFFFFE"/>
                </a:highlight>
                <a:latin typeface="Quicksand"/>
                <a:ea typeface="Quicksand"/>
                <a:cs typeface="Quicksand"/>
                <a:sym typeface="Quicksand"/>
              </a:rPr>
              <a:t>"DPS School"</a:t>
            </a:r>
            <a:r>
              <a:rPr b="1" lang="en">
                <a:solidFill>
                  <a:schemeClr val="dk1"/>
                </a:solidFill>
                <a:highlight>
                  <a:srgbClr val="FFFFFE"/>
                </a:highlight>
                <a:latin typeface="Quicksand"/>
                <a:ea typeface="Quicksand"/>
                <a:cs typeface="Quicksand"/>
                <a:sym typeface="Quicksand"/>
              </a:rPr>
              <a:t>; </a:t>
            </a:r>
            <a:r>
              <a:rPr b="1" lang="en">
                <a:solidFill>
                  <a:srgbClr val="008000"/>
                </a:solidFill>
                <a:highlight>
                  <a:srgbClr val="FFFFFE"/>
                </a:highlight>
                <a:latin typeface="Quicksand"/>
                <a:ea typeface="Quicksand"/>
                <a:cs typeface="Quicksand"/>
                <a:sym typeface="Quicksand"/>
              </a:rPr>
              <a:t># Add new entry</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AF00DB"/>
                </a:solidFill>
                <a:highlight>
                  <a:srgbClr val="FFFFFE"/>
                </a:highlight>
                <a:latin typeface="Quicksand"/>
                <a:ea typeface="Quicksand"/>
                <a:cs typeface="Quicksand"/>
                <a:sym typeface="Quicksand"/>
              </a:rPr>
              <a:t>del</a:t>
            </a:r>
            <a:r>
              <a:rPr b="1" lang="en">
                <a:solidFill>
                  <a:schemeClr val="dk1"/>
                </a:solidFill>
                <a:highlight>
                  <a:srgbClr val="FFFFFE"/>
                </a:highlight>
                <a:latin typeface="Quicksand"/>
                <a:ea typeface="Quicksand"/>
                <a:cs typeface="Quicksand"/>
                <a:sym typeface="Quicksand"/>
              </a:rPr>
              <a:t> </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r>
              <a:rPr b="1" lang="en">
                <a:solidFill>
                  <a:srgbClr val="A31515"/>
                </a:solidFill>
                <a:highlight>
                  <a:srgbClr val="FFFFFE"/>
                </a:highlight>
                <a:latin typeface="Quicksand"/>
                <a:ea typeface="Quicksand"/>
                <a:cs typeface="Quicksand"/>
                <a:sym typeface="Quicksand"/>
              </a:rPr>
              <a:t>'Name'</a:t>
            </a:r>
            <a:r>
              <a:rPr b="1" lang="en">
                <a:solidFill>
                  <a:schemeClr val="dk1"/>
                </a:solidFill>
                <a:highlight>
                  <a:srgbClr val="FFFFFE"/>
                </a:highlight>
                <a:latin typeface="Quicksand"/>
                <a:ea typeface="Quicksand"/>
                <a:cs typeface="Quicksand"/>
                <a:sym typeface="Quicksand"/>
              </a:rPr>
              <a:t>] </a:t>
            </a:r>
            <a:r>
              <a:rPr b="1" lang="en">
                <a:solidFill>
                  <a:srgbClr val="008000"/>
                </a:solidFill>
                <a:highlight>
                  <a:srgbClr val="FFFFFE"/>
                </a:highlight>
                <a:latin typeface="Quicksand"/>
                <a:ea typeface="Quicksand"/>
                <a:cs typeface="Quicksand"/>
                <a:sym typeface="Quicksand"/>
              </a:rPr>
              <a:t># remove entry with key 'Name'</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.clear()     </a:t>
            </a:r>
            <a:r>
              <a:rPr b="1" lang="en">
                <a:solidFill>
                  <a:srgbClr val="008000"/>
                </a:solidFill>
                <a:highlight>
                  <a:srgbClr val="FFFFFE"/>
                </a:highlight>
                <a:latin typeface="Quicksand"/>
                <a:ea typeface="Quicksand"/>
                <a:cs typeface="Quicksand"/>
                <a:sym typeface="Quicksand"/>
              </a:rPr>
              <a:t># remove all entries in dict</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AF00DB"/>
                </a:solidFill>
                <a:highlight>
                  <a:srgbClr val="FFFFFE"/>
                </a:highlight>
                <a:latin typeface="Quicksand"/>
                <a:ea typeface="Quicksand"/>
                <a:cs typeface="Quicksand"/>
                <a:sym typeface="Quicksand"/>
              </a:rPr>
              <a:t>del</a:t>
            </a:r>
            <a:r>
              <a:rPr b="1" lang="en">
                <a:solidFill>
                  <a:schemeClr val="dk1"/>
                </a:solidFill>
                <a:highlight>
                  <a:srgbClr val="FFFFFE"/>
                </a:highlight>
                <a:latin typeface="Quicksand"/>
                <a:ea typeface="Quicksand"/>
                <a:cs typeface="Quicksand"/>
                <a:sym typeface="Quicksand"/>
              </a:rPr>
              <a:t> </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         </a:t>
            </a:r>
            <a:r>
              <a:rPr b="1" lang="en">
                <a:solidFill>
                  <a:srgbClr val="008000"/>
                </a:solidFill>
                <a:highlight>
                  <a:srgbClr val="FFFFFE"/>
                </a:highlight>
                <a:latin typeface="Quicksand"/>
                <a:ea typeface="Quicksand"/>
                <a:cs typeface="Quicksand"/>
                <a:sym typeface="Quicksand"/>
              </a:rPr>
              <a:t># delete entire dictionary'</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t>
            </a:r>
            <a:r>
              <a:rPr b="1" lang="en">
                <a:solidFill>
                  <a:srgbClr val="267F99"/>
                </a:solidFill>
                <a:highlight>
                  <a:srgbClr val="FFFFFE"/>
                </a:highlight>
                <a:latin typeface="Quicksand"/>
                <a:ea typeface="Quicksand"/>
                <a:cs typeface="Quicksand"/>
                <a:sym typeface="Quicksand"/>
              </a:rPr>
              <a:t>dict</a:t>
            </a:r>
            <a:r>
              <a:rPr b="1" lang="en">
                <a:solidFill>
                  <a:schemeClr val="dk1"/>
                </a:solidFill>
                <a:highlight>
                  <a:srgbClr val="FFFFFE"/>
                </a:highlight>
                <a:latin typeface="Quicksand"/>
                <a:ea typeface="Quicksand"/>
                <a:cs typeface="Quicksand"/>
                <a:sym typeface="Quicksand"/>
              </a:rPr>
              <a:t>)</a:t>
            </a:r>
            <a:endParaRPr b="1">
              <a:solidFill>
                <a:schemeClr val="dk1"/>
              </a:solidFill>
              <a:latin typeface="Quicksand"/>
              <a:ea typeface="Quicksand"/>
              <a:cs typeface="Quicksand"/>
              <a:sym typeface="Quicksand"/>
            </a:endParaRPr>
          </a:p>
        </p:txBody>
      </p:sp>
      <p:sp>
        <p:nvSpPr>
          <p:cNvPr id="877" name="Google Shape;877;p52"/>
          <p:cNvSpPr/>
          <p:nvPr/>
        </p:nvSpPr>
        <p:spPr>
          <a:xfrm>
            <a:off x="3982200" y="1042500"/>
            <a:ext cx="1179600" cy="4698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2"/>
          <p:cNvSpPr txBox="1"/>
          <p:nvPr/>
        </p:nvSpPr>
        <p:spPr>
          <a:xfrm>
            <a:off x="4074300" y="1050275"/>
            <a:ext cx="995400" cy="469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grpSp>
        <p:nvGrpSpPr>
          <p:cNvPr id="883" name="Google Shape;883;p53"/>
          <p:cNvGrpSpPr/>
          <p:nvPr/>
        </p:nvGrpSpPr>
        <p:grpSpPr>
          <a:xfrm>
            <a:off x="7631947" y="671363"/>
            <a:ext cx="636814" cy="120078"/>
            <a:chOff x="8209059" y="198000"/>
            <a:chExt cx="636814" cy="120078"/>
          </a:xfrm>
        </p:grpSpPr>
        <p:sp>
          <p:nvSpPr>
            <p:cNvPr id="884" name="Google Shape;884;p5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7" name="Google Shape;887;p53"/>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53"/>
          <p:cNvGrpSpPr/>
          <p:nvPr/>
        </p:nvGrpSpPr>
        <p:grpSpPr>
          <a:xfrm>
            <a:off x="7631947" y="671363"/>
            <a:ext cx="636814" cy="120078"/>
            <a:chOff x="8209059" y="198000"/>
            <a:chExt cx="636814" cy="120078"/>
          </a:xfrm>
        </p:grpSpPr>
        <p:sp>
          <p:nvSpPr>
            <p:cNvPr id="889" name="Google Shape;889;p53"/>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3"/>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3"/>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2" name="Google Shape;892;p53"/>
          <p:cNvSpPr txBox="1"/>
          <p:nvPr/>
        </p:nvSpPr>
        <p:spPr>
          <a:xfrm>
            <a:off x="802075" y="445025"/>
            <a:ext cx="69759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000">
                <a:solidFill>
                  <a:srgbClr val="011635"/>
                </a:solidFill>
                <a:latin typeface="Bebas Neue"/>
                <a:ea typeface="Bebas Neue"/>
                <a:cs typeface="Bebas Neue"/>
                <a:sym typeface="Bebas Neue"/>
              </a:rPr>
              <a:t>Dictionary Functions</a:t>
            </a:r>
            <a:endParaRPr sz="3000">
              <a:solidFill>
                <a:srgbClr val="011635"/>
              </a:solidFill>
              <a:latin typeface="Bebas Neue"/>
              <a:ea typeface="Bebas Neue"/>
              <a:cs typeface="Bebas Neue"/>
              <a:sym typeface="Bebas Neue"/>
            </a:endParaRPr>
          </a:p>
        </p:txBody>
      </p:sp>
      <p:graphicFrame>
        <p:nvGraphicFramePr>
          <p:cNvPr id="893" name="Google Shape;893;p53"/>
          <p:cNvGraphicFramePr/>
          <p:nvPr/>
        </p:nvGraphicFramePr>
        <p:xfrm>
          <a:off x="512400" y="1159725"/>
          <a:ext cx="3000000" cy="3000000"/>
        </p:xfrm>
        <a:graphic>
          <a:graphicData uri="http://schemas.openxmlformats.org/drawingml/2006/table">
            <a:tbl>
              <a:tblPr>
                <a:noFill/>
                <a:tableStyleId>{9555D29C-8E77-4B04-B528-4E26B0C37363}</a:tableStyleId>
              </a:tblPr>
              <a:tblGrid>
                <a:gridCol w="2318925"/>
                <a:gridCol w="5724350"/>
              </a:tblGrid>
              <a:tr h="563675">
                <a:tc>
                  <a:txBody>
                    <a:bodyPr/>
                    <a:lstStyle/>
                    <a:p>
                      <a:pPr indent="0" lvl="0" marL="0" rtl="0" algn="ctr">
                        <a:spcBef>
                          <a:spcPts val="0"/>
                        </a:spcBef>
                        <a:spcAft>
                          <a:spcPts val="0"/>
                        </a:spcAft>
                        <a:buNone/>
                      </a:pPr>
                      <a:r>
                        <a:rPr b="1" lang="en" sz="1500">
                          <a:latin typeface="Quicksand"/>
                          <a:ea typeface="Quicksand"/>
                          <a:cs typeface="Quicksand"/>
                          <a:sym typeface="Quicksand"/>
                        </a:rPr>
                        <a:t>Function</a:t>
                      </a:r>
                      <a:endParaRPr b="1" sz="15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 sz="1500">
                          <a:latin typeface="Quicksand"/>
                          <a:ea typeface="Quicksand"/>
                          <a:cs typeface="Quicksand"/>
                          <a:sym typeface="Quicksand"/>
                        </a:rPr>
                        <a:t>Meaning</a:t>
                      </a:r>
                      <a:endParaRPr sz="400"/>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4C2F4"/>
                    </a:solidFill>
                  </a:tcPr>
                </a:tc>
              </a:tr>
              <a:tr h="497075">
                <a:tc>
                  <a:txBody>
                    <a:bodyPr/>
                    <a:lstStyle/>
                    <a:p>
                      <a:pPr indent="0" lvl="0" marL="0" marR="215900" rtl="0" algn="ctr">
                        <a:lnSpc>
                          <a:spcPct val="142857"/>
                        </a:lnSpc>
                        <a:spcBef>
                          <a:spcPts val="0"/>
                        </a:spcBef>
                        <a:spcAft>
                          <a:spcPts val="1500"/>
                        </a:spcAft>
                        <a:buNone/>
                      </a:pPr>
                      <a:r>
                        <a:rPr b="1" lang="en" sz="1500">
                          <a:solidFill>
                            <a:schemeClr val="dk1"/>
                          </a:solidFill>
                          <a:uFill>
                            <a:noFill/>
                          </a:uFill>
                          <a:latin typeface="Quicksand"/>
                          <a:ea typeface="Quicksand"/>
                          <a:cs typeface="Quicksand"/>
                          <a:sym typeface="Quicksand"/>
                          <a:hlinkClick r:id="rId3">
                            <a:extLst>
                              <a:ext uri="{A12FA001-AC4F-418D-AE19-62706E023703}">
                                <ahyp:hlinkClr val="tx"/>
                              </a:ext>
                            </a:extLst>
                          </a:hlinkClick>
                        </a:rPr>
                        <a:t>cmp(dict1, dict2)</a:t>
                      </a:r>
                      <a:endParaRPr b="1" sz="23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2540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Compares elements of both dict.</a:t>
                      </a:r>
                      <a:endParaRPr b="1">
                        <a:solidFill>
                          <a:srgbClr val="000000"/>
                        </a:solidFill>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684000">
                <a:tc>
                  <a:txBody>
                    <a:bodyPr/>
                    <a:lstStyle/>
                    <a:p>
                      <a:pPr indent="0" lvl="0" marL="0" marR="215900" rtl="0" algn="ctr">
                        <a:lnSpc>
                          <a:spcPct val="142857"/>
                        </a:lnSpc>
                        <a:spcBef>
                          <a:spcPts val="0"/>
                        </a:spcBef>
                        <a:spcAft>
                          <a:spcPts val="1500"/>
                        </a:spcAft>
                        <a:buClr>
                          <a:schemeClr val="dk1"/>
                        </a:buClr>
                        <a:buSzPts val="1100"/>
                        <a:buFont typeface="Arial"/>
                        <a:buNone/>
                      </a:pPr>
                      <a:r>
                        <a:rPr b="1" lang="en" sz="1500">
                          <a:solidFill>
                            <a:schemeClr val="dk1"/>
                          </a:solidFill>
                          <a:uFill>
                            <a:noFill/>
                          </a:uFill>
                          <a:latin typeface="Quicksand"/>
                          <a:ea typeface="Quicksand"/>
                          <a:cs typeface="Quicksand"/>
                          <a:sym typeface="Quicksand"/>
                          <a:hlinkClick r:id="rId4">
                            <a:extLst>
                              <a:ext uri="{A12FA001-AC4F-418D-AE19-62706E023703}">
                                <ahyp:hlinkClr val="tx"/>
                              </a:ext>
                            </a:extLst>
                          </a:hlinkClick>
                        </a:rPr>
                        <a:t>len(dict)</a:t>
                      </a:r>
                      <a:endParaRPr b="1" sz="2300">
                        <a:solidFill>
                          <a:srgbClr val="000000"/>
                        </a:solidFill>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25400" marR="25400" rtl="0" algn="just">
                        <a:lnSpc>
                          <a:spcPct val="142857"/>
                        </a:lnSpc>
                        <a:spcBef>
                          <a:spcPts val="600"/>
                        </a:spcBef>
                        <a:spcAft>
                          <a:spcPts val="700"/>
                        </a:spcAft>
                        <a:buNone/>
                      </a:pPr>
                      <a:r>
                        <a:rPr b="1" lang="en">
                          <a:solidFill>
                            <a:schemeClr val="dk1"/>
                          </a:solidFill>
                          <a:latin typeface="Quicksand"/>
                          <a:ea typeface="Quicksand"/>
                          <a:cs typeface="Quicksand"/>
                          <a:sym typeface="Quicksand"/>
                        </a:rPr>
                        <a:t>Gives the total length of the dictionary. This would be equal to the number of items in the dictionary.</a:t>
                      </a:r>
                      <a:endParaRPr b="1">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538200">
                <a:tc>
                  <a:txBody>
                    <a:bodyPr/>
                    <a:lstStyle/>
                    <a:p>
                      <a:pPr indent="0" lvl="0" marL="0" marR="215900" rtl="0" algn="ctr">
                        <a:lnSpc>
                          <a:spcPct val="142857"/>
                        </a:lnSpc>
                        <a:spcBef>
                          <a:spcPts val="0"/>
                        </a:spcBef>
                        <a:spcAft>
                          <a:spcPts val="1500"/>
                        </a:spcAft>
                        <a:buClr>
                          <a:schemeClr val="dk1"/>
                        </a:buClr>
                        <a:buSzPts val="1100"/>
                        <a:buFont typeface="Arial"/>
                        <a:buNone/>
                      </a:pPr>
                      <a:r>
                        <a:rPr b="1" lang="en" sz="1500">
                          <a:solidFill>
                            <a:schemeClr val="dk1"/>
                          </a:solidFill>
                          <a:uFill>
                            <a:noFill/>
                          </a:uFill>
                          <a:latin typeface="Quicksand"/>
                          <a:ea typeface="Quicksand"/>
                          <a:cs typeface="Quicksand"/>
                          <a:sym typeface="Quicksand"/>
                          <a:hlinkClick r:id="rId5">
                            <a:extLst>
                              <a:ext uri="{A12FA001-AC4F-418D-AE19-62706E023703}">
                                <ahyp:hlinkClr val="tx"/>
                              </a:ext>
                            </a:extLst>
                          </a:hlinkClick>
                        </a:rPr>
                        <a:t>str(dict)</a:t>
                      </a:r>
                      <a:endParaRPr b="1" sz="1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2540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Produces a printable string representation of a dictionary</a:t>
                      </a:r>
                      <a:endParaRPr b="1">
                        <a:solidFill>
                          <a:srgbClr val="000000"/>
                        </a:solidFill>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r h="801600">
                <a:tc>
                  <a:txBody>
                    <a:bodyPr/>
                    <a:lstStyle/>
                    <a:p>
                      <a:pPr indent="0" lvl="0" marL="0" marR="215900" rtl="0" algn="ctr">
                        <a:lnSpc>
                          <a:spcPct val="142857"/>
                        </a:lnSpc>
                        <a:spcBef>
                          <a:spcPts val="0"/>
                        </a:spcBef>
                        <a:spcAft>
                          <a:spcPts val="1500"/>
                        </a:spcAft>
                        <a:buClr>
                          <a:schemeClr val="dk1"/>
                        </a:buClr>
                        <a:buSzPts val="1100"/>
                        <a:buFont typeface="Arial"/>
                        <a:buNone/>
                      </a:pPr>
                      <a:r>
                        <a:rPr b="1" lang="en" sz="1500">
                          <a:solidFill>
                            <a:schemeClr val="dk1"/>
                          </a:solidFill>
                          <a:uFill>
                            <a:noFill/>
                          </a:uFill>
                          <a:latin typeface="Quicksand"/>
                          <a:ea typeface="Quicksand"/>
                          <a:cs typeface="Quicksand"/>
                          <a:sym typeface="Quicksand"/>
                          <a:hlinkClick r:id="rId6">
                            <a:extLst>
                              <a:ext uri="{A12FA001-AC4F-418D-AE19-62706E023703}">
                                <ahyp:hlinkClr val="tx"/>
                              </a:ext>
                            </a:extLst>
                          </a:hlinkClick>
                        </a:rPr>
                        <a:t>type(variable)</a:t>
                      </a:r>
                      <a:endParaRPr b="1" sz="100">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C9DAF8"/>
                    </a:solidFill>
                  </a:tcPr>
                </a:tc>
                <a:tc>
                  <a:txBody>
                    <a:bodyPr/>
                    <a:lstStyle/>
                    <a:p>
                      <a:pPr indent="0" lvl="0" marL="25400" marR="25400" rtl="0" algn="just">
                        <a:lnSpc>
                          <a:spcPct val="142857"/>
                        </a:lnSpc>
                        <a:spcBef>
                          <a:spcPts val="600"/>
                        </a:spcBef>
                        <a:spcAft>
                          <a:spcPts val="700"/>
                        </a:spcAft>
                        <a:buClr>
                          <a:schemeClr val="dk1"/>
                        </a:buClr>
                        <a:buSzPts val="1100"/>
                        <a:buFont typeface="Arial"/>
                        <a:buNone/>
                      </a:pPr>
                      <a:r>
                        <a:rPr b="1" lang="en">
                          <a:solidFill>
                            <a:schemeClr val="dk1"/>
                          </a:solidFill>
                          <a:latin typeface="Quicksand"/>
                          <a:ea typeface="Quicksand"/>
                          <a:cs typeface="Quicksand"/>
                          <a:sym typeface="Quicksand"/>
                        </a:rPr>
                        <a:t>Returns the type of the passed variable. If the passed variable is a dictionary, then it would return a dictionary type.</a:t>
                      </a:r>
                      <a:endParaRPr b="1">
                        <a:solidFill>
                          <a:srgbClr val="000000"/>
                        </a:solidFill>
                        <a:latin typeface="Quicksand"/>
                        <a:ea typeface="Quicksand"/>
                        <a:cs typeface="Quicksand"/>
                        <a:sym typeface="Quicksand"/>
                      </a:endParaRPr>
                    </a:p>
                  </a:txBody>
                  <a:tcPr marT="91425" marB="91425" marR="91425" marL="91425" anchor="ctr">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pSp>
        <p:nvGrpSpPr>
          <p:cNvPr id="898" name="Google Shape;898;p54"/>
          <p:cNvGrpSpPr/>
          <p:nvPr/>
        </p:nvGrpSpPr>
        <p:grpSpPr>
          <a:xfrm>
            <a:off x="7631947" y="671363"/>
            <a:ext cx="636814" cy="120078"/>
            <a:chOff x="8209059" y="198000"/>
            <a:chExt cx="636814" cy="120078"/>
          </a:xfrm>
        </p:grpSpPr>
        <p:sp>
          <p:nvSpPr>
            <p:cNvPr id="899" name="Google Shape;899;p5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p54"/>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54"/>
          <p:cNvGrpSpPr/>
          <p:nvPr/>
        </p:nvGrpSpPr>
        <p:grpSpPr>
          <a:xfrm>
            <a:off x="7631947" y="671363"/>
            <a:ext cx="636814" cy="120078"/>
            <a:chOff x="8209059" y="198000"/>
            <a:chExt cx="636814" cy="120078"/>
          </a:xfrm>
        </p:grpSpPr>
        <p:sp>
          <p:nvSpPr>
            <p:cNvPr id="904" name="Google Shape;904;p54"/>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4"/>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4"/>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7" name="Google Shape;907;p54"/>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chemeClr val="lt1"/>
                </a:solidFill>
                <a:latin typeface="Bebas Neue"/>
                <a:ea typeface="Bebas Neue"/>
                <a:cs typeface="Bebas Neue"/>
                <a:sym typeface="Bebas Neue"/>
              </a:rPr>
              <a:t>Lms activity</a:t>
            </a:r>
            <a:endParaRPr b="0" i="0" sz="3600" u="none" cap="none" strike="noStrike">
              <a:solidFill>
                <a:schemeClr val="lt1"/>
              </a:solidFill>
              <a:latin typeface="Bebas Neue"/>
              <a:ea typeface="Bebas Neue"/>
              <a:cs typeface="Bebas Neue"/>
              <a:sym typeface="Bebas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grpSp>
        <p:nvGrpSpPr>
          <p:cNvPr id="912" name="Google Shape;912;p55"/>
          <p:cNvGrpSpPr/>
          <p:nvPr/>
        </p:nvGrpSpPr>
        <p:grpSpPr>
          <a:xfrm>
            <a:off x="7631947" y="671363"/>
            <a:ext cx="636814" cy="120078"/>
            <a:chOff x="8209059" y="198000"/>
            <a:chExt cx="636814" cy="120078"/>
          </a:xfrm>
        </p:grpSpPr>
        <p:sp>
          <p:nvSpPr>
            <p:cNvPr id="913" name="Google Shape;913;p5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6" name="Google Shape;916;p55"/>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7" name="Google Shape;917;p55"/>
          <p:cNvGrpSpPr/>
          <p:nvPr/>
        </p:nvGrpSpPr>
        <p:grpSpPr>
          <a:xfrm>
            <a:off x="7631947" y="671363"/>
            <a:ext cx="636814" cy="120078"/>
            <a:chOff x="8209059" y="198000"/>
            <a:chExt cx="636814" cy="120078"/>
          </a:xfrm>
        </p:grpSpPr>
        <p:sp>
          <p:nvSpPr>
            <p:cNvPr id="918" name="Google Shape;918;p55"/>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5"/>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5"/>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p55"/>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Frozen set</a:t>
            </a:r>
            <a:endParaRPr sz="3600">
              <a:solidFill>
                <a:srgbClr val="011635"/>
              </a:solidFill>
              <a:latin typeface="Bebas Neue"/>
              <a:ea typeface="Bebas Neue"/>
              <a:cs typeface="Bebas Neue"/>
              <a:sym typeface="Bebas Neue"/>
            </a:endParaRPr>
          </a:p>
        </p:txBody>
      </p:sp>
      <p:sp>
        <p:nvSpPr>
          <p:cNvPr id="922" name="Google Shape;922;p55"/>
          <p:cNvSpPr txBox="1"/>
          <p:nvPr/>
        </p:nvSpPr>
        <p:spPr>
          <a:xfrm flipH="1">
            <a:off x="4519800" y="2007725"/>
            <a:ext cx="4023000" cy="18498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Freeze the list, and make it unchangeable.</a:t>
            </a:r>
            <a:endParaRPr b="1">
              <a:solidFill>
                <a:schemeClr val="dk1"/>
              </a:solidFill>
              <a:latin typeface="Quicksand"/>
              <a:ea typeface="Quicksand"/>
              <a:cs typeface="Quicksand"/>
              <a:sym typeface="Quicksand"/>
            </a:endParaRPr>
          </a:p>
          <a:p>
            <a:pPr indent="0" lvl="0" marL="0" rtl="0" algn="just">
              <a:spcBef>
                <a:spcPts val="0"/>
              </a:spcBef>
              <a:spcAft>
                <a:spcPts val="0"/>
              </a:spcAft>
              <a:buNone/>
            </a:pPr>
            <a:r>
              <a:rPr b="1" lang="en">
                <a:solidFill>
                  <a:schemeClr val="dk1"/>
                </a:solidFill>
                <a:latin typeface="Quicksand"/>
                <a:ea typeface="Quicksand"/>
                <a:cs typeface="Quicksand"/>
                <a:sym typeface="Quicksand"/>
              </a:rPr>
              <a:t>The </a:t>
            </a:r>
            <a:r>
              <a:rPr b="1" lang="en">
                <a:solidFill>
                  <a:srgbClr val="0000CD"/>
                </a:solidFill>
                <a:latin typeface="Quicksand"/>
                <a:ea typeface="Quicksand"/>
                <a:cs typeface="Quicksand"/>
                <a:sym typeface="Quicksand"/>
              </a:rPr>
              <a:t>frozenset()</a:t>
            </a:r>
            <a:r>
              <a:rPr b="1" lang="en">
                <a:solidFill>
                  <a:schemeClr val="dk1"/>
                </a:solidFill>
                <a:latin typeface="Quicksand"/>
                <a:ea typeface="Quicksand"/>
                <a:cs typeface="Quicksand"/>
                <a:sym typeface="Quicksand"/>
              </a:rPr>
              <a:t> function returns an unchangeable frozenset object (which is like a set object, only unchangeable).</a:t>
            </a:r>
            <a:endParaRPr b="1">
              <a:solidFill>
                <a:schemeClr val="dk1"/>
              </a:solidFill>
              <a:latin typeface="Quicksand"/>
              <a:ea typeface="Quicksand"/>
              <a:cs typeface="Quicksand"/>
              <a:sym typeface="Quicksand"/>
            </a:endParaRPr>
          </a:p>
          <a:p>
            <a:pPr indent="0" lvl="0" marL="0" rtl="0" algn="just">
              <a:spcBef>
                <a:spcPts val="0"/>
              </a:spcBef>
              <a:spcAft>
                <a:spcPts val="0"/>
              </a:spcAft>
              <a:buNone/>
            </a:pPr>
            <a:r>
              <a:t/>
            </a:r>
            <a:endParaRPr b="1">
              <a:solidFill>
                <a:schemeClr val="dk1"/>
              </a:solidFill>
              <a:latin typeface="Quicksand"/>
              <a:ea typeface="Quicksand"/>
              <a:cs typeface="Quicksand"/>
              <a:sym typeface="Quicksand"/>
            </a:endParaRPr>
          </a:p>
          <a:p>
            <a:pPr indent="0" lvl="0" marL="0" rtl="0" algn="just">
              <a:spcBef>
                <a:spcPts val="0"/>
              </a:spcBef>
              <a:spcAft>
                <a:spcPts val="0"/>
              </a:spcAft>
              <a:buNone/>
            </a:pPr>
            <a:r>
              <a:rPr b="1" lang="en">
                <a:solidFill>
                  <a:schemeClr val="dk1"/>
                </a:solidFill>
                <a:latin typeface="Quicksand"/>
                <a:ea typeface="Quicksand"/>
                <a:cs typeface="Quicksand"/>
                <a:sym typeface="Quicksand"/>
              </a:rPr>
              <a:t>Example</a:t>
            </a:r>
            <a:endParaRPr b="1">
              <a:solidFill>
                <a:schemeClr val="dk1"/>
              </a:solidFill>
              <a:latin typeface="Quicksand"/>
              <a:ea typeface="Quicksand"/>
              <a:cs typeface="Quicksand"/>
              <a:sym typeface="Quicksand"/>
            </a:endParaRPr>
          </a:p>
          <a:p>
            <a:pPr indent="0" lvl="0" marL="0" rtl="0" algn="l">
              <a:spcBef>
                <a:spcPts val="0"/>
              </a:spcBef>
              <a:spcAft>
                <a:spcPts val="0"/>
              </a:spcAft>
              <a:buNone/>
            </a:pPr>
            <a:r>
              <a:rPr b="1" lang="en">
                <a:solidFill>
                  <a:schemeClr val="dk1"/>
                </a:solidFill>
                <a:latin typeface="Quicksand"/>
                <a:ea typeface="Quicksand"/>
                <a:cs typeface="Quicksand"/>
                <a:sym typeface="Quicksand"/>
              </a:rPr>
              <a:t>mylist = ['Python', 'Java', 'Julia']</a:t>
            </a:r>
            <a:endParaRPr b="1">
              <a:solidFill>
                <a:schemeClr val="dk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x = frozenset(mylist)</a:t>
            </a:r>
            <a:endParaRPr b="1">
              <a:solidFill>
                <a:schemeClr val="dk1"/>
              </a:solidFill>
              <a:latin typeface="Quicksand"/>
              <a:ea typeface="Quicksand"/>
              <a:cs typeface="Quicksand"/>
              <a:sym typeface="Quicksand"/>
            </a:endParaRPr>
          </a:p>
        </p:txBody>
      </p:sp>
      <p:sp>
        <p:nvSpPr>
          <p:cNvPr id="923" name="Google Shape;923;p55"/>
          <p:cNvSpPr/>
          <p:nvPr/>
        </p:nvSpPr>
        <p:spPr>
          <a:xfrm>
            <a:off x="5288325" y="1156025"/>
            <a:ext cx="24324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5"/>
          <p:cNvSpPr txBox="1"/>
          <p:nvPr/>
        </p:nvSpPr>
        <p:spPr>
          <a:xfrm>
            <a:off x="5262075" y="1252825"/>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 is Frozen Set? </a:t>
            </a:r>
            <a:endParaRPr b="0" i="0" sz="2200" u="none" cap="none" strike="noStrike">
              <a:solidFill>
                <a:srgbClr val="FFFFFF"/>
              </a:solidFill>
              <a:latin typeface="Bebas Neue"/>
              <a:ea typeface="Bebas Neue"/>
              <a:cs typeface="Bebas Neue"/>
              <a:sym typeface="Bebas Neue"/>
            </a:endParaRPr>
          </a:p>
        </p:txBody>
      </p:sp>
      <p:sp>
        <p:nvSpPr>
          <p:cNvPr id="925" name="Google Shape;925;p55"/>
          <p:cNvSpPr/>
          <p:nvPr/>
        </p:nvSpPr>
        <p:spPr>
          <a:xfrm>
            <a:off x="4804350" y="4085100"/>
            <a:ext cx="33741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926" name="Google Shape;926;p55"/>
          <p:cNvSpPr txBox="1"/>
          <p:nvPr/>
        </p:nvSpPr>
        <p:spPr>
          <a:xfrm>
            <a:off x="4880550" y="4106100"/>
            <a:ext cx="357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frozenset({'Julia', 'Java', 'Python'})</a:t>
            </a:r>
            <a:endParaRPr b="1">
              <a:solidFill>
                <a:schemeClr val="lt1"/>
              </a:solidFill>
              <a:latin typeface="Quicksand"/>
              <a:ea typeface="Quicksand"/>
              <a:cs typeface="Quicksand"/>
              <a:sym typeface="Quicksand"/>
            </a:endParaRPr>
          </a:p>
        </p:txBody>
      </p:sp>
      <p:pic>
        <p:nvPicPr>
          <p:cNvPr id="927" name="Google Shape;927;p55"/>
          <p:cNvPicPr preferRelativeResize="0"/>
          <p:nvPr/>
        </p:nvPicPr>
        <p:blipFill rotWithShape="1">
          <a:blip r:embed="rId3">
            <a:alphaModFix/>
          </a:blip>
          <a:srcRect b="0" l="29760" r="0" t="0"/>
          <a:stretch/>
        </p:blipFill>
        <p:spPr>
          <a:xfrm>
            <a:off x="714800" y="1264550"/>
            <a:ext cx="3095875" cy="31404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grpSp>
        <p:nvGrpSpPr>
          <p:cNvPr id="932" name="Google Shape;932;p56"/>
          <p:cNvGrpSpPr/>
          <p:nvPr/>
        </p:nvGrpSpPr>
        <p:grpSpPr>
          <a:xfrm>
            <a:off x="7631947" y="671363"/>
            <a:ext cx="636814" cy="120078"/>
            <a:chOff x="8209059" y="198000"/>
            <a:chExt cx="636814" cy="120078"/>
          </a:xfrm>
        </p:grpSpPr>
        <p:sp>
          <p:nvSpPr>
            <p:cNvPr id="933" name="Google Shape;933;p5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6" name="Google Shape;936;p56"/>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7" name="Google Shape;937;p56"/>
          <p:cNvGrpSpPr/>
          <p:nvPr/>
        </p:nvGrpSpPr>
        <p:grpSpPr>
          <a:xfrm>
            <a:off x="7631947" y="671363"/>
            <a:ext cx="636814" cy="120078"/>
            <a:chOff x="8209059" y="198000"/>
            <a:chExt cx="636814" cy="120078"/>
          </a:xfrm>
        </p:grpSpPr>
        <p:sp>
          <p:nvSpPr>
            <p:cNvPr id="938" name="Google Shape;938;p56"/>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6"/>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6"/>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1" name="Google Shape;941;p56"/>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Frozen Set</a:t>
            </a:r>
            <a:endParaRPr b="0" i="0" sz="3600" u="none" cap="none" strike="noStrike">
              <a:solidFill>
                <a:srgbClr val="011635"/>
              </a:solidFill>
              <a:latin typeface="Bebas Neue"/>
              <a:ea typeface="Bebas Neue"/>
              <a:cs typeface="Bebas Neue"/>
              <a:sym typeface="Bebas Neue"/>
            </a:endParaRPr>
          </a:p>
        </p:txBody>
      </p:sp>
      <p:sp>
        <p:nvSpPr>
          <p:cNvPr id="942" name="Google Shape;942;p56"/>
          <p:cNvSpPr txBox="1"/>
          <p:nvPr/>
        </p:nvSpPr>
        <p:spPr>
          <a:xfrm>
            <a:off x="1258850" y="2374975"/>
            <a:ext cx="3196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 tuple of vowels</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vowels = ('a', 'e', 'i', 'o', 'u')</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fSet = frozenset(vowels)</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print('The frozen set is:', fSet)</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print('The empty frozen set is:', frozenset())</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a:solidFill>
                <a:srgbClr val="0000FF"/>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 frozensets are immutable</a:t>
            </a:r>
            <a:endParaRPr b="1">
              <a:solidFill>
                <a:srgbClr val="0000FF"/>
              </a:solidFill>
              <a:highlight>
                <a:srgbClr val="FFFFFE"/>
              </a:highlight>
              <a:latin typeface="Quicksand"/>
              <a:ea typeface="Quicksand"/>
              <a:cs typeface="Quicksand"/>
              <a:sym typeface="Quicksand"/>
            </a:endParaRPr>
          </a:p>
          <a:p>
            <a:pPr indent="0" lvl="0" marL="152400" marR="152400" rtl="0" algn="l">
              <a:lnSpc>
                <a:spcPct val="142857"/>
              </a:lnSpc>
              <a:spcBef>
                <a:spcPts val="0"/>
              </a:spcBef>
              <a:spcAft>
                <a:spcPts val="1200"/>
              </a:spcAft>
              <a:buClr>
                <a:schemeClr val="dk1"/>
              </a:buClr>
              <a:buSzPts val="1100"/>
              <a:buFont typeface="Arial"/>
              <a:buNone/>
            </a:pPr>
            <a:r>
              <a:rPr b="1" lang="en">
                <a:solidFill>
                  <a:srgbClr val="0000FF"/>
                </a:solidFill>
                <a:highlight>
                  <a:srgbClr val="FFFFFE"/>
                </a:highlight>
                <a:latin typeface="Quicksand"/>
                <a:ea typeface="Quicksand"/>
                <a:cs typeface="Quicksand"/>
                <a:sym typeface="Quicksand"/>
              </a:rPr>
              <a:t>fSet.add('v')</a:t>
            </a:r>
            <a:endParaRPr b="1">
              <a:solidFill>
                <a:srgbClr val="0000FF"/>
              </a:solidFill>
              <a:highlight>
                <a:srgbClr val="FFFFFE"/>
              </a:highlight>
              <a:latin typeface="Quicksand"/>
              <a:ea typeface="Quicksand"/>
              <a:cs typeface="Quicksand"/>
              <a:sym typeface="Quicksand"/>
            </a:endParaRPr>
          </a:p>
        </p:txBody>
      </p:sp>
      <p:sp>
        <p:nvSpPr>
          <p:cNvPr id="943" name="Google Shape;943;p56"/>
          <p:cNvSpPr/>
          <p:nvPr/>
        </p:nvSpPr>
        <p:spPr>
          <a:xfrm>
            <a:off x="5192375" y="2719500"/>
            <a:ext cx="2925600" cy="1551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chemeClr val="lt1"/>
              </a:solidFill>
              <a:latin typeface="Quicksand"/>
              <a:ea typeface="Quicksand"/>
              <a:cs typeface="Quicksand"/>
              <a:sym typeface="Quicksand"/>
            </a:endParaRPr>
          </a:p>
        </p:txBody>
      </p:sp>
      <p:sp>
        <p:nvSpPr>
          <p:cNvPr id="944" name="Google Shape;944;p56"/>
          <p:cNvSpPr txBox="1"/>
          <p:nvPr/>
        </p:nvSpPr>
        <p:spPr>
          <a:xfrm>
            <a:off x="5287177" y="2838000"/>
            <a:ext cx="29256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The frozen set is: frozenset({'e', 'i', 'a', 'o', 'u'})</a:t>
            </a:r>
            <a:endParaRPr b="1">
              <a:solidFill>
                <a:schemeClr val="lt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The empty frozen set is: frozenset()</a:t>
            </a:r>
            <a:endParaRPr b="1">
              <a:solidFill>
                <a:schemeClr val="lt1"/>
              </a:solidFill>
              <a:latin typeface="Quicksand"/>
              <a:ea typeface="Quicksand"/>
              <a:cs typeface="Quicksand"/>
              <a:sym typeface="Quicksand"/>
            </a:endParaRPr>
          </a:p>
        </p:txBody>
      </p:sp>
      <p:sp>
        <p:nvSpPr>
          <p:cNvPr id="945" name="Google Shape;945;p56"/>
          <p:cNvSpPr/>
          <p:nvPr/>
        </p:nvSpPr>
        <p:spPr>
          <a:xfrm>
            <a:off x="1438650" y="1248950"/>
            <a:ext cx="6098400" cy="4188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6"/>
          <p:cNvSpPr txBox="1"/>
          <p:nvPr/>
        </p:nvSpPr>
        <p:spPr>
          <a:xfrm>
            <a:off x="1591050" y="1187700"/>
            <a:ext cx="6075000" cy="549600"/>
          </a:xfrm>
          <a:prstGeom prst="rect">
            <a:avLst/>
          </a:prstGeom>
          <a:noFill/>
          <a:ln>
            <a:noFill/>
          </a:ln>
        </p:spPr>
        <p:txBody>
          <a:bodyPr anchorCtr="0" anchor="ctr" bIns="0" lIns="72000" spcFirstLastPara="1" rIns="0" wrap="square" tIns="0">
            <a:noAutofit/>
          </a:bodyPr>
          <a:lstStyle/>
          <a:p>
            <a:pPr indent="0" lvl="0" marL="0" rtl="0" algn="just">
              <a:spcBef>
                <a:spcPts val="0"/>
              </a:spcBef>
              <a:spcAft>
                <a:spcPts val="0"/>
              </a:spcAft>
              <a:buClr>
                <a:schemeClr val="dk1"/>
              </a:buClr>
              <a:buSzPts val="1100"/>
              <a:buFont typeface="Arial"/>
              <a:buNone/>
            </a:pPr>
            <a:r>
              <a:rPr b="1" lang="en">
                <a:solidFill>
                  <a:schemeClr val="lt1"/>
                </a:solidFill>
                <a:latin typeface="Quicksand"/>
                <a:ea typeface="Quicksand"/>
                <a:cs typeface="Quicksand"/>
                <a:sym typeface="Quicksand"/>
              </a:rPr>
              <a:t>If you try to add an element to a frozen set, you will get an error.</a:t>
            </a:r>
            <a:endParaRPr b="0" i="0" sz="2200" u="none" cap="none" strike="noStrike">
              <a:solidFill>
                <a:schemeClr val="lt1"/>
              </a:solidFill>
              <a:latin typeface="Bebas Neue"/>
              <a:ea typeface="Bebas Neue"/>
              <a:cs typeface="Bebas Neue"/>
              <a:sym typeface="Bebas Neue"/>
            </a:endParaRPr>
          </a:p>
        </p:txBody>
      </p:sp>
      <p:sp>
        <p:nvSpPr>
          <p:cNvPr id="947" name="Google Shape;947;p56"/>
          <p:cNvSpPr/>
          <p:nvPr/>
        </p:nvSpPr>
        <p:spPr>
          <a:xfrm>
            <a:off x="4012775" y="1907263"/>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6"/>
          <p:cNvSpPr txBox="1"/>
          <p:nvPr/>
        </p:nvSpPr>
        <p:spPr>
          <a:xfrm>
            <a:off x="4074175" y="1991363"/>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grpSp>
        <p:nvGrpSpPr>
          <p:cNvPr id="953" name="Google Shape;953;p57"/>
          <p:cNvGrpSpPr/>
          <p:nvPr/>
        </p:nvGrpSpPr>
        <p:grpSpPr>
          <a:xfrm>
            <a:off x="7631947" y="671363"/>
            <a:ext cx="636814" cy="120078"/>
            <a:chOff x="8209059" y="198000"/>
            <a:chExt cx="636814" cy="120078"/>
          </a:xfrm>
        </p:grpSpPr>
        <p:sp>
          <p:nvSpPr>
            <p:cNvPr id="954" name="Google Shape;954;p5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7" name="Google Shape;957;p5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8" name="Google Shape;958;p57"/>
          <p:cNvGrpSpPr/>
          <p:nvPr/>
        </p:nvGrpSpPr>
        <p:grpSpPr>
          <a:xfrm>
            <a:off x="7631947" y="671363"/>
            <a:ext cx="636814" cy="120078"/>
            <a:chOff x="8209059" y="198000"/>
            <a:chExt cx="636814" cy="120078"/>
          </a:xfrm>
        </p:grpSpPr>
        <p:sp>
          <p:nvSpPr>
            <p:cNvPr id="959" name="Google Shape;959;p5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2" name="Google Shape;962;p5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Frozen Set Operations</a:t>
            </a:r>
            <a:endParaRPr sz="3600">
              <a:solidFill>
                <a:srgbClr val="011635"/>
              </a:solidFill>
              <a:latin typeface="Bebas Neue"/>
              <a:ea typeface="Bebas Neue"/>
              <a:cs typeface="Bebas Neue"/>
              <a:sym typeface="Bebas Neue"/>
            </a:endParaRPr>
          </a:p>
        </p:txBody>
      </p:sp>
      <p:sp>
        <p:nvSpPr>
          <p:cNvPr id="963" name="Google Shape;963;p57"/>
          <p:cNvSpPr txBox="1"/>
          <p:nvPr/>
        </p:nvSpPr>
        <p:spPr>
          <a:xfrm flipH="1">
            <a:off x="4257500" y="2049750"/>
            <a:ext cx="4161300" cy="159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Quicksand"/>
                <a:ea typeface="Quicksand"/>
                <a:cs typeface="Quicksand"/>
                <a:sym typeface="Quicksand"/>
              </a:rPr>
              <a:t>Like normal sets, frozenset can also perform different operations like copy, difference, intersection, symmetric_difference, and union</a:t>
            </a:r>
            <a:endParaRPr b="1">
              <a:solidFill>
                <a:schemeClr val="dk1"/>
              </a:solidFill>
              <a:latin typeface="Quicksand"/>
              <a:ea typeface="Quicksand"/>
              <a:cs typeface="Quicksand"/>
              <a:sym typeface="Quicksand"/>
            </a:endParaRPr>
          </a:p>
          <a:p>
            <a:pPr indent="0" lvl="0" marL="0" rtl="0" algn="l">
              <a:spcBef>
                <a:spcPts val="600"/>
              </a:spcBef>
              <a:spcAft>
                <a:spcPts val="600"/>
              </a:spcAft>
              <a:buNone/>
            </a:pPr>
            <a:r>
              <a:rPr b="1" lang="en">
                <a:solidFill>
                  <a:schemeClr val="dk1"/>
                </a:solidFill>
                <a:latin typeface="Quicksand"/>
                <a:ea typeface="Quicksand"/>
                <a:cs typeface="Quicksand"/>
                <a:sym typeface="Quicksand"/>
              </a:rPr>
              <a:t>Similarly, other set methods like isdisjoint, issubset, and issuperset are also available.</a:t>
            </a:r>
            <a:endParaRPr b="1">
              <a:solidFill>
                <a:schemeClr val="dk1"/>
              </a:solidFill>
              <a:latin typeface="Quicksand"/>
              <a:ea typeface="Quicksand"/>
              <a:cs typeface="Quicksand"/>
              <a:sym typeface="Quicksand"/>
            </a:endParaRPr>
          </a:p>
        </p:txBody>
      </p:sp>
      <p:pic>
        <p:nvPicPr>
          <p:cNvPr id="964" name="Google Shape;964;p57"/>
          <p:cNvPicPr preferRelativeResize="0"/>
          <p:nvPr/>
        </p:nvPicPr>
        <p:blipFill rotWithShape="1">
          <a:blip r:embed="rId3">
            <a:alphaModFix/>
          </a:blip>
          <a:srcRect b="0" l="29760" r="0" t="0"/>
          <a:stretch/>
        </p:blipFill>
        <p:spPr>
          <a:xfrm>
            <a:off x="714800" y="1264550"/>
            <a:ext cx="3095875" cy="3140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grpSp>
        <p:nvGrpSpPr>
          <p:cNvPr id="969" name="Google Shape;969;p58"/>
          <p:cNvGrpSpPr/>
          <p:nvPr/>
        </p:nvGrpSpPr>
        <p:grpSpPr>
          <a:xfrm>
            <a:off x="7631947" y="671363"/>
            <a:ext cx="636814" cy="120078"/>
            <a:chOff x="8209059" y="198000"/>
            <a:chExt cx="636814" cy="120078"/>
          </a:xfrm>
        </p:grpSpPr>
        <p:sp>
          <p:nvSpPr>
            <p:cNvPr id="970" name="Google Shape;970;p5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3" name="Google Shape;973;p5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4" name="Google Shape;974;p58"/>
          <p:cNvGrpSpPr/>
          <p:nvPr/>
        </p:nvGrpSpPr>
        <p:grpSpPr>
          <a:xfrm>
            <a:off x="7631947" y="671363"/>
            <a:ext cx="636814" cy="120078"/>
            <a:chOff x="8209059" y="198000"/>
            <a:chExt cx="636814" cy="120078"/>
          </a:xfrm>
        </p:grpSpPr>
        <p:sp>
          <p:nvSpPr>
            <p:cNvPr id="975" name="Google Shape;975;p5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8" name="Google Shape;978;p5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Frozen Set Operations</a:t>
            </a:r>
            <a:endParaRPr b="0" i="0" sz="3600" u="none" cap="none" strike="noStrike">
              <a:solidFill>
                <a:srgbClr val="011635"/>
              </a:solidFill>
              <a:latin typeface="Bebas Neue"/>
              <a:ea typeface="Bebas Neue"/>
              <a:cs typeface="Bebas Neue"/>
              <a:sym typeface="Bebas Neue"/>
            </a:endParaRPr>
          </a:p>
        </p:txBody>
      </p:sp>
      <p:sp>
        <p:nvSpPr>
          <p:cNvPr id="979" name="Google Shape;979;p58"/>
          <p:cNvSpPr txBox="1"/>
          <p:nvPr/>
        </p:nvSpPr>
        <p:spPr>
          <a:xfrm flipH="1">
            <a:off x="1309875" y="1673825"/>
            <a:ext cx="3986400" cy="35115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Frozensets</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initialize A and B</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A = frozenset([</a:t>
            </a:r>
            <a:r>
              <a:rPr b="1" lang="en">
                <a:solidFill>
                  <a:srgbClr val="09885A"/>
                </a:solidFill>
                <a:highlight>
                  <a:srgbClr val="FFFFFE"/>
                </a:highlight>
                <a:latin typeface="Quicksand"/>
                <a:ea typeface="Quicksand"/>
                <a:cs typeface="Quicksand"/>
                <a:sym typeface="Quicksand"/>
              </a:rPr>
              <a:t>1</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2</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3</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4</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B = frozenset([</a:t>
            </a:r>
            <a:r>
              <a:rPr b="1" lang="en">
                <a:solidFill>
                  <a:srgbClr val="09885A"/>
                </a:solidFill>
                <a:highlight>
                  <a:srgbClr val="FFFFFE"/>
                </a:highlight>
                <a:latin typeface="Quicksand"/>
                <a:ea typeface="Quicksand"/>
                <a:cs typeface="Quicksand"/>
                <a:sym typeface="Quicksand"/>
              </a:rPr>
              <a:t>3</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4</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5</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6</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copying a frozenset</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C = A.copy()  </a:t>
            </a:r>
            <a:r>
              <a:rPr b="1" lang="en">
                <a:solidFill>
                  <a:srgbClr val="008000"/>
                </a:solidFill>
                <a:highlight>
                  <a:srgbClr val="FFFFFE"/>
                </a:highlight>
                <a:latin typeface="Quicksand"/>
                <a:ea typeface="Quicksand"/>
                <a:cs typeface="Quicksand"/>
                <a:sym typeface="Quicksand"/>
              </a:rPr>
              <a:t># Output: frozenset({1, 2, 3, 4})</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(C)</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t/>
            </a:r>
            <a:endParaRPr b="1">
              <a:solidFill>
                <a:schemeClr val="dk1"/>
              </a:solidFill>
              <a:highlight>
                <a:srgbClr val="FFFFFE"/>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 union</a:t>
            </a:r>
            <a:endParaRPr b="1">
              <a:solidFill>
                <a:schemeClr val="dk1"/>
              </a:solidFill>
              <a:highlight>
                <a:schemeClr val="lt1"/>
              </a:highlight>
              <a:latin typeface="Quicksand"/>
              <a:ea typeface="Quicksand"/>
              <a:cs typeface="Quicksand"/>
              <a:sym typeface="Quicksand"/>
            </a:endParaRPr>
          </a:p>
          <a:p>
            <a:pPr indent="0" lvl="0" marL="0" rtl="0" algn="l">
              <a:spcBef>
                <a:spcPts val="600"/>
              </a:spcBef>
              <a:spcAft>
                <a:spcPts val="600"/>
              </a:spcAft>
              <a:buClr>
                <a:schemeClr val="dk1"/>
              </a:buClr>
              <a:buSzPts val="1100"/>
              <a:buFont typeface="Arial"/>
              <a:buNone/>
            </a:pPr>
            <a:r>
              <a:rPr b="1" lang="en">
                <a:solidFill>
                  <a:schemeClr val="dk1"/>
                </a:solidFill>
                <a:highlight>
                  <a:schemeClr val="lt1"/>
                </a:highlight>
                <a:latin typeface="Quicksand"/>
                <a:ea typeface="Quicksand"/>
                <a:cs typeface="Quicksand"/>
                <a:sym typeface="Quicksand"/>
              </a:rPr>
              <a:t>print(A.union(B)) </a:t>
            </a:r>
            <a:endParaRPr b="1">
              <a:solidFill>
                <a:schemeClr val="dk1"/>
              </a:solidFill>
              <a:highlight>
                <a:srgbClr val="FFFFFE"/>
              </a:highlight>
              <a:latin typeface="Quicksand"/>
              <a:ea typeface="Quicksand"/>
              <a:cs typeface="Quicksand"/>
              <a:sym typeface="Quicksand"/>
            </a:endParaRPr>
          </a:p>
        </p:txBody>
      </p:sp>
      <p:sp>
        <p:nvSpPr>
          <p:cNvPr id="980" name="Google Shape;980;p58"/>
          <p:cNvSpPr/>
          <p:nvPr/>
        </p:nvSpPr>
        <p:spPr>
          <a:xfrm>
            <a:off x="3925700" y="1059425"/>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8"/>
          <p:cNvSpPr txBox="1"/>
          <p:nvPr/>
        </p:nvSpPr>
        <p:spPr>
          <a:xfrm>
            <a:off x="3987100" y="1143525"/>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982" name="Google Shape;982;p58"/>
          <p:cNvSpPr/>
          <p:nvPr/>
        </p:nvSpPr>
        <p:spPr>
          <a:xfrm>
            <a:off x="5626550" y="1808250"/>
            <a:ext cx="2496000" cy="9789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8"/>
          <p:cNvSpPr txBox="1"/>
          <p:nvPr/>
        </p:nvSpPr>
        <p:spPr>
          <a:xfrm>
            <a:off x="5626550" y="1989900"/>
            <a:ext cx="2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frozenset({1, 2, 3, 4})</a:t>
            </a:r>
            <a:endParaRPr b="1">
              <a:solidFill>
                <a:schemeClr val="lt1"/>
              </a:solidFill>
              <a:latin typeface="Quicksand"/>
              <a:ea typeface="Quicksand"/>
              <a:cs typeface="Quicksand"/>
              <a:sym typeface="Quicksand"/>
            </a:endParaRPr>
          </a:p>
        </p:txBody>
      </p:sp>
      <p:sp>
        <p:nvSpPr>
          <p:cNvPr id="984" name="Google Shape;984;p58"/>
          <p:cNvSpPr/>
          <p:nvPr/>
        </p:nvSpPr>
        <p:spPr>
          <a:xfrm>
            <a:off x="5626550" y="3972200"/>
            <a:ext cx="2635500" cy="9789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8"/>
          <p:cNvSpPr txBox="1"/>
          <p:nvPr/>
        </p:nvSpPr>
        <p:spPr>
          <a:xfrm>
            <a:off x="5652193" y="4153850"/>
            <a:ext cx="32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frozenset({1, 2, 3, 4, 5, 6})</a:t>
            </a:r>
            <a:endParaRPr b="1">
              <a:solidFill>
                <a:schemeClr val="lt1"/>
              </a:solidFill>
              <a:latin typeface="Quicksand"/>
              <a:ea typeface="Quicksand"/>
              <a:cs typeface="Quicksand"/>
              <a:sym typeface="Quicksa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59"/>
          <p:cNvGrpSpPr/>
          <p:nvPr/>
        </p:nvGrpSpPr>
        <p:grpSpPr>
          <a:xfrm>
            <a:off x="7631947" y="671363"/>
            <a:ext cx="636814" cy="120078"/>
            <a:chOff x="8209059" y="198000"/>
            <a:chExt cx="636814" cy="120078"/>
          </a:xfrm>
        </p:grpSpPr>
        <p:sp>
          <p:nvSpPr>
            <p:cNvPr id="991" name="Google Shape;991;p5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4" name="Google Shape;994;p5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5" name="Google Shape;995;p59"/>
          <p:cNvGrpSpPr/>
          <p:nvPr/>
        </p:nvGrpSpPr>
        <p:grpSpPr>
          <a:xfrm>
            <a:off x="7631947" y="671363"/>
            <a:ext cx="636814" cy="120078"/>
            <a:chOff x="8209059" y="198000"/>
            <a:chExt cx="636814" cy="120078"/>
          </a:xfrm>
        </p:grpSpPr>
        <p:sp>
          <p:nvSpPr>
            <p:cNvPr id="996" name="Google Shape;996;p5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9" name="Google Shape;999;p5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Frozen Set Operations</a:t>
            </a:r>
            <a:endParaRPr b="0" i="0" sz="3600" u="none" cap="none" strike="noStrike">
              <a:solidFill>
                <a:srgbClr val="011635"/>
              </a:solidFill>
              <a:latin typeface="Bebas Neue"/>
              <a:ea typeface="Bebas Neue"/>
              <a:cs typeface="Bebas Neue"/>
              <a:sym typeface="Bebas Neue"/>
            </a:endParaRPr>
          </a:p>
        </p:txBody>
      </p:sp>
      <p:sp>
        <p:nvSpPr>
          <p:cNvPr id="1000" name="Google Shape;1000;p59"/>
          <p:cNvSpPr txBox="1"/>
          <p:nvPr/>
        </p:nvSpPr>
        <p:spPr>
          <a:xfrm flipH="1">
            <a:off x="1717575" y="1846050"/>
            <a:ext cx="3621000" cy="31701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100"/>
              <a:buFont typeface="Arial"/>
              <a:buNone/>
            </a:pPr>
            <a:r>
              <a:rPr b="1" lang="en" sz="1500">
                <a:solidFill>
                  <a:srgbClr val="008000"/>
                </a:solidFill>
                <a:highlight>
                  <a:srgbClr val="FFFFFE"/>
                </a:highlight>
                <a:latin typeface="Quicksand"/>
                <a:ea typeface="Quicksand"/>
                <a:cs typeface="Quicksand"/>
                <a:sym typeface="Quicksand"/>
              </a:rPr>
              <a:t># intersection</a:t>
            </a:r>
            <a:endParaRPr b="1" sz="1500">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500">
                <a:solidFill>
                  <a:srgbClr val="795E26"/>
                </a:solidFill>
                <a:highlight>
                  <a:srgbClr val="FFFFFE"/>
                </a:highlight>
                <a:latin typeface="Quicksand"/>
                <a:ea typeface="Quicksand"/>
                <a:cs typeface="Quicksand"/>
                <a:sym typeface="Quicksand"/>
              </a:rPr>
              <a:t>print</a:t>
            </a:r>
            <a:r>
              <a:rPr b="1" lang="en" sz="1500">
                <a:solidFill>
                  <a:schemeClr val="dk1"/>
                </a:solidFill>
                <a:highlight>
                  <a:srgbClr val="FFFFFE"/>
                </a:highlight>
                <a:latin typeface="Quicksand"/>
                <a:ea typeface="Quicksand"/>
                <a:cs typeface="Quicksand"/>
                <a:sym typeface="Quicksand"/>
              </a:rPr>
              <a:t>(A.intersection(B))</a:t>
            </a:r>
            <a:endParaRPr b="1" sz="1500">
              <a:solidFill>
                <a:schemeClr val="dk1"/>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sz="1500">
              <a:solidFill>
                <a:schemeClr val="dk1"/>
              </a:solidFill>
              <a:highlight>
                <a:schemeClr val="lt1"/>
              </a:highlight>
              <a:latin typeface="Quicksand"/>
              <a:ea typeface="Quicksand"/>
              <a:cs typeface="Quicksand"/>
              <a:sym typeface="Quicksand"/>
            </a:endParaRPr>
          </a:p>
          <a:p>
            <a:pPr indent="0" lvl="0" marL="0" rtl="0" algn="l">
              <a:lnSpc>
                <a:spcPct val="135714"/>
              </a:lnSpc>
              <a:spcBef>
                <a:spcPts val="600"/>
              </a:spcBef>
              <a:spcAft>
                <a:spcPts val="0"/>
              </a:spcAft>
              <a:buClr>
                <a:schemeClr val="dk1"/>
              </a:buClr>
              <a:buSzPts val="1100"/>
              <a:buFont typeface="Arial"/>
              <a:buNone/>
            </a:pPr>
            <a:r>
              <a:rPr b="1" lang="en" sz="1500">
                <a:solidFill>
                  <a:srgbClr val="008000"/>
                </a:solidFill>
                <a:highlight>
                  <a:srgbClr val="FFFFFE"/>
                </a:highlight>
                <a:latin typeface="Quicksand"/>
                <a:ea typeface="Quicksand"/>
                <a:cs typeface="Quicksand"/>
                <a:sym typeface="Quicksand"/>
              </a:rPr>
              <a:t># difference</a:t>
            </a:r>
            <a:endParaRPr b="1" sz="1500">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500">
                <a:solidFill>
                  <a:srgbClr val="795E26"/>
                </a:solidFill>
                <a:highlight>
                  <a:srgbClr val="FFFFFE"/>
                </a:highlight>
                <a:latin typeface="Quicksand"/>
                <a:ea typeface="Quicksand"/>
                <a:cs typeface="Quicksand"/>
                <a:sym typeface="Quicksand"/>
              </a:rPr>
              <a:t>print</a:t>
            </a:r>
            <a:r>
              <a:rPr b="1" lang="en" sz="1500">
                <a:solidFill>
                  <a:schemeClr val="dk1"/>
                </a:solidFill>
                <a:highlight>
                  <a:srgbClr val="FFFFFE"/>
                </a:highlight>
                <a:latin typeface="Quicksand"/>
                <a:ea typeface="Quicksand"/>
                <a:cs typeface="Quicksand"/>
                <a:sym typeface="Quicksand"/>
              </a:rPr>
              <a:t>(A.difference(B))</a:t>
            </a:r>
            <a:endParaRPr b="1" sz="1500">
              <a:solidFill>
                <a:schemeClr val="dk1"/>
              </a:solidFill>
              <a:highlight>
                <a:schemeClr val="lt1"/>
              </a:highlight>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sz="1500">
              <a:solidFill>
                <a:schemeClr val="dk1"/>
              </a:solidFill>
              <a:highlight>
                <a:schemeClr val="lt1"/>
              </a:highlight>
              <a:latin typeface="Quicksand"/>
              <a:ea typeface="Quicksand"/>
              <a:cs typeface="Quicksand"/>
              <a:sym typeface="Quicksand"/>
            </a:endParaRPr>
          </a:p>
          <a:p>
            <a:pPr indent="0" lvl="0" marL="0" rtl="0" algn="l">
              <a:lnSpc>
                <a:spcPct val="135714"/>
              </a:lnSpc>
              <a:spcBef>
                <a:spcPts val="600"/>
              </a:spcBef>
              <a:spcAft>
                <a:spcPts val="0"/>
              </a:spcAft>
              <a:buClr>
                <a:schemeClr val="dk1"/>
              </a:buClr>
              <a:buSzPts val="1100"/>
              <a:buFont typeface="Arial"/>
              <a:buNone/>
            </a:pPr>
            <a:r>
              <a:rPr b="1" lang="en" sz="1500">
                <a:solidFill>
                  <a:srgbClr val="008000"/>
                </a:solidFill>
                <a:highlight>
                  <a:srgbClr val="FFFFFE"/>
                </a:highlight>
                <a:latin typeface="Quicksand"/>
                <a:ea typeface="Quicksand"/>
                <a:cs typeface="Quicksand"/>
                <a:sym typeface="Quicksand"/>
              </a:rPr>
              <a:t># symmetric_difference</a:t>
            </a:r>
            <a:endParaRPr b="1" sz="1500">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sz="1500">
                <a:solidFill>
                  <a:srgbClr val="795E26"/>
                </a:solidFill>
                <a:highlight>
                  <a:srgbClr val="FFFFFE"/>
                </a:highlight>
                <a:latin typeface="Quicksand"/>
                <a:ea typeface="Quicksand"/>
                <a:cs typeface="Quicksand"/>
                <a:sym typeface="Quicksand"/>
              </a:rPr>
              <a:t>print</a:t>
            </a:r>
            <a:r>
              <a:rPr b="1" lang="en" sz="1500">
                <a:solidFill>
                  <a:schemeClr val="dk1"/>
                </a:solidFill>
                <a:highlight>
                  <a:srgbClr val="FFFFFE"/>
                </a:highlight>
                <a:latin typeface="Quicksand"/>
                <a:ea typeface="Quicksand"/>
                <a:cs typeface="Quicksand"/>
                <a:sym typeface="Quicksand"/>
              </a:rPr>
              <a:t>(A.symmetric_difference(B))</a:t>
            </a:r>
            <a:endParaRPr b="1" sz="1700">
              <a:solidFill>
                <a:srgbClr val="0000FF"/>
              </a:solidFill>
              <a:highlight>
                <a:srgbClr val="FFFFFE"/>
              </a:highlight>
              <a:latin typeface="Quicksand"/>
              <a:ea typeface="Quicksand"/>
              <a:cs typeface="Quicksand"/>
              <a:sym typeface="Quicksand"/>
            </a:endParaRPr>
          </a:p>
        </p:txBody>
      </p:sp>
      <p:sp>
        <p:nvSpPr>
          <p:cNvPr id="1001" name="Google Shape;1001;p59"/>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9"/>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1003" name="Google Shape;1003;p59"/>
          <p:cNvSpPr/>
          <p:nvPr/>
        </p:nvSpPr>
        <p:spPr>
          <a:xfrm>
            <a:off x="5680563" y="2071475"/>
            <a:ext cx="20742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9"/>
          <p:cNvSpPr txBox="1"/>
          <p:nvPr/>
        </p:nvSpPr>
        <p:spPr>
          <a:xfrm>
            <a:off x="5712231" y="2145800"/>
            <a:ext cx="32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frozenset({3, 4})</a:t>
            </a:r>
            <a:endParaRPr b="1">
              <a:solidFill>
                <a:schemeClr val="lt1"/>
              </a:solidFill>
              <a:latin typeface="Quicksand"/>
              <a:ea typeface="Quicksand"/>
              <a:cs typeface="Quicksand"/>
              <a:sym typeface="Quicksand"/>
            </a:endParaRPr>
          </a:p>
        </p:txBody>
      </p:sp>
      <p:sp>
        <p:nvSpPr>
          <p:cNvPr id="1005" name="Google Shape;1005;p59"/>
          <p:cNvSpPr/>
          <p:nvPr/>
        </p:nvSpPr>
        <p:spPr>
          <a:xfrm>
            <a:off x="5664725" y="3130300"/>
            <a:ext cx="20742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9"/>
          <p:cNvSpPr txBox="1"/>
          <p:nvPr/>
        </p:nvSpPr>
        <p:spPr>
          <a:xfrm>
            <a:off x="5696393" y="3204625"/>
            <a:ext cx="32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frozenset({1, 2,})</a:t>
            </a:r>
            <a:endParaRPr b="1">
              <a:solidFill>
                <a:schemeClr val="lt1"/>
              </a:solidFill>
              <a:latin typeface="Quicksand"/>
              <a:ea typeface="Quicksand"/>
              <a:cs typeface="Quicksand"/>
              <a:sym typeface="Quicksand"/>
            </a:endParaRPr>
          </a:p>
        </p:txBody>
      </p:sp>
      <p:sp>
        <p:nvSpPr>
          <p:cNvPr id="1007" name="Google Shape;1007;p59"/>
          <p:cNvSpPr/>
          <p:nvPr/>
        </p:nvSpPr>
        <p:spPr>
          <a:xfrm>
            <a:off x="5680563" y="4131175"/>
            <a:ext cx="20742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9"/>
          <p:cNvSpPr txBox="1"/>
          <p:nvPr/>
        </p:nvSpPr>
        <p:spPr>
          <a:xfrm>
            <a:off x="5712231" y="4205500"/>
            <a:ext cx="32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frozenset({1, 2, 5, 6})</a:t>
            </a:r>
            <a:endParaRPr b="1">
              <a:solidFill>
                <a:schemeClr val="lt1"/>
              </a:solidFill>
              <a:latin typeface="Quicksand"/>
              <a:ea typeface="Quicksand"/>
              <a:cs typeface="Quicksand"/>
              <a:sym typeface="Quicksan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grpSp>
        <p:nvGrpSpPr>
          <p:cNvPr id="1013" name="Google Shape;1013;p60"/>
          <p:cNvGrpSpPr/>
          <p:nvPr/>
        </p:nvGrpSpPr>
        <p:grpSpPr>
          <a:xfrm>
            <a:off x="7631947" y="671363"/>
            <a:ext cx="636814" cy="120078"/>
            <a:chOff x="8209059" y="198000"/>
            <a:chExt cx="636814" cy="120078"/>
          </a:xfrm>
        </p:grpSpPr>
        <p:sp>
          <p:nvSpPr>
            <p:cNvPr id="1014" name="Google Shape;1014;p6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7" name="Google Shape;1017;p6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8" name="Google Shape;1018;p60"/>
          <p:cNvGrpSpPr/>
          <p:nvPr/>
        </p:nvGrpSpPr>
        <p:grpSpPr>
          <a:xfrm>
            <a:off x="7631947" y="671363"/>
            <a:ext cx="636814" cy="120078"/>
            <a:chOff x="8209059" y="198000"/>
            <a:chExt cx="636814" cy="120078"/>
          </a:xfrm>
        </p:grpSpPr>
        <p:sp>
          <p:nvSpPr>
            <p:cNvPr id="1019" name="Google Shape;1019;p6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2" name="Google Shape;1022;p6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3600"/>
              <a:buFont typeface="Arial"/>
              <a:buNone/>
            </a:pPr>
            <a:r>
              <a:rPr lang="en" sz="3600">
                <a:solidFill>
                  <a:srgbClr val="011635"/>
                </a:solidFill>
                <a:latin typeface="Bebas Neue"/>
                <a:ea typeface="Bebas Neue"/>
                <a:cs typeface="Bebas Neue"/>
                <a:sym typeface="Bebas Neue"/>
              </a:rPr>
              <a:t>Frozen Set Operations</a:t>
            </a:r>
            <a:endParaRPr b="0" i="0" sz="3600" u="none" cap="none" strike="noStrike">
              <a:solidFill>
                <a:srgbClr val="011635"/>
              </a:solidFill>
              <a:latin typeface="Bebas Neue"/>
              <a:ea typeface="Bebas Neue"/>
              <a:cs typeface="Bebas Neue"/>
              <a:sym typeface="Bebas Neue"/>
            </a:endParaRPr>
          </a:p>
        </p:txBody>
      </p:sp>
      <p:sp>
        <p:nvSpPr>
          <p:cNvPr id="1023" name="Google Shape;1023;p60"/>
          <p:cNvSpPr txBox="1"/>
          <p:nvPr/>
        </p:nvSpPr>
        <p:spPr>
          <a:xfrm flipH="1">
            <a:off x="714800" y="1448975"/>
            <a:ext cx="3621000" cy="30339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Frozensets</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initialize A, B and C</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A = frozenset([</a:t>
            </a:r>
            <a:r>
              <a:rPr b="1" lang="en">
                <a:solidFill>
                  <a:srgbClr val="09885A"/>
                </a:solidFill>
                <a:highlight>
                  <a:srgbClr val="FFFFFE"/>
                </a:highlight>
                <a:latin typeface="Quicksand"/>
                <a:ea typeface="Quicksand"/>
                <a:cs typeface="Quicksand"/>
                <a:sym typeface="Quicksand"/>
              </a:rPr>
              <a:t>1</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2</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3</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4</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B = frozenset([</a:t>
            </a:r>
            <a:r>
              <a:rPr b="1" lang="en">
                <a:solidFill>
                  <a:srgbClr val="09885A"/>
                </a:solidFill>
                <a:highlight>
                  <a:srgbClr val="FFFFFE"/>
                </a:highlight>
                <a:latin typeface="Quicksand"/>
                <a:ea typeface="Quicksand"/>
                <a:cs typeface="Quicksand"/>
                <a:sym typeface="Quicksand"/>
              </a:rPr>
              <a:t>3</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4</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5</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6</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Quicksand"/>
                <a:ea typeface="Quicksand"/>
                <a:cs typeface="Quicksand"/>
                <a:sym typeface="Quicksand"/>
              </a:rPr>
              <a:t>C = frozenset([</a:t>
            </a:r>
            <a:r>
              <a:rPr b="1" lang="en">
                <a:solidFill>
                  <a:srgbClr val="09885A"/>
                </a:solidFill>
                <a:highlight>
                  <a:srgbClr val="FFFFFE"/>
                </a:highlight>
                <a:latin typeface="Quicksand"/>
                <a:ea typeface="Quicksand"/>
                <a:cs typeface="Quicksand"/>
                <a:sym typeface="Quicksand"/>
              </a:rPr>
              <a:t>5</a:t>
            </a:r>
            <a:r>
              <a:rPr b="1" lang="en">
                <a:solidFill>
                  <a:schemeClr val="dk1"/>
                </a:solidFill>
                <a:highlight>
                  <a:srgbClr val="FFFFFE"/>
                </a:highlight>
                <a:latin typeface="Quicksand"/>
                <a:ea typeface="Quicksand"/>
                <a:cs typeface="Quicksand"/>
                <a:sym typeface="Quicksand"/>
              </a:rPr>
              <a:t>, </a:t>
            </a:r>
            <a:r>
              <a:rPr b="1" lang="en">
                <a:solidFill>
                  <a:srgbClr val="09885A"/>
                </a:solidFill>
                <a:highlight>
                  <a:srgbClr val="FFFFFE"/>
                </a:highlight>
                <a:latin typeface="Quicksand"/>
                <a:ea typeface="Quicksand"/>
                <a:cs typeface="Quicksand"/>
                <a:sym typeface="Quicksand"/>
              </a:rPr>
              <a:t>6</a:t>
            </a:r>
            <a:r>
              <a:rPr b="1" lang="en">
                <a:solidFill>
                  <a:schemeClr val="dk1"/>
                </a:solidFill>
                <a:highlight>
                  <a:srgbClr val="FFFFFE"/>
                </a:highlight>
                <a:latin typeface="Quicksand"/>
                <a:ea typeface="Quicksand"/>
                <a:cs typeface="Quicksand"/>
                <a:sym typeface="Quicksand"/>
              </a:rPr>
              <a:t>])</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t/>
            </a:r>
            <a:endParaRPr b="1">
              <a:solidFill>
                <a:schemeClr val="dk1"/>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isdisjoint() method</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(A.isdisjoint(C))</a:t>
            </a:r>
            <a:endParaRPr b="1">
              <a:solidFill>
                <a:srgbClr val="008000"/>
              </a:solidFill>
              <a:highlight>
                <a:srgbClr val="FFFFFE"/>
              </a:highlight>
              <a:latin typeface="Quicksand"/>
              <a:ea typeface="Quicksand"/>
              <a:cs typeface="Quicksand"/>
              <a:sym typeface="Quicksand"/>
            </a:endParaRPr>
          </a:p>
        </p:txBody>
      </p:sp>
      <p:sp>
        <p:nvSpPr>
          <p:cNvPr id="1024" name="Google Shape;1024;p60"/>
          <p:cNvSpPr/>
          <p:nvPr/>
        </p:nvSpPr>
        <p:spPr>
          <a:xfrm>
            <a:off x="3701775"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0"/>
          <p:cNvSpPr txBox="1"/>
          <p:nvPr/>
        </p:nvSpPr>
        <p:spPr>
          <a:xfrm>
            <a:off x="3763175"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sp>
        <p:nvSpPr>
          <p:cNvPr id="1026" name="Google Shape;1026;p60"/>
          <p:cNvSpPr/>
          <p:nvPr/>
        </p:nvSpPr>
        <p:spPr>
          <a:xfrm>
            <a:off x="1419143" y="4187050"/>
            <a:ext cx="9144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7" name="Google Shape;1027;p60"/>
          <p:cNvSpPr txBox="1"/>
          <p:nvPr/>
        </p:nvSpPr>
        <p:spPr>
          <a:xfrm>
            <a:off x="1298404" y="4261375"/>
            <a:ext cx="11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True</a:t>
            </a:r>
            <a:endParaRPr b="1">
              <a:solidFill>
                <a:schemeClr val="lt1"/>
              </a:solidFill>
              <a:latin typeface="Quicksand"/>
              <a:ea typeface="Quicksand"/>
              <a:cs typeface="Quicksand"/>
              <a:sym typeface="Quicksand"/>
            </a:endParaRPr>
          </a:p>
        </p:txBody>
      </p:sp>
      <p:sp>
        <p:nvSpPr>
          <p:cNvPr id="1028" name="Google Shape;1028;p60"/>
          <p:cNvSpPr txBox="1"/>
          <p:nvPr/>
        </p:nvSpPr>
        <p:spPr>
          <a:xfrm flipH="1">
            <a:off x="4758575" y="2134850"/>
            <a:ext cx="2328600" cy="763500"/>
          </a:xfrm>
          <a:prstGeom prst="rect">
            <a:avLst/>
          </a:prstGeom>
          <a:noFill/>
          <a:ln>
            <a:noFill/>
          </a:ln>
        </p:spPr>
        <p:txBody>
          <a:bodyPr anchorCtr="0" anchor="ctr" bIns="0" lIns="0" spcFirstLastPara="1" rIns="0" wrap="square" tIns="0">
            <a:noAutofit/>
          </a:bodyPr>
          <a:lstStyle/>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E"/>
                </a:highlight>
                <a:latin typeface="Quicksand"/>
                <a:ea typeface="Quicksand"/>
                <a:cs typeface="Quicksand"/>
                <a:sym typeface="Quicksand"/>
              </a:rPr>
              <a:t># issubset() method</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Clr>
                <a:schemeClr val="dk1"/>
              </a:buClr>
              <a:buSzPts val="1100"/>
              <a:buFont typeface="Arial"/>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(C.issubset(B))</a:t>
            </a:r>
            <a:endParaRPr b="1">
              <a:solidFill>
                <a:srgbClr val="008000"/>
              </a:solidFill>
              <a:highlight>
                <a:srgbClr val="FFFFFE"/>
              </a:highlight>
              <a:latin typeface="Quicksand"/>
              <a:ea typeface="Quicksand"/>
              <a:cs typeface="Quicksand"/>
              <a:sym typeface="Quicksand"/>
            </a:endParaRPr>
          </a:p>
        </p:txBody>
      </p:sp>
      <p:sp>
        <p:nvSpPr>
          <p:cNvPr id="1029" name="Google Shape;1029;p60"/>
          <p:cNvSpPr txBox="1"/>
          <p:nvPr/>
        </p:nvSpPr>
        <p:spPr>
          <a:xfrm>
            <a:off x="4654700" y="3458950"/>
            <a:ext cx="2584500" cy="692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a:solidFill>
                  <a:srgbClr val="008000"/>
                </a:solidFill>
                <a:highlight>
                  <a:srgbClr val="FFFFFE"/>
                </a:highlight>
                <a:latin typeface="Quicksand"/>
                <a:ea typeface="Quicksand"/>
                <a:cs typeface="Quicksand"/>
                <a:sym typeface="Quicksand"/>
              </a:rPr>
              <a:t># issuperset() method</a:t>
            </a:r>
            <a:endParaRPr b="1">
              <a:solidFill>
                <a:srgbClr val="008000"/>
              </a:solidFill>
              <a:highlight>
                <a:srgbClr val="FFFFFE"/>
              </a:highlight>
              <a:latin typeface="Quicksand"/>
              <a:ea typeface="Quicksand"/>
              <a:cs typeface="Quicksand"/>
              <a:sym typeface="Quicksand"/>
            </a:endParaRPr>
          </a:p>
          <a:p>
            <a:pPr indent="0" lvl="0" marL="0" rtl="0" algn="l">
              <a:lnSpc>
                <a:spcPct val="135714"/>
              </a:lnSpc>
              <a:spcBef>
                <a:spcPts val="0"/>
              </a:spcBef>
              <a:spcAft>
                <a:spcPts val="0"/>
              </a:spcAft>
              <a:buNone/>
            </a:pPr>
            <a:r>
              <a:rPr b="1" lang="en">
                <a:solidFill>
                  <a:srgbClr val="795E26"/>
                </a:solidFill>
                <a:highlight>
                  <a:srgbClr val="FFFFFE"/>
                </a:highlight>
                <a:latin typeface="Quicksand"/>
                <a:ea typeface="Quicksand"/>
                <a:cs typeface="Quicksand"/>
                <a:sym typeface="Quicksand"/>
              </a:rPr>
              <a:t>print</a:t>
            </a:r>
            <a:r>
              <a:rPr b="1" lang="en">
                <a:solidFill>
                  <a:schemeClr val="dk1"/>
                </a:solidFill>
                <a:highlight>
                  <a:srgbClr val="FFFFFE"/>
                </a:highlight>
                <a:latin typeface="Quicksand"/>
                <a:ea typeface="Quicksand"/>
                <a:cs typeface="Quicksand"/>
                <a:sym typeface="Quicksand"/>
              </a:rPr>
              <a:t>(B.issuperset(C))</a:t>
            </a:r>
            <a:endParaRPr b="1">
              <a:solidFill>
                <a:schemeClr val="dk1"/>
              </a:solidFill>
              <a:highlight>
                <a:srgbClr val="FFFFFE"/>
              </a:highlight>
              <a:latin typeface="Quicksand"/>
              <a:ea typeface="Quicksand"/>
              <a:cs typeface="Quicksand"/>
              <a:sym typeface="Quicksand"/>
            </a:endParaRPr>
          </a:p>
        </p:txBody>
      </p:sp>
      <p:sp>
        <p:nvSpPr>
          <p:cNvPr id="1030" name="Google Shape;1030;p60"/>
          <p:cNvSpPr/>
          <p:nvPr/>
        </p:nvSpPr>
        <p:spPr>
          <a:xfrm>
            <a:off x="7359943" y="2060525"/>
            <a:ext cx="9144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1" name="Google Shape;1031;p60"/>
          <p:cNvSpPr txBox="1"/>
          <p:nvPr/>
        </p:nvSpPr>
        <p:spPr>
          <a:xfrm>
            <a:off x="7239204" y="2134850"/>
            <a:ext cx="11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True</a:t>
            </a:r>
            <a:endParaRPr b="1">
              <a:solidFill>
                <a:schemeClr val="lt1"/>
              </a:solidFill>
              <a:latin typeface="Quicksand"/>
              <a:ea typeface="Quicksand"/>
              <a:cs typeface="Quicksand"/>
              <a:sym typeface="Quicksand"/>
            </a:endParaRPr>
          </a:p>
        </p:txBody>
      </p:sp>
      <p:sp>
        <p:nvSpPr>
          <p:cNvPr id="1032" name="Google Shape;1032;p60"/>
          <p:cNvSpPr/>
          <p:nvPr/>
        </p:nvSpPr>
        <p:spPr>
          <a:xfrm>
            <a:off x="7359943" y="3423550"/>
            <a:ext cx="914400" cy="7635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3" name="Google Shape;1033;p60"/>
          <p:cNvSpPr txBox="1"/>
          <p:nvPr/>
        </p:nvSpPr>
        <p:spPr>
          <a:xfrm>
            <a:off x="7239204" y="3497875"/>
            <a:ext cx="117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Output</a:t>
            </a:r>
            <a:endParaRPr b="1">
              <a:solidFill>
                <a:schemeClr val="lt1"/>
              </a:solidFill>
              <a:latin typeface="Quicksand"/>
              <a:ea typeface="Quicksand"/>
              <a:cs typeface="Quicksand"/>
              <a:sym typeface="Quicksand"/>
            </a:endParaRPr>
          </a:p>
          <a:p>
            <a:pPr indent="0" lvl="0" marL="0" rtl="0" algn="ctr">
              <a:spcBef>
                <a:spcPts val="0"/>
              </a:spcBef>
              <a:spcAft>
                <a:spcPts val="0"/>
              </a:spcAft>
              <a:buClr>
                <a:schemeClr val="dk1"/>
              </a:buClr>
              <a:buSzPts val="1050"/>
              <a:buFont typeface="Arial"/>
              <a:buNone/>
            </a:pPr>
            <a:r>
              <a:rPr b="1" lang="en">
                <a:solidFill>
                  <a:schemeClr val="lt1"/>
                </a:solidFill>
                <a:latin typeface="Quicksand"/>
                <a:ea typeface="Quicksand"/>
                <a:cs typeface="Quicksand"/>
                <a:sym typeface="Quicksand"/>
              </a:rPr>
              <a:t>True</a:t>
            </a:r>
            <a:endParaRPr b="1">
              <a:solidFill>
                <a:schemeClr val="lt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7"/>
          <p:cNvGrpSpPr/>
          <p:nvPr/>
        </p:nvGrpSpPr>
        <p:grpSpPr>
          <a:xfrm>
            <a:off x="7631947" y="671363"/>
            <a:ext cx="636814" cy="120078"/>
            <a:chOff x="8209059" y="198000"/>
            <a:chExt cx="636814" cy="120078"/>
          </a:xfrm>
        </p:grpSpPr>
        <p:sp>
          <p:nvSpPr>
            <p:cNvPr id="113" name="Google Shape;113;p1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17"/>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17"/>
          <p:cNvGrpSpPr/>
          <p:nvPr/>
        </p:nvGrpSpPr>
        <p:grpSpPr>
          <a:xfrm>
            <a:off x="7631947" y="671363"/>
            <a:ext cx="636814" cy="120078"/>
            <a:chOff x="8209059" y="198000"/>
            <a:chExt cx="636814" cy="120078"/>
          </a:xfrm>
        </p:grpSpPr>
        <p:sp>
          <p:nvSpPr>
            <p:cNvPr id="118" name="Google Shape;118;p17"/>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7"/>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Data structures in Python</a:t>
            </a:r>
            <a:endParaRPr b="0" i="0" sz="3600" u="none" cap="none" strike="noStrike">
              <a:solidFill>
                <a:srgbClr val="011635"/>
              </a:solidFill>
              <a:latin typeface="Bebas Neue"/>
              <a:ea typeface="Bebas Neue"/>
              <a:cs typeface="Bebas Neue"/>
              <a:sym typeface="Bebas Neue"/>
            </a:endParaRPr>
          </a:p>
        </p:txBody>
      </p:sp>
      <p:grpSp>
        <p:nvGrpSpPr>
          <p:cNvPr id="122" name="Google Shape;122;p17"/>
          <p:cNvGrpSpPr/>
          <p:nvPr/>
        </p:nvGrpSpPr>
        <p:grpSpPr>
          <a:xfrm>
            <a:off x="240652" y="3682841"/>
            <a:ext cx="3788302" cy="887314"/>
            <a:chOff x="1247650" y="2075423"/>
            <a:chExt cx="6648477" cy="1557238"/>
          </a:xfrm>
        </p:grpSpPr>
        <p:sp>
          <p:nvSpPr>
            <p:cNvPr id="123" name="Google Shape;123;p17"/>
            <p:cNvSpPr/>
            <p:nvPr/>
          </p:nvSpPr>
          <p:spPr>
            <a:xfrm>
              <a:off x="6633862" y="2075423"/>
              <a:ext cx="953444" cy="825696"/>
            </a:xfrm>
            <a:custGeom>
              <a:rect b="b" l="l" r="r" t="t"/>
              <a:pathLst>
                <a:path extrusionOk="0" h="50027" w="57767">
                  <a:moveTo>
                    <a:pt x="14439" y="0"/>
                  </a:moveTo>
                  <a:lnTo>
                    <a:pt x="0" y="25014"/>
                  </a:lnTo>
                  <a:lnTo>
                    <a:pt x="14439" y="50027"/>
                  </a:lnTo>
                  <a:lnTo>
                    <a:pt x="43329" y="50027"/>
                  </a:lnTo>
                  <a:lnTo>
                    <a:pt x="57767" y="25014"/>
                  </a:lnTo>
                  <a:lnTo>
                    <a:pt x="43329"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359252" y="2806965"/>
              <a:ext cx="953461" cy="825696"/>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1601478" y="2075425"/>
              <a:ext cx="953316" cy="825696"/>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857827" y="2807112"/>
              <a:ext cx="953370" cy="825320"/>
            </a:xfrm>
            <a:custGeom>
              <a:rect b="b" l="l" r="r" t="t"/>
              <a:pathLst>
                <a:path extrusionOk="0" h="50027" w="57780">
                  <a:moveTo>
                    <a:pt x="14452" y="0"/>
                  </a:moveTo>
                  <a:lnTo>
                    <a:pt x="0" y="25013"/>
                  </a:lnTo>
                  <a:lnTo>
                    <a:pt x="14452" y="50027"/>
                  </a:lnTo>
                  <a:lnTo>
                    <a:pt x="43328" y="50027"/>
                  </a:lnTo>
                  <a:lnTo>
                    <a:pt x="57780" y="25013"/>
                  </a:lnTo>
                  <a:lnTo>
                    <a:pt x="43328"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4097386" y="2075425"/>
              <a:ext cx="953444" cy="825696"/>
            </a:xfrm>
            <a:custGeom>
              <a:rect b="b" l="l" r="r" t="t"/>
              <a:pathLst>
                <a:path extrusionOk="0" h="50027" w="57767">
                  <a:moveTo>
                    <a:pt x="14439" y="0"/>
                  </a:moveTo>
                  <a:lnTo>
                    <a:pt x="0" y="25013"/>
                  </a:lnTo>
                  <a:lnTo>
                    <a:pt x="14439" y="50027"/>
                  </a:lnTo>
                  <a:lnTo>
                    <a:pt x="43328" y="50027"/>
                  </a:lnTo>
                  <a:lnTo>
                    <a:pt x="57767" y="25013"/>
                  </a:lnTo>
                  <a:lnTo>
                    <a:pt x="43328"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1247650" y="2490334"/>
              <a:ext cx="6648477" cy="729445"/>
            </a:xfrm>
            <a:custGeom>
              <a:rect b="b" l="l" r="r" t="t"/>
              <a:pathLst>
                <a:path extrusionOk="0" fill="none" h="31310" w="285373">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cap="flat" cmpd="sng" w="19050">
              <a:solidFill>
                <a:srgbClr val="869FB2"/>
              </a:solidFill>
              <a:prstDash val="solid"/>
              <a:miter lim="130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p:nvPr/>
        </p:nvSpPr>
        <p:spPr>
          <a:xfrm>
            <a:off x="7368761" y="3746863"/>
            <a:ext cx="511238" cy="442739"/>
          </a:xfrm>
          <a:custGeom>
            <a:rect b="b" l="l" r="r" t="t"/>
            <a:pathLst>
              <a:path extrusionOk="0" h="50027" w="57767">
                <a:moveTo>
                  <a:pt x="14439" y="0"/>
                </a:moveTo>
                <a:lnTo>
                  <a:pt x="0" y="25014"/>
                </a:lnTo>
                <a:lnTo>
                  <a:pt x="14439" y="50027"/>
                </a:lnTo>
                <a:lnTo>
                  <a:pt x="43329" y="50027"/>
                </a:lnTo>
                <a:lnTo>
                  <a:pt x="57767" y="25014"/>
                </a:lnTo>
                <a:lnTo>
                  <a:pt x="43329"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685315" y="4139116"/>
            <a:ext cx="511247" cy="442739"/>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4670396" y="3746864"/>
            <a:ext cx="511102" cy="442739"/>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5344051" y="4139194"/>
            <a:ext cx="511209" cy="442489"/>
          </a:xfrm>
          <a:custGeom>
            <a:rect b="b" l="l" r="r" t="t"/>
            <a:pathLst>
              <a:path extrusionOk="0" h="50027" w="57780">
                <a:moveTo>
                  <a:pt x="14452" y="0"/>
                </a:moveTo>
                <a:lnTo>
                  <a:pt x="0" y="25013"/>
                </a:lnTo>
                <a:lnTo>
                  <a:pt x="14452" y="50027"/>
                </a:lnTo>
                <a:lnTo>
                  <a:pt x="43328" y="50027"/>
                </a:lnTo>
                <a:lnTo>
                  <a:pt x="57780" y="25013"/>
                </a:lnTo>
                <a:lnTo>
                  <a:pt x="43328"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6008702" y="3746864"/>
            <a:ext cx="511238" cy="442739"/>
          </a:xfrm>
          <a:custGeom>
            <a:rect b="b" l="l" r="r" t="t"/>
            <a:pathLst>
              <a:path extrusionOk="0" h="50027" w="57767">
                <a:moveTo>
                  <a:pt x="14439" y="0"/>
                </a:moveTo>
                <a:lnTo>
                  <a:pt x="0" y="25013"/>
                </a:lnTo>
                <a:lnTo>
                  <a:pt x="14439" y="50027"/>
                </a:lnTo>
                <a:lnTo>
                  <a:pt x="43328" y="50027"/>
                </a:lnTo>
                <a:lnTo>
                  <a:pt x="57767" y="25013"/>
                </a:lnTo>
                <a:lnTo>
                  <a:pt x="43328"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4480674" y="3969338"/>
            <a:ext cx="3565022" cy="391140"/>
          </a:xfrm>
          <a:custGeom>
            <a:rect b="b" l="l" r="r" t="t"/>
            <a:pathLst>
              <a:path extrusionOk="0" fill="none" h="31310" w="285373">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cap="flat" cmpd="sng" w="19050">
            <a:solidFill>
              <a:srgbClr val="869FB2"/>
            </a:solidFill>
            <a:prstDash val="solid"/>
            <a:miter lim="130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3746916" y="1224124"/>
            <a:ext cx="1461000" cy="5694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 name="Google Shape;136;p17"/>
          <p:cNvSpPr/>
          <p:nvPr/>
        </p:nvSpPr>
        <p:spPr>
          <a:xfrm>
            <a:off x="5428411" y="2381982"/>
            <a:ext cx="1461000" cy="569400"/>
          </a:xfrm>
          <a:prstGeom prst="roundRect">
            <a:avLst>
              <a:gd fmla="val 50000"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37" name="Google Shape;137;p17"/>
          <p:cNvSpPr/>
          <p:nvPr/>
        </p:nvSpPr>
        <p:spPr>
          <a:xfrm>
            <a:off x="2065421" y="2381982"/>
            <a:ext cx="1461000" cy="5694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38" name="Google Shape;138;p17"/>
          <p:cNvCxnSpPr>
            <a:stCxn id="135" idx="2"/>
            <a:endCxn id="136" idx="0"/>
          </p:cNvCxnSpPr>
          <p:nvPr/>
        </p:nvCxnSpPr>
        <p:spPr>
          <a:xfrm flipH="1" rot="-5400000">
            <a:off x="5023866" y="1247074"/>
            <a:ext cx="588600" cy="1681500"/>
          </a:xfrm>
          <a:prstGeom prst="bentConnector3">
            <a:avLst>
              <a:gd fmla="val 50000" name="adj1"/>
            </a:avLst>
          </a:prstGeom>
          <a:noFill/>
          <a:ln cap="flat" cmpd="sng" w="19050">
            <a:solidFill>
              <a:srgbClr val="C2C2C2"/>
            </a:solidFill>
            <a:prstDash val="solid"/>
            <a:round/>
            <a:headEnd len="sm" w="sm" type="none"/>
            <a:tailEnd len="sm" w="sm" type="none"/>
          </a:ln>
        </p:spPr>
      </p:cxnSp>
      <p:cxnSp>
        <p:nvCxnSpPr>
          <p:cNvPr id="139" name="Google Shape;139;p17"/>
          <p:cNvCxnSpPr>
            <a:stCxn id="137" idx="0"/>
            <a:endCxn id="135" idx="2"/>
          </p:cNvCxnSpPr>
          <p:nvPr/>
        </p:nvCxnSpPr>
        <p:spPr>
          <a:xfrm rot="-5400000">
            <a:off x="3342371" y="1246932"/>
            <a:ext cx="588600" cy="1681500"/>
          </a:xfrm>
          <a:prstGeom prst="bentConnector3">
            <a:avLst>
              <a:gd fmla="val 50000" name="adj1"/>
            </a:avLst>
          </a:prstGeom>
          <a:noFill/>
          <a:ln cap="flat" cmpd="sng" w="19050">
            <a:solidFill>
              <a:srgbClr val="C2C2C2"/>
            </a:solidFill>
            <a:prstDash val="solid"/>
            <a:round/>
            <a:headEnd len="sm" w="sm" type="none"/>
            <a:tailEnd len="sm" w="sm" type="none"/>
          </a:ln>
        </p:spPr>
      </p:cxnSp>
      <p:cxnSp>
        <p:nvCxnSpPr>
          <p:cNvPr id="140" name="Google Shape;140;p17"/>
          <p:cNvCxnSpPr>
            <a:stCxn id="137" idx="2"/>
            <a:endCxn id="141" idx="0"/>
          </p:cNvCxnSpPr>
          <p:nvPr/>
        </p:nvCxnSpPr>
        <p:spPr>
          <a:xfrm flipH="1" rot="-5400000">
            <a:off x="2903171" y="2844132"/>
            <a:ext cx="588300" cy="802800"/>
          </a:xfrm>
          <a:prstGeom prst="bentConnector2">
            <a:avLst/>
          </a:prstGeom>
          <a:noFill/>
          <a:ln cap="flat" cmpd="sng" w="19050">
            <a:solidFill>
              <a:srgbClr val="C2C2C2"/>
            </a:solidFill>
            <a:prstDash val="solid"/>
            <a:round/>
            <a:headEnd len="sm" w="sm" type="none"/>
            <a:tailEnd len="sm" w="sm" type="none"/>
          </a:ln>
        </p:spPr>
      </p:cxnSp>
      <p:cxnSp>
        <p:nvCxnSpPr>
          <p:cNvPr id="142" name="Google Shape;142;p17"/>
          <p:cNvCxnSpPr>
            <a:stCxn id="143" idx="0"/>
            <a:endCxn id="137" idx="2"/>
          </p:cNvCxnSpPr>
          <p:nvPr/>
        </p:nvCxnSpPr>
        <p:spPr>
          <a:xfrm flipH="1" rot="10800000">
            <a:off x="1993121" y="2951382"/>
            <a:ext cx="802800" cy="588300"/>
          </a:xfrm>
          <a:prstGeom prst="bentConnector2">
            <a:avLst/>
          </a:prstGeom>
          <a:noFill/>
          <a:ln cap="flat" cmpd="sng" w="19050">
            <a:solidFill>
              <a:srgbClr val="C2C2C2"/>
            </a:solidFill>
            <a:prstDash val="solid"/>
            <a:round/>
            <a:headEnd len="sm" w="sm" type="none"/>
            <a:tailEnd len="sm" w="sm" type="none"/>
          </a:ln>
        </p:spPr>
      </p:cxnSp>
      <p:cxnSp>
        <p:nvCxnSpPr>
          <p:cNvPr id="144" name="Google Shape;144;p17"/>
          <p:cNvCxnSpPr>
            <a:stCxn id="136" idx="2"/>
            <a:endCxn id="145" idx="0"/>
          </p:cNvCxnSpPr>
          <p:nvPr/>
        </p:nvCxnSpPr>
        <p:spPr>
          <a:xfrm flipH="1" rot="-5400000">
            <a:off x="6266311" y="2843982"/>
            <a:ext cx="588300" cy="803100"/>
          </a:xfrm>
          <a:prstGeom prst="bentConnector2">
            <a:avLst/>
          </a:prstGeom>
          <a:noFill/>
          <a:ln cap="flat" cmpd="sng" w="19050">
            <a:solidFill>
              <a:srgbClr val="C2C2C2"/>
            </a:solidFill>
            <a:prstDash val="solid"/>
            <a:round/>
            <a:headEnd len="sm" w="sm" type="none"/>
            <a:tailEnd len="sm" w="sm" type="none"/>
          </a:ln>
        </p:spPr>
      </p:cxnSp>
      <p:cxnSp>
        <p:nvCxnSpPr>
          <p:cNvPr id="146" name="Google Shape;146;p17"/>
          <p:cNvCxnSpPr>
            <a:stCxn id="147" idx="0"/>
            <a:endCxn id="136" idx="2"/>
          </p:cNvCxnSpPr>
          <p:nvPr/>
        </p:nvCxnSpPr>
        <p:spPr>
          <a:xfrm flipH="1" rot="10800000">
            <a:off x="5356111" y="2951382"/>
            <a:ext cx="802800" cy="588300"/>
          </a:xfrm>
          <a:prstGeom prst="bentConnector2">
            <a:avLst/>
          </a:prstGeom>
          <a:noFill/>
          <a:ln cap="flat" cmpd="sng" w="19050">
            <a:solidFill>
              <a:srgbClr val="C2C2C2"/>
            </a:solidFill>
            <a:prstDash val="solid"/>
            <a:round/>
            <a:headEnd len="sm" w="sm" type="none"/>
            <a:tailEnd len="sm" w="sm" type="none"/>
          </a:ln>
        </p:spPr>
      </p:cxnSp>
      <p:sp>
        <p:nvSpPr>
          <p:cNvPr id="148" name="Google Shape;148;p17"/>
          <p:cNvSpPr txBox="1"/>
          <p:nvPr/>
        </p:nvSpPr>
        <p:spPr>
          <a:xfrm>
            <a:off x="460164" y="4256728"/>
            <a:ext cx="7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List</a:t>
            </a:r>
            <a:endParaRPr b="1">
              <a:latin typeface="Quicksand"/>
              <a:ea typeface="Quicksand"/>
              <a:cs typeface="Quicksand"/>
              <a:sym typeface="Quicksand"/>
            </a:endParaRPr>
          </a:p>
        </p:txBody>
      </p:sp>
      <p:sp>
        <p:nvSpPr>
          <p:cNvPr id="149" name="Google Shape;149;p17"/>
          <p:cNvSpPr txBox="1"/>
          <p:nvPr/>
        </p:nvSpPr>
        <p:spPr>
          <a:xfrm>
            <a:off x="1111361" y="3591009"/>
            <a:ext cx="7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Tuple</a:t>
            </a:r>
            <a:endParaRPr b="1">
              <a:latin typeface="Quicksand"/>
              <a:ea typeface="Quicksand"/>
              <a:cs typeface="Quicksand"/>
              <a:sym typeface="Quicksand"/>
            </a:endParaRPr>
          </a:p>
        </p:txBody>
      </p:sp>
      <p:sp>
        <p:nvSpPr>
          <p:cNvPr id="150" name="Google Shape;150;p17"/>
          <p:cNvSpPr txBox="1"/>
          <p:nvPr/>
        </p:nvSpPr>
        <p:spPr>
          <a:xfrm>
            <a:off x="1911332" y="4293944"/>
            <a:ext cx="7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Set</a:t>
            </a:r>
            <a:endParaRPr b="1">
              <a:latin typeface="Quicksand"/>
              <a:ea typeface="Quicksand"/>
              <a:cs typeface="Quicksand"/>
              <a:sym typeface="Quicksand"/>
            </a:endParaRPr>
          </a:p>
        </p:txBody>
      </p:sp>
      <p:sp>
        <p:nvSpPr>
          <p:cNvPr id="151" name="Google Shape;151;p17"/>
          <p:cNvSpPr txBox="1"/>
          <p:nvPr/>
        </p:nvSpPr>
        <p:spPr>
          <a:xfrm>
            <a:off x="2366861" y="3590650"/>
            <a:ext cx="104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Quicksand"/>
                <a:ea typeface="Quicksand"/>
                <a:cs typeface="Quicksand"/>
                <a:sym typeface="Quicksand"/>
              </a:rPr>
              <a:t>Dictionary</a:t>
            </a:r>
            <a:endParaRPr b="1" sz="1300">
              <a:latin typeface="Quicksand"/>
              <a:ea typeface="Quicksand"/>
              <a:cs typeface="Quicksand"/>
              <a:sym typeface="Quicksand"/>
            </a:endParaRPr>
          </a:p>
        </p:txBody>
      </p:sp>
      <p:sp>
        <p:nvSpPr>
          <p:cNvPr id="152" name="Google Shape;152;p17"/>
          <p:cNvSpPr txBox="1"/>
          <p:nvPr/>
        </p:nvSpPr>
        <p:spPr>
          <a:xfrm>
            <a:off x="3211845" y="4308418"/>
            <a:ext cx="10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Quicksand"/>
                <a:ea typeface="Quicksand"/>
                <a:cs typeface="Quicksand"/>
                <a:sym typeface="Quicksand"/>
              </a:rPr>
              <a:t>Frozen Set</a:t>
            </a:r>
            <a:endParaRPr b="1">
              <a:latin typeface="Quicksand"/>
              <a:ea typeface="Quicksand"/>
              <a:cs typeface="Quicksand"/>
              <a:sym typeface="Quicksand"/>
            </a:endParaRPr>
          </a:p>
        </p:txBody>
      </p:sp>
      <p:sp>
        <p:nvSpPr>
          <p:cNvPr id="153" name="Google Shape;153;p17"/>
          <p:cNvSpPr txBox="1"/>
          <p:nvPr/>
        </p:nvSpPr>
        <p:spPr>
          <a:xfrm>
            <a:off x="2139250" y="2343525"/>
            <a:ext cx="130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Quicksand"/>
                <a:ea typeface="Quicksand"/>
                <a:cs typeface="Quicksand"/>
                <a:sym typeface="Quicksand"/>
              </a:rPr>
              <a:t>Built-in Data </a:t>
            </a:r>
            <a:endParaRPr b="1">
              <a:solidFill>
                <a:schemeClr val="lt1"/>
              </a:solidFill>
              <a:latin typeface="Quicksand"/>
              <a:ea typeface="Quicksand"/>
              <a:cs typeface="Quicksand"/>
              <a:sym typeface="Quicksand"/>
            </a:endParaRPr>
          </a:p>
          <a:p>
            <a:pPr indent="0" lvl="0" marL="0" rtl="0" algn="ctr">
              <a:spcBef>
                <a:spcPts val="0"/>
              </a:spcBef>
              <a:spcAft>
                <a:spcPts val="0"/>
              </a:spcAft>
              <a:buNone/>
            </a:pPr>
            <a:r>
              <a:rPr b="1" lang="en">
                <a:solidFill>
                  <a:schemeClr val="lt1"/>
                </a:solidFill>
                <a:latin typeface="Quicksand"/>
                <a:ea typeface="Quicksand"/>
                <a:cs typeface="Quicksand"/>
                <a:sym typeface="Quicksand"/>
              </a:rPr>
              <a:t>Structures</a:t>
            </a:r>
            <a:endParaRPr>
              <a:solidFill>
                <a:schemeClr val="lt1"/>
              </a:solidFill>
            </a:endParaRPr>
          </a:p>
        </p:txBody>
      </p:sp>
      <p:sp>
        <p:nvSpPr>
          <p:cNvPr id="154" name="Google Shape;154;p17"/>
          <p:cNvSpPr txBox="1"/>
          <p:nvPr/>
        </p:nvSpPr>
        <p:spPr>
          <a:xfrm>
            <a:off x="5207925" y="2343525"/>
            <a:ext cx="1947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Quicksand"/>
                <a:ea typeface="Quicksand"/>
                <a:cs typeface="Quicksand"/>
                <a:sym typeface="Quicksand"/>
              </a:rPr>
              <a:t>User Defined</a:t>
            </a:r>
            <a:r>
              <a:rPr b="1" lang="en" sz="1300">
                <a:solidFill>
                  <a:schemeClr val="lt1"/>
                </a:solidFill>
                <a:latin typeface="Quicksand"/>
                <a:ea typeface="Quicksand"/>
                <a:cs typeface="Quicksand"/>
                <a:sym typeface="Quicksand"/>
              </a:rPr>
              <a:t> </a:t>
            </a:r>
            <a:endParaRPr b="1" sz="1300">
              <a:solidFill>
                <a:schemeClr val="lt1"/>
              </a:solidFill>
              <a:latin typeface="Quicksand"/>
              <a:ea typeface="Quicksand"/>
              <a:cs typeface="Quicksand"/>
              <a:sym typeface="Quicksand"/>
            </a:endParaRPr>
          </a:p>
          <a:p>
            <a:pPr indent="0" lvl="0" marL="0" rtl="0" algn="ctr">
              <a:spcBef>
                <a:spcPts val="0"/>
              </a:spcBef>
              <a:spcAft>
                <a:spcPts val="0"/>
              </a:spcAft>
              <a:buNone/>
            </a:pPr>
            <a:r>
              <a:rPr b="1" lang="en" sz="1300">
                <a:solidFill>
                  <a:schemeClr val="lt1"/>
                </a:solidFill>
                <a:latin typeface="Quicksand"/>
                <a:ea typeface="Quicksand"/>
                <a:cs typeface="Quicksand"/>
                <a:sym typeface="Quicksand"/>
              </a:rPr>
              <a:t>Data Structures</a:t>
            </a:r>
            <a:endParaRPr b="1" sz="1300">
              <a:solidFill>
                <a:schemeClr val="lt1"/>
              </a:solidFill>
            </a:endParaRPr>
          </a:p>
        </p:txBody>
      </p:sp>
      <p:sp>
        <p:nvSpPr>
          <p:cNvPr id="155" name="Google Shape;155;p17"/>
          <p:cNvSpPr txBox="1"/>
          <p:nvPr/>
        </p:nvSpPr>
        <p:spPr>
          <a:xfrm>
            <a:off x="4341738" y="4284275"/>
            <a:ext cx="11685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Quicksand"/>
                <a:ea typeface="Quicksand"/>
                <a:cs typeface="Quicksand"/>
                <a:sym typeface="Quicksand"/>
              </a:rPr>
              <a:t>Linked</a:t>
            </a:r>
            <a:endParaRPr b="1">
              <a:latin typeface="Quicksand"/>
              <a:ea typeface="Quicksand"/>
              <a:cs typeface="Quicksand"/>
              <a:sym typeface="Quicksand"/>
            </a:endParaRPr>
          </a:p>
          <a:p>
            <a:pPr indent="0" lvl="0" marL="0" rtl="0" algn="ctr">
              <a:spcBef>
                <a:spcPts val="0"/>
              </a:spcBef>
              <a:spcAft>
                <a:spcPts val="0"/>
              </a:spcAft>
              <a:buNone/>
            </a:pPr>
            <a:r>
              <a:rPr b="1" lang="en">
                <a:latin typeface="Quicksand"/>
                <a:ea typeface="Quicksand"/>
                <a:cs typeface="Quicksand"/>
                <a:sym typeface="Quicksand"/>
              </a:rPr>
              <a:t> </a:t>
            </a:r>
            <a:r>
              <a:rPr b="1" lang="en">
                <a:latin typeface="Quicksand"/>
                <a:ea typeface="Quicksand"/>
                <a:cs typeface="Quicksand"/>
                <a:sym typeface="Quicksand"/>
              </a:rPr>
              <a:t>List</a:t>
            </a:r>
            <a:endParaRPr b="1">
              <a:latin typeface="Quicksand"/>
              <a:ea typeface="Quicksand"/>
              <a:cs typeface="Quicksand"/>
              <a:sym typeface="Quicksand"/>
            </a:endParaRPr>
          </a:p>
        </p:txBody>
      </p:sp>
      <p:sp>
        <p:nvSpPr>
          <p:cNvPr id="156" name="Google Shape;156;p17"/>
          <p:cNvSpPr txBox="1"/>
          <p:nvPr/>
        </p:nvSpPr>
        <p:spPr>
          <a:xfrm>
            <a:off x="5257775" y="3615738"/>
            <a:ext cx="1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Stack</a:t>
            </a:r>
            <a:endParaRPr b="1">
              <a:latin typeface="Quicksand"/>
              <a:ea typeface="Quicksand"/>
              <a:cs typeface="Quicksand"/>
              <a:sym typeface="Quicksand"/>
            </a:endParaRPr>
          </a:p>
        </p:txBody>
      </p:sp>
      <p:sp>
        <p:nvSpPr>
          <p:cNvPr id="157" name="Google Shape;157;p17"/>
          <p:cNvSpPr txBox="1"/>
          <p:nvPr/>
        </p:nvSpPr>
        <p:spPr>
          <a:xfrm>
            <a:off x="5966650" y="4396800"/>
            <a:ext cx="1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Queue</a:t>
            </a:r>
            <a:endParaRPr b="1">
              <a:latin typeface="Quicksand"/>
              <a:ea typeface="Quicksand"/>
              <a:cs typeface="Quicksand"/>
              <a:sym typeface="Quicksand"/>
            </a:endParaRPr>
          </a:p>
        </p:txBody>
      </p:sp>
      <p:sp>
        <p:nvSpPr>
          <p:cNvPr id="158" name="Google Shape;158;p17"/>
          <p:cNvSpPr txBox="1"/>
          <p:nvPr/>
        </p:nvSpPr>
        <p:spPr>
          <a:xfrm>
            <a:off x="6654875" y="3639300"/>
            <a:ext cx="1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Tree</a:t>
            </a:r>
            <a:endParaRPr b="1">
              <a:latin typeface="Quicksand"/>
              <a:ea typeface="Quicksand"/>
              <a:cs typeface="Quicksand"/>
              <a:sym typeface="Quicksand"/>
            </a:endParaRPr>
          </a:p>
        </p:txBody>
      </p:sp>
      <p:sp>
        <p:nvSpPr>
          <p:cNvPr id="159" name="Google Shape;159;p17"/>
          <p:cNvSpPr txBox="1"/>
          <p:nvPr/>
        </p:nvSpPr>
        <p:spPr>
          <a:xfrm>
            <a:off x="7246550" y="4263725"/>
            <a:ext cx="1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Graph</a:t>
            </a:r>
            <a:endParaRPr b="1">
              <a:latin typeface="Quicksand"/>
              <a:ea typeface="Quicksand"/>
              <a:cs typeface="Quicksand"/>
              <a:sym typeface="Quicksand"/>
            </a:endParaRPr>
          </a:p>
        </p:txBody>
      </p:sp>
      <p:sp>
        <p:nvSpPr>
          <p:cNvPr id="160" name="Google Shape;160;p17"/>
          <p:cNvSpPr txBox="1"/>
          <p:nvPr/>
        </p:nvSpPr>
        <p:spPr>
          <a:xfrm>
            <a:off x="7876400" y="3639300"/>
            <a:ext cx="1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icksand"/>
                <a:ea typeface="Quicksand"/>
                <a:cs typeface="Quicksand"/>
                <a:sym typeface="Quicksand"/>
              </a:rPr>
              <a:t>Hash Map</a:t>
            </a:r>
            <a:endParaRPr b="1">
              <a:latin typeface="Quicksand"/>
              <a:ea typeface="Quicksand"/>
              <a:cs typeface="Quicksand"/>
              <a:sym typeface="Quicksand"/>
            </a:endParaRPr>
          </a:p>
        </p:txBody>
      </p:sp>
      <p:sp>
        <p:nvSpPr>
          <p:cNvPr id="161" name="Google Shape;161;p17"/>
          <p:cNvSpPr/>
          <p:nvPr/>
        </p:nvSpPr>
        <p:spPr>
          <a:xfrm>
            <a:off x="8052627" y="4139117"/>
            <a:ext cx="511247" cy="442739"/>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7"/>
          <p:cNvCxnSpPr/>
          <p:nvPr/>
        </p:nvCxnSpPr>
        <p:spPr>
          <a:xfrm flipH="1" rot="10800000">
            <a:off x="8034550" y="4003400"/>
            <a:ext cx="471000" cy="1800"/>
          </a:xfrm>
          <a:prstGeom prst="straightConnector1">
            <a:avLst/>
          </a:prstGeom>
          <a:noFill/>
          <a:ln cap="flat" cmpd="sng" w="19050">
            <a:solidFill>
              <a:srgbClr val="869FB2"/>
            </a:solidFill>
            <a:prstDash val="solid"/>
            <a:round/>
            <a:headEnd len="med" w="med" type="none"/>
            <a:tailEnd len="med" w="med" type="none"/>
          </a:ln>
        </p:spPr>
      </p:cxnSp>
      <p:sp>
        <p:nvSpPr>
          <p:cNvPr id="163" name="Google Shape;163;p17"/>
          <p:cNvSpPr txBox="1"/>
          <p:nvPr/>
        </p:nvSpPr>
        <p:spPr>
          <a:xfrm>
            <a:off x="3823875" y="1201025"/>
            <a:ext cx="130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Quicksand"/>
                <a:ea typeface="Quicksand"/>
                <a:cs typeface="Quicksand"/>
                <a:sym typeface="Quicksand"/>
              </a:rPr>
              <a:t>Data Structures</a:t>
            </a:r>
            <a:endParaRPr>
              <a:solidFill>
                <a:schemeClr val="lt1"/>
              </a:solidFill>
            </a:endParaRPr>
          </a:p>
        </p:txBody>
      </p:sp>
      <p:sp>
        <p:nvSpPr>
          <p:cNvPr id="164" name="Google Shape;164;p17"/>
          <p:cNvSpPr/>
          <p:nvPr/>
        </p:nvSpPr>
        <p:spPr>
          <a:xfrm>
            <a:off x="714800" y="4713325"/>
            <a:ext cx="2006400" cy="315600"/>
          </a:xfrm>
          <a:prstGeom prst="roundRect">
            <a:avLst>
              <a:gd fmla="val 16667" name="adj"/>
            </a:avLst>
          </a:prstGeom>
          <a:solidFill>
            <a:srgbClr val="4A86E8"/>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500">
              <a:solidFill>
                <a:schemeClr val="dk1"/>
              </a:solidFill>
              <a:latin typeface="Quicksand"/>
              <a:ea typeface="Quicksand"/>
              <a:cs typeface="Quicksand"/>
              <a:sym typeface="Quicksand"/>
            </a:endParaRPr>
          </a:p>
        </p:txBody>
      </p:sp>
      <p:sp>
        <p:nvSpPr>
          <p:cNvPr id="165" name="Google Shape;165;p17"/>
          <p:cNvSpPr txBox="1"/>
          <p:nvPr/>
        </p:nvSpPr>
        <p:spPr>
          <a:xfrm>
            <a:off x="662025" y="4663375"/>
            <a:ext cx="2196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b="1" lang="en" sz="1500">
                <a:solidFill>
                  <a:schemeClr val="lt1"/>
                </a:solidFill>
                <a:latin typeface="Quicksand"/>
                <a:ea typeface="Quicksand"/>
                <a:cs typeface="Quicksand"/>
                <a:sym typeface="Quicksand"/>
              </a:rPr>
              <a:t>Collection Data Type</a:t>
            </a:r>
            <a:endParaRPr b="1" sz="1500">
              <a:solidFill>
                <a:schemeClr val="lt1"/>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8"/>
          <p:cNvGrpSpPr/>
          <p:nvPr/>
        </p:nvGrpSpPr>
        <p:grpSpPr>
          <a:xfrm>
            <a:off x="7631947" y="671363"/>
            <a:ext cx="636814" cy="120078"/>
            <a:chOff x="8209059" y="198000"/>
            <a:chExt cx="636814" cy="120078"/>
          </a:xfrm>
        </p:grpSpPr>
        <p:sp>
          <p:nvSpPr>
            <p:cNvPr id="172" name="Google Shape;172;p18"/>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18"/>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terminologies</a:t>
            </a:r>
            <a:endParaRPr b="0" i="0" sz="3600" u="none" cap="none" strike="noStrike">
              <a:solidFill>
                <a:srgbClr val="011635"/>
              </a:solidFill>
              <a:latin typeface="Bebas Neue"/>
              <a:ea typeface="Bebas Neue"/>
              <a:cs typeface="Bebas Neue"/>
              <a:sym typeface="Bebas Neue"/>
            </a:endParaRPr>
          </a:p>
        </p:txBody>
      </p:sp>
      <p:sp>
        <p:nvSpPr>
          <p:cNvPr id="176" name="Google Shape;176;p18"/>
          <p:cNvSpPr txBox="1"/>
          <p:nvPr/>
        </p:nvSpPr>
        <p:spPr>
          <a:xfrm flipH="1">
            <a:off x="4736000" y="1680550"/>
            <a:ext cx="3682800" cy="20751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Clr>
                <a:schemeClr val="dk1"/>
              </a:buClr>
              <a:buSzPts val="1100"/>
              <a:buFont typeface="Arial"/>
              <a:buNone/>
            </a:pPr>
            <a:r>
              <a:rPr b="1" lang="en" sz="1500">
                <a:solidFill>
                  <a:schemeClr val="dk1"/>
                </a:solidFill>
                <a:latin typeface="Quicksand"/>
                <a:ea typeface="Quicksand"/>
                <a:cs typeface="Quicksand"/>
                <a:sym typeface="Quicksand"/>
              </a:rPr>
              <a:t>List, Tuple, Set, Dictionary, Frozen sets are represented technically using the following terminologies:</a:t>
            </a:r>
            <a:endParaRPr b="1" sz="1500">
              <a:solidFill>
                <a:schemeClr val="dk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Quicksand"/>
              <a:ea typeface="Quicksand"/>
              <a:cs typeface="Quicksand"/>
              <a:sym typeface="Quicksand"/>
            </a:endParaRPr>
          </a:p>
          <a:p>
            <a:pPr indent="-323850" lvl="0" marL="457200" rtl="0" algn="l">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Sequence</a:t>
            </a:r>
            <a:endParaRPr b="1" sz="1500">
              <a:solidFill>
                <a:schemeClr val="dk1"/>
              </a:solidFill>
              <a:latin typeface="Quicksand"/>
              <a:ea typeface="Quicksand"/>
              <a:cs typeface="Quicksand"/>
              <a:sym typeface="Quicksand"/>
            </a:endParaRPr>
          </a:p>
          <a:p>
            <a:pPr indent="-323850" lvl="0" marL="457200" rtl="0" algn="l">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Containers</a:t>
            </a:r>
            <a:endParaRPr b="1" sz="1500">
              <a:solidFill>
                <a:schemeClr val="dk1"/>
              </a:solidFill>
              <a:latin typeface="Quicksand"/>
              <a:ea typeface="Quicksand"/>
              <a:cs typeface="Quicksand"/>
              <a:sym typeface="Quicksand"/>
            </a:endParaRPr>
          </a:p>
          <a:p>
            <a:pPr indent="-323850" lvl="0" marL="457200" rtl="0" algn="l">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Collection</a:t>
            </a:r>
            <a:endParaRPr b="1" sz="1500">
              <a:solidFill>
                <a:schemeClr val="dk1"/>
              </a:solidFill>
              <a:latin typeface="Quicksand"/>
              <a:ea typeface="Quicksand"/>
              <a:cs typeface="Quicksand"/>
              <a:sym typeface="Quicksand"/>
            </a:endParaRPr>
          </a:p>
        </p:txBody>
      </p:sp>
      <p:pic>
        <p:nvPicPr>
          <p:cNvPr id="177" name="Google Shape;177;p18"/>
          <p:cNvPicPr preferRelativeResize="0"/>
          <p:nvPr/>
        </p:nvPicPr>
        <p:blipFill rotWithShape="1">
          <a:blip r:embed="rId3">
            <a:alphaModFix/>
          </a:blip>
          <a:srcRect b="14621" l="48052" r="29252" t="19250"/>
          <a:stretch/>
        </p:blipFill>
        <p:spPr>
          <a:xfrm>
            <a:off x="714800" y="1157775"/>
            <a:ext cx="3682801" cy="3547262"/>
          </a:xfrm>
          <a:prstGeom prst="rect">
            <a:avLst/>
          </a:prstGeom>
          <a:noFill/>
          <a:ln>
            <a:noFill/>
          </a:ln>
        </p:spPr>
      </p:pic>
      <p:sp>
        <p:nvSpPr>
          <p:cNvPr id="178" name="Google Shape;178;p18"/>
          <p:cNvSpPr/>
          <p:nvPr/>
        </p:nvSpPr>
        <p:spPr>
          <a:xfrm>
            <a:off x="4583600" y="3794150"/>
            <a:ext cx="1324500" cy="10521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6107600" y="3794150"/>
            <a:ext cx="1324500" cy="1052100"/>
          </a:xfrm>
          <a:prstGeom prst="roundRect">
            <a:avLst>
              <a:gd fmla="val 16667" name="adj"/>
            </a:avLst>
          </a:prstGeom>
          <a:solidFill>
            <a:srgbClr val="E69138"/>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7631600" y="3794150"/>
            <a:ext cx="1324500" cy="1052100"/>
          </a:xfrm>
          <a:prstGeom prst="roundRect">
            <a:avLst>
              <a:gd fmla="val 16667" name="adj"/>
            </a:avLst>
          </a:prstGeom>
          <a:solidFill>
            <a:srgbClr val="E06666"/>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4812200" y="3781800"/>
            <a:ext cx="13245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I</a:t>
            </a:r>
            <a:r>
              <a:rPr b="1" lang="en" sz="1300">
                <a:solidFill>
                  <a:schemeClr val="lt1"/>
                </a:solidFill>
                <a:latin typeface="Quicksand"/>
                <a:ea typeface="Quicksand"/>
                <a:cs typeface="Quicksand"/>
                <a:sym typeface="Quicksand"/>
              </a:rPr>
              <a:t>ntegers, strings, complex numbers.</a:t>
            </a:r>
            <a:endParaRPr b="1" sz="1300">
              <a:solidFill>
                <a:schemeClr val="lt1"/>
              </a:solidFill>
              <a:latin typeface="Quicksand"/>
              <a:ea typeface="Quicksand"/>
              <a:cs typeface="Quicksand"/>
              <a:sym typeface="Quicksand"/>
            </a:endParaRPr>
          </a:p>
        </p:txBody>
      </p:sp>
      <p:sp>
        <p:nvSpPr>
          <p:cNvPr id="182" name="Google Shape;182;p18"/>
          <p:cNvSpPr txBox="1"/>
          <p:nvPr/>
        </p:nvSpPr>
        <p:spPr>
          <a:xfrm>
            <a:off x="6107600" y="3781800"/>
            <a:ext cx="13245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Like variable.</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Can hold</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Various data </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types.</a:t>
            </a:r>
            <a:endParaRPr b="1" sz="1300">
              <a:solidFill>
                <a:schemeClr val="lt1"/>
              </a:solidFill>
              <a:latin typeface="Quicksand"/>
              <a:ea typeface="Quicksand"/>
              <a:cs typeface="Quicksand"/>
              <a:sym typeface="Quicksand"/>
            </a:endParaRPr>
          </a:p>
        </p:txBody>
      </p:sp>
      <p:sp>
        <p:nvSpPr>
          <p:cNvPr id="183" name="Google Shape;183;p18"/>
          <p:cNvSpPr txBox="1"/>
          <p:nvPr/>
        </p:nvSpPr>
        <p:spPr>
          <a:xfrm>
            <a:off x="7631600" y="3781800"/>
            <a:ext cx="14007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Collection data type</a:t>
            </a:r>
            <a:r>
              <a:rPr b="1" lang="en" sz="1300">
                <a:solidFill>
                  <a:schemeClr val="lt1"/>
                </a:solidFill>
                <a:latin typeface="Quicksand"/>
                <a:ea typeface="Quicksand"/>
                <a:cs typeface="Quicksand"/>
                <a:sym typeface="Quicksand"/>
              </a:rPr>
              <a:t>.</a:t>
            </a:r>
            <a:endParaRPr b="1" sz="1300">
              <a:solidFill>
                <a:schemeClr val="lt1"/>
              </a:solidFill>
              <a:latin typeface="Quicksand"/>
              <a:ea typeface="Quicksand"/>
              <a:cs typeface="Quicksand"/>
              <a:sym typeface="Quicksand"/>
            </a:endParaRPr>
          </a:p>
          <a:p>
            <a:pPr indent="0" lvl="0" marL="0" rtl="0" algn="l">
              <a:lnSpc>
                <a:spcPct val="115000"/>
              </a:lnSpc>
              <a:spcBef>
                <a:spcPts val="0"/>
              </a:spcBef>
              <a:spcAft>
                <a:spcPts val="0"/>
              </a:spcAft>
              <a:buNone/>
            </a:pPr>
            <a:r>
              <a:rPr b="1" lang="en" sz="1300">
                <a:solidFill>
                  <a:schemeClr val="lt1"/>
                </a:solidFill>
                <a:latin typeface="Quicksand"/>
                <a:ea typeface="Quicksand"/>
                <a:cs typeface="Quicksand"/>
                <a:sym typeface="Quicksand"/>
              </a:rPr>
              <a:t>Can hold many data types.</a:t>
            </a:r>
            <a:endParaRPr b="1" sz="1300">
              <a:solidFill>
                <a:schemeClr val="lt1"/>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19"/>
          <p:cNvGrpSpPr/>
          <p:nvPr/>
        </p:nvGrpSpPr>
        <p:grpSpPr>
          <a:xfrm>
            <a:off x="7631947" y="671363"/>
            <a:ext cx="636814" cy="120078"/>
            <a:chOff x="8209059" y="198000"/>
            <a:chExt cx="636814" cy="120078"/>
          </a:xfrm>
        </p:grpSpPr>
        <p:sp>
          <p:nvSpPr>
            <p:cNvPr id="190" name="Google Shape;190;p19"/>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19"/>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Array</a:t>
            </a:r>
            <a:endParaRPr b="0" i="0" sz="3600" u="none" cap="none" strike="noStrike">
              <a:solidFill>
                <a:srgbClr val="011635"/>
              </a:solidFill>
              <a:latin typeface="Bebas Neue"/>
              <a:ea typeface="Bebas Neue"/>
              <a:cs typeface="Bebas Neue"/>
              <a:sym typeface="Bebas Neue"/>
            </a:endParaRPr>
          </a:p>
        </p:txBody>
      </p:sp>
      <p:sp>
        <p:nvSpPr>
          <p:cNvPr id="194" name="Google Shape;194;p19"/>
          <p:cNvSpPr txBox="1"/>
          <p:nvPr/>
        </p:nvSpPr>
        <p:spPr>
          <a:xfrm flipH="1">
            <a:off x="5194150" y="1734875"/>
            <a:ext cx="3526500" cy="2084700"/>
          </a:xfrm>
          <a:prstGeom prst="rect">
            <a:avLst/>
          </a:prstGeom>
          <a:noFill/>
          <a:ln>
            <a:noFill/>
          </a:ln>
        </p:spPr>
        <p:txBody>
          <a:bodyPr anchorCtr="0" anchor="ctr" bIns="0" lIns="0" spcFirstLastPara="1" rIns="0" wrap="square" tIns="0">
            <a:noAutofit/>
          </a:bodyPr>
          <a:lstStyle/>
          <a:p>
            <a:pPr indent="0" lvl="0" marL="0" rtl="0" algn="just">
              <a:lnSpc>
                <a:spcPct val="115000"/>
              </a:lnSpc>
              <a:spcBef>
                <a:spcPts val="0"/>
              </a:spcBef>
              <a:spcAft>
                <a:spcPts val="1200"/>
              </a:spcAft>
              <a:buNone/>
            </a:pPr>
            <a:r>
              <a:rPr b="1" lang="en" sz="1600">
                <a:solidFill>
                  <a:schemeClr val="dk1"/>
                </a:solidFill>
                <a:latin typeface="Quicksand"/>
                <a:ea typeface="Quicksand"/>
                <a:cs typeface="Quicksand"/>
                <a:sym typeface="Quicksand"/>
              </a:rPr>
              <a:t>A Python Array is a collection of common types of data structures having elements with the same data type. It is used to store collections of data.</a:t>
            </a:r>
            <a:endParaRPr b="1" sz="1600">
              <a:solidFill>
                <a:schemeClr val="dk1"/>
              </a:solidFill>
              <a:latin typeface="Quicksand"/>
              <a:ea typeface="Quicksand"/>
              <a:cs typeface="Quicksand"/>
              <a:sym typeface="Quicksand"/>
            </a:endParaRPr>
          </a:p>
        </p:txBody>
      </p:sp>
      <p:sp>
        <p:nvSpPr>
          <p:cNvPr id="195" name="Google Shape;195;p19"/>
          <p:cNvSpPr/>
          <p:nvPr/>
        </p:nvSpPr>
        <p:spPr>
          <a:xfrm>
            <a:off x="5869200" y="1292675"/>
            <a:ext cx="2043000" cy="4146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txBox="1"/>
          <p:nvPr/>
        </p:nvSpPr>
        <p:spPr>
          <a:xfrm>
            <a:off x="5980709" y="1265075"/>
            <a:ext cx="1931400" cy="469800"/>
          </a:xfrm>
          <a:prstGeom prst="rect">
            <a:avLst/>
          </a:prstGeom>
          <a:noFill/>
          <a:ln>
            <a:noFill/>
          </a:ln>
        </p:spPr>
        <p:txBody>
          <a:bodyPr anchorCtr="0" anchor="ctr" bIns="0" lIns="72000" spcFirstLastPara="1" rIns="0" wrap="square" tIns="0">
            <a:noAutofit/>
          </a:bodyPr>
          <a:lstStyle/>
          <a:p>
            <a:pPr indent="0" lvl="0" marL="0" rtl="0" algn="l">
              <a:spcBef>
                <a:spcPts val="0"/>
              </a:spcBef>
              <a:spcAft>
                <a:spcPts val="0"/>
              </a:spcAft>
              <a:buClr>
                <a:srgbClr val="C00000"/>
              </a:buClr>
              <a:buSzPts val="3000"/>
              <a:buFont typeface="Arial"/>
              <a:buNone/>
            </a:pPr>
            <a:r>
              <a:rPr lang="en" sz="2200">
                <a:solidFill>
                  <a:srgbClr val="FFFFFF"/>
                </a:solidFill>
                <a:latin typeface="Bebas Neue"/>
                <a:ea typeface="Bebas Neue"/>
                <a:cs typeface="Bebas Neue"/>
                <a:sym typeface="Bebas Neue"/>
              </a:rPr>
              <a:t>What is an Array?</a:t>
            </a:r>
            <a:endParaRPr sz="2200">
              <a:solidFill>
                <a:srgbClr val="FFFFFF"/>
              </a:solidFill>
              <a:latin typeface="Bebas Neue"/>
              <a:ea typeface="Bebas Neue"/>
              <a:cs typeface="Bebas Neue"/>
              <a:sym typeface="Bebas Neue"/>
            </a:endParaRPr>
          </a:p>
        </p:txBody>
      </p:sp>
      <p:grpSp>
        <p:nvGrpSpPr>
          <p:cNvPr id="197" name="Google Shape;197;p19"/>
          <p:cNvGrpSpPr/>
          <p:nvPr/>
        </p:nvGrpSpPr>
        <p:grpSpPr>
          <a:xfrm>
            <a:off x="114575" y="1859350"/>
            <a:ext cx="4825200" cy="1889775"/>
            <a:chOff x="114575" y="2087950"/>
            <a:chExt cx="4825200" cy="1889775"/>
          </a:xfrm>
        </p:grpSpPr>
        <p:sp>
          <p:nvSpPr>
            <p:cNvPr id="198" name="Google Shape;198;p19"/>
            <p:cNvSpPr/>
            <p:nvPr/>
          </p:nvSpPr>
          <p:spPr>
            <a:xfrm>
              <a:off x="114575" y="2087950"/>
              <a:ext cx="4825200" cy="1889700"/>
            </a:xfrm>
            <a:prstGeom prst="roundRect">
              <a:avLst>
                <a:gd fmla="val 3745" name="adj"/>
              </a:avLst>
            </a:pr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9"/>
            <p:cNvGrpSpPr/>
            <p:nvPr/>
          </p:nvGrpSpPr>
          <p:grpSpPr>
            <a:xfrm flipH="1" rot="5400000">
              <a:off x="2347441" y="317927"/>
              <a:ext cx="330426" cy="4650700"/>
              <a:chOff x="2405921" y="1389545"/>
              <a:chExt cx="80700" cy="1249349"/>
            </a:xfrm>
          </p:grpSpPr>
          <p:sp>
            <p:nvSpPr>
              <p:cNvPr id="200" name="Google Shape;200;p19"/>
              <p:cNvSpPr/>
              <p:nvPr/>
            </p:nvSpPr>
            <p:spPr>
              <a:xfrm rot="5400000">
                <a:off x="2413271" y="1382195"/>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9</a:t>
                </a:r>
                <a:endParaRPr b="1">
                  <a:latin typeface="Quicksand"/>
                  <a:ea typeface="Quicksand"/>
                  <a:cs typeface="Quicksand"/>
                  <a:sym typeface="Quicksand"/>
                </a:endParaRPr>
              </a:p>
            </p:txBody>
          </p:sp>
          <p:sp>
            <p:nvSpPr>
              <p:cNvPr id="201" name="Google Shape;201;p19"/>
              <p:cNvSpPr/>
              <p:nvPr/>
            </p:nvSpPr>
            <p:spPr>
              <a:xfrm rot="5400000">
                <a:off x="2413271" y="1513752"/>
                <a:ext cx="66000" cy="80700"/>
              </a:xfrm>
              <a:prstGeom prst="rect">
                <a:avLst/>
              </a:prstGeom>
              <a:solidFill>
                <a:srgbClr val="586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8</a:t>
                </a:r>
                <a:endParaRPr b="1">
                  <a:latin typeface="Quicksand"/>
                  <a:ea typeface="Quicksand"/>
                  <a:cs typeface="Quicksand"/>
                  <a:sym typeface="Quicksand"/>
                </a:endParaRPr>
              </a:p>
            </p:txBody>
          </p:sp>
          <p:sp>
            <p:nvSpPr>
              <p:cNvPr id="202" name="Google Shape;202;p19"/>
              <p:cNvSpPr/>
              <p:nvPr/>
            </p:nvSpPr>
            <p:spPr>
              <a:xfrm rot="5400000">
                <a:off x="2413271" y="1645310"/>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7</a:t>
                </a:r>
                <a:endParaRPr b="1">
                  <a:latin typeface="Quicksand"/>
                  <a:ea typeface="Quicksand"/>
                  <a:cs typeface="Quicksand"/>
                  <a:sym typeface="Quicksand"/>
                </a:endParaRPr>
              </a:p>
            </p:txBody>
          </p:sp>
          <p:sp>
            <p:nvSpPr>
              <p:cNvPr id="203" name="Google Shape;203;p19"/>
              <p:cNvSpPr/>
              <p:nvPr/>
            </p:nvSpPr>
            <p:spPr>
              <a:xfrm rot="5400000">
                <a:off x="2413271" y="1776868"/>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6</a:t>
                </a:r>
                <a:endParaRPr b="1">
                  <a:latin typeface="Quicksand"/>
                  <a:ea typeface="Quicksand"/>
                  <a:cs typeface="Quicksand"/>
                  <a:sym typeface="Quicksand"/>
                </a:endParaRPr>
              </a:p>
            </p:txBody>
          </p:sp>
          <p:sp>
            <p:nvSpPr>
              <p:cNvPr id="204" name="Google Shape;204;p19"/>
              <p:cNvSpPr/>
              <p:nvPr/>
            </p:nvSpPr>
            <p:spPr>
              <a:xfrm rot="5400000">
                <a:off x="2413271" y="1907756"/>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5</a:t>
                </a:r>
                <a:endParaRPr b="1">
                  <a:latin typeface="Quicksand"/>
                  <a:ea typeface="Quicksand"/>
                  <a:cs typeface="Quicksand"/>
                  <a:sym typeface="Quicksand"/>
                </a:endParaRPr>
              </a:p>
            </p:txBody>
          </p:sp>
          <p:sp>
            <p:nvSpPr>
              <p:cNvPr id="205" name="Google Shape;205;p19"/>
              <p:cNvSpPr/>
              <p:nvPr/>
            </p:nvSpPr>
            <p:spPr>
              <a:xfrm rot="5400000">
                <a:off x="2413271" y="2039313"/>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4</a:t>
                </a:r>
                <a:endParaRPr b="1">
                  <a:latin typeface="Quicksand"/>
                  <a:ea typeface="Quicksand"/>
                  <a:cs typeface="Quicksand"/>
                  <a:sym typeface="Quicksand"/>
                </a:endParaRPr>
              </a:p>
            </p:txBody>
          </p:sp>
          <p:sp>
            <p:nvSpPr>
              <p:cNvPr id="206" name="Google Shape;206;p19"/>
              <p:cNvSpPr/>
              <p:nvPr/>
            </p:nvSpPr>
            <p:spPr>
              <a:xfrm rot="5400000">
                <a:off x="2413271" y="2170871"/>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3</a:t>
                </a:r>
                <a:endParaRPr b="1">
                  <a:latin typeface="Quicksand"/>
                  <a:ea typeface="Quicksand"/>
                  <a:cs typeface="Quicksand"/>
                  <a:sym typeface="Quicksand"/>
                </a:endParaRPr>
              </a:p>
            </p:txBody>
          </p:sp>
          <p:sp>
            <p:nvSpPr>
              <p:cNvPr id="207" name="Google Shape;207;p19"/>
              <p:cNvSpPr/>
              <p:nvPr/>
            </p:nvSpPr>
            <p:spPr>
              <a:xfrm rot="5400000">
                <a:off x="2413271" y="2302428"/>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2</a:t>
                </a:r>
                <a:endParaRPr b="1">
                  <a:latin typeface="Quicksand"/>
                  <a:ea typeface="Quicksand"/>
                  <a:cs typeface="Quicksand"/>
                  <a:sym typeface="Quicksand"/>
                </a:endParaRPr>
              </a:p>
            </p:txBody>
          </p:sp>
          <p:sp>
            <p:nvSpPr>
              <p:cNvPr id="208" name="Google Shape;208;p19"/>
              <p:cNvSpPr/>
              <p:nvPr/>
            </p:nvSpPr>
            <p:spPr>
              <a:xfrm rot="5400000">
                <a:off x="2413271" y="2433986"/>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1</a:t>
                </a:r>
                <a:endParaRPr b="1">
                  <a:latin typeface="Quicksand"/>
                  <a:ea typeface="Quicksand"/>
                  <a:cs typeface="Quicksand"/>
                  <a:sym typeface="Quicksand"/>
                </a:endParaRPr>
              </a:p>
            </p:txBody>
          </p:sp>
          <p:sp>
            <p:nvSpPr>
              <p:cNvPr id="209" name="Google Shape;209;p19"/>
              <p:cNvSpPr/>
              <p:nvPr/>
            </p:nvSpPr>
            <p:spPr>
              <a:xfrm rot="5400000">
                <a:off x="2413271" y="2565543"/>
                <a:ext cx="66000" cy="80700"/>
              </a:xfrm>
              <a:prstGeom prst="rect">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0</a:t>
                </a:r>
                <a:endParaRPr b="1">
                  <a:latin typeface="Quicksand"/>
                  <a:ea typeface="Quicksand"/>
                  <a:cs typeface="Quicksand"/>
                  <a:sym typeface="Quicksand"/>
                </a:endParaRPr>
              </a:p>
            </p:txBody>
          </p:sp>
        </p:grpSp>
        <p:cxnSp>
          <p:nvCxnSpPr>
            <p:cNvPr id="210" name="Google Shape;210;p19"/>
            <p:cNvCxnSpPr>
              <a:endCxn id="209" idx="2"/>
            </p:cNvCxnSpPr>
            <p:nvPr/>
          </p:nvCxnSpPr>
          <p:spPr>
            <a:xfrm rot="10800000">
              <a:off x="310147" y="2808491"/>
              <a:ext cx="8100" cy="525600"/>
            </a:xfrm>
            <a:prstGeom prst="straightConnector1">
              <a:avLst/>
            </a:prstGeom>
            <a:noFill/>
            <a:ln cap="flat" cmpd="sng" w="19050">
              <a:solidFill>
                <a:srgbClr val="0000FF"/>
              </a:solidFill>
              <a:prstDash val="solid"/>
              <a:round/>
              <a:headEnd len="med" w="med" type="none"/>
              <a:tailEnd len="med" w="med" type="triangle"/>
            </a:ln>
          </p:spPr>
        </p:cxnSp>
        <p:sp>
          <p:nvSpPr>
            <p:cNvPr id="211" name="Google Shape;211;p19"/>
            <p:cNvSpPr txBox="1"/>
            <p:nvPr/>
          </p:nvSpPr>
          <p:spPr>
            <a:xfrm>
              <a:off x="178425" y="3271225"/>
              <a:ext cx="96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Quicksand"/>
                  <a:ea typeface="Quicksand"/>
                  <a:cs typeface="Quicksand"/>
                  <a:sym typeface="Quicksand"/>
                </a:rPr>
                <a:t>First Index</a:t>
              </a:r>
              <a:endParaRPr b="1" sz="1200">
                <a:latin typeface="Quicksand"/>
                <a:ea typeface="Quicksand"/>
                <a:cs typeface="Quicksand"/>
                <a:sym typeface="Quicksand"/>
              </a:endParaRPr>
            </a:p>
          </p:txBody>
        </p:sp>
        <p:cxnSp>
          <p:nvCxnSpPr>
            <p:cNvPr id="212" name="Google Shape;212;p19"/>
            <p:cNvCxnSpPr/>
            <p:nvPr/>
          </p:nvCxnSpPr>
          <p:spPr>
            <a:xfrm flipH="1" rot="10800000">
              <a:off x="3308575" y="2325775"/>
              <a:ext cx="1406400" cy="900"/>
            </a:xfrm>
            <a:prstGeom prst="straightConnector1">
              <a:avLst/>
            </a:prstGeom>
            <a:noFill/>
            <a:ln cap="flat" cmpd="sng" w="19050">
              <a:solidFill>
                <a:srgbClr val="0000FF"/>
              </a:solidFill>
              <a:prstDash val="solid"/>
              <a:round/>
              <a:headEnd len="med" w="med" type="none"/>
              <a:tailEnd len="med" w="med" type="triangle"/>
            </a:ln>
          </p:spPr>
        </p:cxnSp>
        <p:cxnSp>
          <p:nvCxnSpPr>
            <p:cNvPr id="213" name="Google Shape;213;p19"/>
            <p:cNvCxnSpPr/>
            <p:nvPr/>
          </p:nvCxnSpPr>
          <p:spPr>
            <a:xfrm rot="10800000">
              <a:off x="386416" y="2325665"/>
              <a:ext cx="1469100" cy="0"/>
            </a:xfrm>
            <a:prstGeom prst="straightConnector1">
              <a:avLst/>
            </a:prstGeom>
            <a:noFill/>
            <a:ln cap="flat" cmpd="sng" w="19050">
              <a:solidFill>
                <a:srgbClr val="0000FF"/>
              </a:solidFill>
              <a:prstDash val="solid"/>
              <a:round/>
              <a:headEnd len="med" w="med" type="none"/>
              <a:tailEnd len="med" w="med" type="triangle"/>
            </a:ln>
          </p:spPr>
        </p:cxnSp>
        <p:sp>
          <p:nvSpPr>
            <p:cNvPr id="214" name="Google Shape;214;p19"/>
            <p:cNvSpPr txBox="1"/>
            <p:nvPr/>
          </p:nvSpPr>
          <p:spPr>
            <a:xfrm>
              <a:off x="1795325" y="208795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Quicksand"/>
                  <a:ea typeface="Quicksand"/>
                  <a:cs typeface="Quicksand"/>
                  <a:sym typeface="Quicksand"/>
                </a:rPr>
                <a:t>Array Length is 10</a:t>
              </a:r>
              <a:endParaRPr b="1" sz="1200">
                <a:latin typeface="Quicksand"/>
                <a:ea typeface="Quicksand"/>
                <a:cs typeface="Quicksand"/>
                <a:sym typeface="Quicksand"/>
              </a:endParaRPr>
            </a:p>
          </p:txBody>
        </p:sp>
        <p:cxnSp>
          <p:nvCxnSpPr>
            <p:cNvPr id="215" name="Google Shape;215;p19"/>
            <p:cNvCxnSpPr/>
            <p:nvPr/>
          </p:nvCxnSpPr>
          <p:spPr>
            <a:xfrm rot="10800000">
              <a:off x="4272547" y="2960891"/>
              <a:ext cx="8100" cy="525600"/>
            </a:xfrm>
            <a:prstGeom prst="straightConnector1">
              <a:avLst/>
            </a:prstGeom>
            <a:noFill/>
            <a:ln cap="flat" cmpd="sng" w="19050">
              <a:solidFill>
                <a:srgbClr val="0000FF"/>
              </a:solidFill>
              <a:prstDash val="solid"/>
              <a:round/>
              <a:headEnd len="med" w="med" type="none"/>
              <a:tailEnd len="med" w="med" type="triangle"/>
            </a:ln>
          </p:spPr>
        </p:cxnSp>
        <p:sp>
          <p:nvSpPr>
            <p:cNvPr id="216" name="Google Shape;216;p19"/>
            <p:cNvSpPr txBox="1"/>
            <p:nvPr/>
          </p:nvSpPr>
          <p:spPr>
            <a:xfrm>
              <a:off x="3455025" y="3423625"/>
              <a:ext cx="96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Quicksand"/>
                  <a:ea typeface="Quicksand"/>
                  <a:cs typeface="Quicksand"/>
                  <a:sym typeface="Quicksand"/>
                </a:rPr>
                <a:t>Element at</a:t>
              </a:r>
              <a:r>
                <a:rPr b="1" lang="en" sz="1200">
                  <a:latin typeface="Quicksand"/>
                  <a:ea typeface="Quicksand"/>
                  <a:cs typeface="Quicksand"/>
                  <a:sym typeface="Quicksand"/>
                </a:rPr>
                <a:t> Index 8</a:t>
              </a:r>
              <a:endParaRPr b="1" sz="1200">
                <a:latin typeface="Quicksand"/>
                <a:ea typeface="Quicksand"/>
                <a:cs typeface="Quicksand"/>
                <a:sym typeface="Quicksan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0"/>
          <p:cNvGrpSpPr/>
          <p:nvPr/>
        </p:nvGrpSpPr>
        <p:grpSpPr>
          <a:xfrm>
            <a:off x="7631947" y="671363"/>
            <a:ext cx="636814" cy="120078"/>
            <a:chOff x="8209059" y="198000"/>
            <a:chExt cx="636814" cy="120078"/>
          </a:xfrm>
        </p:grpSpPr>
        <p:sp>
          <p:nvSpPr>
            <p:cNvPr id="222" name="Google Shape;222;p2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20"/>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20"/>
          <p:cNvGrpSpPr/>
          <p:nvPr/>
        </p:nvGrpSpPr>
        <p:grpSpPr>
          <a:xfrm>
            <a:off x="7631947" y="671363"/>
            <a:ext cx="636814" cy="120078"/>
            <a:chOff x="8209059" y="198000"/>
            <a:chExt cx="636814" cy="120078"/>
          </a:xfrm>
        </p:grpSpPr>
        <p:sp>
          <p:nvSpPr>
            <p:cNvPr id="227" name="Google Shape;227;p20"/>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0"/>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0"/>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0"/>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Creating Array using array Module</a:t>
            </a:r>
            <a:endParaRPr b="0" i="0" sz="3600" u="none" cap="none" strike="noStrike">
              <a:solidFill>
                <a:srgbClr val="011635"/>
              </a:solidFill>
              <a:latin typeface="Bebas Neue"/>
              <a:ea typeface="Bebas Neue"/>
              <a:cs typeface="Bebas Neue"/>
              <a:sym typeface="Bebas Neue"/>
            </a:endParaRPr>
          </a:p>
        </p:txBody>
      </p:sp>
      <p:sp>
        <p:nvSpPr>
          <p:cNvPr id="231" name="Google Shape;231;p20"/>
          <p:cNvSpPr txBox="1"/>
          <p:nvPr/>
        </p:nvSpPr>
        <p:spPr>
          <a:xfrm flipH="1">
            <a:off x="4936975" y="1786400"/>
            <a:ext cx="3720000" cy="1440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from array import *</a:t>
            </a:r>
            <a:endParaRPr b="1" sz="1600">
              <a:solidFill>
                <a:srgbClr val="0000FF"/>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array1 = array('i', [10,20,30,40,50])</a:t>
            </a:r>
            <a:endParaRPr b="1" sz="1600">
              <a:solidFill>
                <a:srgbClr val="0000FF"/>
              </a:solidFill>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800"/>
              <a:buFont typeface="Arial"/>
              <a:buNone/>
            </a:pPr>
            <a:r>
              <a:rPr b="1" lang="en" sz="1600">
                <a:solidFill>
                  <a:srgbClr val="0000FF"/>
                </a:solidFill>
                <a:latin typeface="Quicksand"/>
                <a:ea typeface="Quicksand"/>
                <a:cs typeface="Quicksand"/>
                <a:sym typeface="Quicksand"/>
              </a:rPr>
              <a:t>for x in array1</a:t>
            </a:r>
            <a:r>
              <a:rPr b="1" lang="en" sz="1600">
                <a:solidFill>
                  <a:srgbClr val="0000FF"/>
                </a:solidFill>
                <a:latin typeface="Quicksand"/>
                <a:ea typeface="Quicksand"/>
                <a:cs typeface="Quicksand"/>
                <a:sym typeface="Quicksand"/>
              </a:rPr>
              <a:t>:</a:t>
            </a:r>
            <a:endParaRPr b="1" sz="1500">
              <a:solidFill>
                <a:schemeClr val="dk1"/>
              </a:solidFill>
              <a:highlight>
                <a:schemeClr val="lt1"/>
              </a:highlight>
            </a:endParaRPr>
          </a:p>
          <a:p>
            <a:pPr indent="0" lvl="0" marL="0" marR="0" rtl="0" algn="l">
              <a:lnSpc>
                <a:spcPct val="100000"/>
              </a:lnSpc>
              <a:spcBef>
                <a:spcPts val="0"/>
              </a:spcBef>
              <a:spcAft>
                <a:spcPts val="0"/>
              </a:spcAft>
              <a:buClr>
                <a:schemeClr val="dk1"/>
              </a:buClr>
              <a:buSzPts val="1800"/>
              <a:buFont typeface="Arial"/>
              <a:buNone/>
            </a:pPr>
            <a:r>
              <a:rPr b="1" lang="en" sz="1500">
                <a:solidFill>
                  <a:schemeClr val="dk1"/>
                </a:solidFill>
                <a:highlight>
                  <a:schemeClr val="lt1"/>
                </a:highlight>
              </a:rPr>
              <a:t>       </a:t>
            </a:r>
            <a:r>
              <a:rPr b="1" lang="en" sz="1600">
                <a:solidFill>
                  <a:srgbClr val="0000FF"/>
                </a:solidFill>
                <a:latin typeface="Quicksand"/>
                <a:ea typeface="Quicksand"/>
                <a:cs typeface="Quicksand"/>
                <a:sym typeface="Quicksand"/>
              </a:rPr>
              <a:t>print(x)</a:t>
            </a:r>
            <a:endParaRPr b="1" sz="1600">
              <a:solidFill>
                <a:srgbClr val="0000FF"/>
              </a:solidFill>
              <a:latin typeface="Quicksand"/>
              <a:ea typeface="Quicksand"/>
              <a:cs typeface="Quicksand"/>
              <a:sym typeface="Quicksand"/>
            </a:endParaRPr>
          </a:p>
        </p:txBody>
      </p:sp>
      <p:sp>
        <p:nvSpPr>
          <p:cNvPr id="232" name="Google Shape;232;p20"/>
          <p:cNvSpPr/>
          <p:nvPr/>
        </p:nvSpPr>
        <p:spPr>
          <a:xfrm>
            <a:off x="5512175" y="3302000"/>
            <a:ext cx="1179600" cy="15822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nvSpPr>
        <p:spPr>
          <a:xfrm>
            <a:off x="5666525" y="3227300"/>
            <a:ext cx="995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 sz="1700">
                <a:solidFill>
                  <a:schemeClr val="lt1"/>
                </a:solidFill>
                <a:latin typeface="Quicksand"/>
                <a:ea typeface="Quicksand"/>
                <a:cs typeface="Quicksand"/>
                <a:sym typeface="Quicksand"/>
              </a:rPr>
              <a:t>Output</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700">
                <a:solidFill>
                  <a:schemeClr val="lt1"/>
                </a:solidFill>
                <a:latin typeface="Quicksand"/>
                <a:ea typeface="Quicksand"/>
                <a:cs typeface="Quicksand"/>
                <a:sym typeface="Quicksand"/>
              </a:rPr>
              <a:t>10</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700">
                <a:solidFill>
                  <a:schemeClr val="lt1"/>
                </a:solidFill>
                <a:latin typeface="Quicksand"/>
                <a:ea typeface="Quicksand"/>
                <a:cs typeface="Quicksand"/>
                <a:sym typeface="Quicksand"/>
              </a:rPr>
              <a:t>20</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700">
                <a:solidFill>
                  <a:schemeClr val="lt1"/>
                </a:solidFill>
                <a:latin typeface="Quicksand"/>
                <a:ea typeface="Quicksand"/>
                <a:cs typeface="Quicksand"/>
                <a:sym typeface="Quicksand"/>
              </a:rPr>
              <a:t>30</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700">
                <a:solidFill>
                  <a:schemeClr val="lt1"/>
                </a:solidFill>
                <a:latin typeface="Quicksand"/>
                <a:ea typeface="Quicksand"/>
                <a:cs typeface="Quicksand"/>
                <a:sym typeface="Quicksand"/>
              </a:rPr>
              <a:t>40</a:t>
            </a:r>
            <a:endParaRPr b="1" sz="1700">
              <a:solidFill>
                <a:schemeClr val="lt1"/>
              </a:solidFill>
              <a:latin typeface="Quicksand"/>
              <a:ea typeface="Quicksand"/>
              <a:cs typeface="Quicksand"/>
              <a:sym typeface="Quicksand"/>
            </a:endParaRPr>
          </a:p>
          <a:p>
            <a:pPr indent="0" lvl="0" marL="0" rtl="0" algn="l">
              <a:spcBef>
                <a:spcPts val="0"/>
              </a:spcBef>
              <a:spcAft>
                <a:spcPts val="0"/>
              </a:spcAft>
              <a:buClr>
                <a:schemeClr val="dk1"/>
              </a:buClr>
              <a:buSzPts val="1100"/>
              <a:buFont typeface="Arial"/>
              <a:buNone/>
            </a:pPr>
            <a:r>
              <a:rPr b="1" lang="en" sz="1700">
                <a:solidFill>
                  <a:schemeClr val="lt1"/>
                </a:solidFill>
                <a:latin typeface="Quicksand"/>
                <a:ea typeface="Quicksand"/>
                <a:cs typeface="Quicksand"/>
                <a:sym typeface="Quicksand"/>
              </a:rPr>
              <a:t>50</a:t>
            </a:r>
            <a:endParaRPr b="1" sz="1700">
              <a:solidFill>
                <a:schemeClr val="lt1"/>
              </a:solidFill>
              <a:latin typeface="Quicksand"/>
              <a:ea typeface="Quicksand"/>
              <a:cs typeface="Quicksand"/>
              <a:sym typeface="Quicksand"/>
            </a:endParaRPr>
          </a:p>
        </p:txBody>
      </p:sp>
      <p:sp>
        <p:nvSpPr>
          <p:cNvPr id="234" name="Google Shape;234;p20"/>
          <p:cNvSpPr/>
          <p:nvPr/>
        </p:nvSpPr>
        <p:spPr>
          <a:xfrm>
            <a:off x="3982200" y="1213700"/>
            <a:ext cx="1179600" cy="5727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0"/>
          <p:cNvSpPr txBox="1"/>
          <p:nvPr/>
        </p:nvSpPr>
        <p:spPr>
          <a:xfrm>
            <a:off x="4043600" y="1297800"/>
            <a:ext cx="995400" cy="418800"/>
          </a:xfrm>
          <a:prstGeom prst="rect">
            <a:avLst/>
          </a:prstGeom>
          <a:noFill/>
          <a:ln>
            <a:noFill/>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 example</a:t>
            </a:r>
            <a:endParaRPr b="0" i="0" sz="2200" u="none" cap="none" strike="noStrike">
              <a:solidFill>
                <a:srgbClr val="FFFFFF"/>
              </a:solidFill>
              <a:latin typeface="Bebas Neue"/>
              <a:ea typeface="Bebas Neue"/>
              <a:cs typeface="Bebas Neue"/>
              <a:sym typeface="Bebas Neue"/>
            </a:endParaRPr>
          </a:p>
        </p:txBody>
      </p:sp>
      <p:pic>
        <p:nvPicPr>
          <p:cNvPr id="236" name="Google Shape;236;p20"/>
          <p:cNvPicPr preferRelativeResize="0"/>
          <p:nvPr/>
        </p:nvPicPr>
        <p:blipFill>
          <a:blip r:embed="rId3">
            <a:alphaModFix/>
          </a:blip>
          <a:stretch>
            <a:fillRect/>
          </a:stretch>
        </p:blipFill>
        <p:spPr>
          <a:xfrm>
            <a:off x="789775" y="1604150"/>
            <a:ext cx="3077875" cy="307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21"/>
          <p:cNvGrpSpPr/>
          <p:nvPr/>
        </p:nvGrpSpPr>
        <p:grpSpPr>
          <a:xfrm>
            <a:off x="7631947" y="671363"/>
            <a:ext cx="636814" cy="120078"/>
            <a:chOff x="8209059" y="198000"/>
            <a:chExt cx="636814" cy="120078"/>
          </a:xfrm>
        </p:grpSpPr>
        <p:sp>
          <p:nvSpPr>
            <p:cNvPr id="242" name="Google Shape;242;p2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21"/>
          <p:cNvSpPr/>
          <p:nvPr/>
        </p:nvSpPr>
        <p:spPr>
          <a:xfrm>
            <a:off x="714799" y="496500"/>
            <a:ext cx="7704000" cy="469800"/>
          </a:xfrm>
          <a:prstGeom prst="roundRect">
            <a:avLst>
              <a:gd fmla="val 16667" name="adj"/>
            </a:avLst>
          </a:prstGeom>
          <a:solidFill>
            <a:srgbClr val="F6B26B"/>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 name="Google Shape;246;p21"/>
          <p:cNvGrpSpPr/>
          <p:nvPr/>
        </p:nvGrpSpPr>
        <p:grpSpPr>
          <a:xfrm>
            <a:off x="7631947" y="671363"/>
            <a:ext cx="636814" cy="120078"/>
            <a:chOff x="8209059" y="198000"/>
            <a:chExt cx="636814" cy="120078"/>
          </a:xfrm>
        </p:grpSpPr>
        <p:sp>
          <p:nvSpPr>
            <p:cNvPr id="247" name="Google Shape;247;p21"/>
            <p:cNvSpPr/>
            <p:nvPr/>
          </p:nvSpPr>
          <p:spPr>
            <a:xfrm>
              <a:off x="8466925" y="198000"/>
              <a:ext cx="121068" cy="120078"/>
            </a:xfrm>
            <a:custGeom>
              <a:rect b="b" l="l" r="r" t="t"/>
              <a:pathLst>
                <a:path extrusionOk="0" h="3034" w="3059">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a:off x="8725834"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a:off x="8209059" y="198000"/>
              <a:ext cx="120039" cy="120078"/>
            </a:xfrm>
            <a:custGeom>
              <a:rect b="b" l="l" r="r" t="t"/>
              <a:pathLst>
                <a:path extrusionOk="0" h="3034" w="3033">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1"/>
          <p:cNvSpPr txBox="1"/>
          <p:nvPr/>
        </p:nvSpPr>
        <p:spPr>
          <a:xfrm>
            <a:off x="1365900" y="445025"/>
            <a:ext cx="6412200" cy="572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011635"/>
                </a:solidFill>
                <a:latin typeface="Bebas Neue"/>
                <a:ea typeface="Bebas Neue"/>
                <a:cs typeface="Bebas Neue"/>
                <a:sym typeface="Bebas Neue"/>
              </a:rPr>
              <a:t>List</a:t>
            </a:r>
            <a:endParaRPr b="0" i="0" sz="3600" u="none" cap="none" strike="noStrike">
              <a:solidFill>
                <a:srgbClr val="011635"/>
              </a:solidFill>
              <a:latin typeface="Bebas Neue"/>
              <a:ea typeface="Bebas Neue"/>
              <a:cs typeface="Bebas Neue"/>
              <a:sym typeface="Bebas Neue"/>
            </a:endParaRPr>
          </a:p>
        </p:txBody>
      </p:sp>
      <p:sp>
        <p:nvSpPr>
          <p:cNvPr id="251" name="Google Shape;251;p21"/>
          <p:cNvSpPr txBox="1"/>
          <p:nvPr/>
        </p:nvSpPr>
        <p:spPr>
          <a:xfrm flipH="1">
            <a:off x="4381425" y="2123775"/>
            <a:ext cx="4061400" cy="2406600"/>
          </a:xfrm>
          <a:prstGeom prst="rect">
            <a:avLst/>
          </a:prstGeom>
          <a:noFill/>
          <a:ln>
            <a:noFill/>
          </a:ln>
        </p:spPr>
        <p:txBody>
          <a:bodyPr anchorCtr="0" anchor="ctr" bIns="0" lIns="0" spcFirstLastPara="1" rIns="0" wrap="square" tIns="0">
            <a:noAutofit/>
          </a:bodyPr>
          <a:lstStyle/>
          <a:p>
            <a:pPr indent="0" lvl="0" marL="0" rtl="0" algn="just">
              <a:spcBef>
                <a:spcPts val="400"/>
              </a:spcBef>
              <a:spcAft>
                <a:spcPts val="0"/>
              </a:spcAft>
              <a:buNone/>
            </a:pPr>
            <a:r>
              <a:rPr b="1" lang="en" sz="1500">
                <a:solidFill>
                  <a:schemeClr val="dk1"/>
                </a:solidFill>
                <a:latin typeface="Quicksand"/>
                <a:ea typeface="Quicksand"/>
                <a:cs typeface="Quicksand"/>
                <a:sym typeface="Quicksand"/>
              </a:rPr>
              <a:t>Lists are similar to dynamic arrays in Python. </a:t>
            </a:r>
            <a:endParaRPr b="1" sz="1500">
              <a:solidFill>
                <a:schemeClr val="dk1"/>
              </a:solidFill>
              <a:latin typeface="Quicksand"/>
              <a:ea typeface="Quicksand"/>
              <a:cs typeface="Quicksand"/>
              <a:sym typeface="Quicksand"/>
            </a:endParaRPr>
          </a:p>
          <a:p>
            <a:pPr indent="-323850" lvl="0" marL="457200" rtl="0" algn="just">
              <a:spcBef>
                <a:spcPts val="40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A dynamic array is able to resize and add elements after declaration. In Python, a list is a dynamic array.</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The list can contain data of different types. </a:t>
            </a:r>
            <a:endParaRPr b="1" sz="1500">
              <a:solidFill>
                <a:schemeClr val="dk1"/>
              </a:solidFill>
              <a:latin typeface="Quicksand"/>
              <a:ea typeface="Quicksand"/>
              <a:cs typeface="Quicksand"/>
              <a:sym typeface="Quicksand"/>
            </a:endParaRPr>
          </a:p>
          <a:p>
            <a:pPr indent="-323850" lvl="0" marL="457200" rtl="0" algn="just">
              <a:spcBef>
                <a:spcPts val="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The items stored in the list are separated with a comma (,) and enclosed within square brackets [].</a:t>
            </a:r>
            <a:endParaRPr b="1" sz="1500">
              <a:solidFill>
                <a:schemeClr val="dk1"/>
              </a:solidFill>
              <a:latin typeface="Quicksand"/>
              <a:ea typeface="Quicksand"/>
              <a:cs typeface="Quicksand"/>
              <a:sym typeface="Quicksand"/>
            </a:endParaRPr>
          </a:p>
          <a:p>
            <a:pPr indent="-323850" lvl="0" marL="457200" rtl="0" algn="l">
              <a:spcBef>
                <a:spcPts val="400"/>
              </a:spcBef>
              <a:spcAft>
                <a:spcPts val="0"/>
              </a:spcAft>
              <a:buClr>
                <a:schemeClr val="dk1"/>
              </a:buClr>
              <a:buSzPts val="1500"/>
              <a:buFont typeface="Quicksand"/>
              <a:buChar char="●"/>
            </a:pPr>
            <a:r>
              <a:rPr b="1" lang="en" sz="1500">
                <a:solidFill>
                  <a:schemeClr val="dk1"/>
                </a:solidFill>
                <a:latin typeface="Quicksand"/>
                <a:ea typeface="Quicksand"/>
                <a:cs typeface="Quicksand"/>
                <a:sym typeface="Quicksand"/>
              </a:rPr>
              <a:t>A constructor is used to create a list[].</a:t>
            </a:r>
            <a:endParaRPr b="1" sz="1500">
              <a:solidFill>
                <a:schemeClr val="dk1"/>
              </a:solidFill>
              <a:latin typeface="Quicksand"/>
              <a:ea typeface="Quicksand"/>
              <a:cs typeface="Quicksand"/>
              <a:sym typeface="Quicksand"/>
            </a:endParaRPr>
          </a:p>
        </p:txBody>
      </p:sp>
      <p:sp>
        <p:nvSpPr>
          <p:cNvPr id="252" name="Google Shape;252;p21"/>
          <p:cNvSpPr/>
          <p:nvPr/>
        </p:nvSpPr>
        <p:spPr>
          <a:xfrm>
            <a:off x="5449250" y="1188350"/>
            <a:ext cx="2329800" cy="713400"/>
          </a:xfrm>
          <a:prstGeom prst="roundRect">
            <a:avLst>
              <a:gd fmla="val 16667" name="adj"/>
            </a:avLst>
          </a:prstGeom>
          <a:solidFill>
            <a:srgbClr val="5863E0"/>
          </a:solidFill>
          <a:ln cap="flat" cmpd="sng" w="9525">
            <a:solidFill>
              <a:srgbClr val="011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txBox="1"/>
          <p:nvPr/>
        </p:nvSpPr>
        <p:spPr>
          <a:xfrm>
            <a:off x="5423000" y="1361350"/>
            <a:ext cx="2382300" cy="418800"/>
          </a:xfrm>
          <a:prstGeom prst="rect">
            <a:avLst/>
          </a:prstGeom>
          <a:noFill/>
          <a:ln>
            <a:noFill/>
          </a:ln>
        </p:spPr>
        <p:txBody>
          <a:bodyPr anchorCtr="0" anchor="ctr" bIns="0" lIns="7200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lang="en" sz="2200">
                <a:solidFill>
                  <a:srgbClr val="FFFFFF"/>
                </a:solidFill>
                <a:latin typeface="Bebas Neue"/>
                <a:ea typeface="Bebas Neue"/>
                <a:cs typeface="Bebas Neue"/>
                <a:sym typeface="Bebas Neue"/>
              </a:rPr>
              <a:t>What</a:t>
            </a:r>
            <a:r>
              <a:rPr lang="en" sz="2200">
                <a:solidFill>
                  <a:srgbClr val="FFFFFF"/>
                </a:solidFill>
                <a:latin typeface="Bebas Neue"/>
                <a:ea typeface="Bebas Neue"/>
                <a:cs typeface="Bebas Neue"/>
                <a:sym typeface="Bebas Neue"/>
              </a:rPr>
              <a:t> is List?</a:t>
            </a:r>
            <a:endParaRPr b="0" i="0" sz="2200" u="none" cap="none" strike="noStrike">
              <a:solidFill>
                <a:srgbClr val="FFFFFF"/>
              </a:solidFill>
              <a:latin typeface="Bebas Neue"/>
              <a:ea typeface="Bebas Neue"/>
              <a:cs typeface="Bebas Neue"/>
              <a:sym typeface="Bebas Neue"/>
            </a:endParaRPr>
          </a:p>
        </p:txBody>
      </p:sp>
      <p:pic>
        <p:nvPicPr>
          <p:cNvPr id="254" name="Google Shape;254;p21"/>
          <p:cNvPicPr preferRelativeResize="0"/>
          <p:nvPr/>
        </p:nvPicPr>
        <p:blipFill>
          <a:blip r:embed="rId3">
            <a:alphaModFix/>
          </a:blip>
          <a:stretch>
            <a:fillRect/>
          </a:stretch>
        </p:blipFill>
        <p:spPr>
          <a:xfrm>
            <a:off x="459125" y="1188350"/>
            <a:ext cx="3514250" cy="351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