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Bebas Neue"/>
      <p:regular r:id="rId36"/>
    </p:embeddedFont>
    <p:embeddedFont>
      <p:font typeface="Quicksan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icksand-regular.fntdata"/><Relationship Id="rId14" Type="http://schemas.openxmlformats.org/officeDocument/2006/relationships/slide" Target="slides/slide9.xml"/><Relationship Id="rId36" Type="http://schemas.openxmlformats.org/officeDocument/2006/relationships/font" Target="fonts/BebasNeue-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Quicksan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d83673d8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d83673d8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d83673d8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d83673d8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d83673d8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d83673d8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d83673d8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d83673d8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e260b0e4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e260b0e4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d83673d8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d83673d8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d83673d8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d83673d8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d83673d8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d83673d8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d83673d8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d83673d8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d83673d8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d83673d8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6ff2069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6ff2069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d83673d8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ed83673d8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d83673d89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ed83673d89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d83673d8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d83673d8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d83673d8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d83673d8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ed8cc8e8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ed8cc8e8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ed8cc8e8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ed8cc8e8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d8cc8e8e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ed8cc8e8e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ed8cc8e8e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ed8cc8e8e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d8cc8e8e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ed8cc8e8e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ed8cc8e8e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ed8cc8e8e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ff20692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ff20692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e6ff206923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e6ff206923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6ff2069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6ff2069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6ff2069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6ff2069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ff206923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6ff206923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9cf7d28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9cf7d28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d83673d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d83673d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d83673d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d83673d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1114" l="0" r="0" t="1124"/>
          <a:stretch/>
        </p:blipFill>
        <p:spPr>
          <a:xfrm>
            <a:off x="7817925" y="95725"/>
            <a:ext cx="1171575" cy="2571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p:nvPr/>
        </p:nvSpPr>
        <p:spPr>
          <a:xfrm>
            <a:off x="2241200" y="496500"/>
            <a:ext cx="61776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20000" y="484853"/>
            <a:ext cx="1284600" cy="12846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720000" y="2146300"/>
            <a:ext cx="3714000" cy="2513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5100">
                <a:solidFill>
                  <a:srgbClr val="0000FF"/>
                </a:solidFill>
                <a:latin typeface="Bebas Neue"/>
                <a:ea typeface="Bebas Neue"/>
                <a:cs typeface="Bebas Neue"/>
                <a:sym typeface="Bebas Neue"/>
              </a:rPr>
              <a:t>Control Flow statements in</a:t>
            </a:r>
            <a:r>
              <a:rPr lang="en" sz="5100">
                <a:solidFill>
                  <a:srgbClr val="5863E0"/>
                </a:solidFill>
                <a:latin typeface="Bebas Neue"/>
                <a:ea typeface="Bebas Neue"/>
                <a:cs typeface="Bebas Neue"/>
                <a:sym typeface="Bebas Neue"/>
              </a:rPr>
              <a:t> </a:t>
            </a:r>
            <a:r>
              <a:rPr lang="en" sz="9100">
                <a:solidFill>
                  <a:srgbClr val="741B47"/>
                </a:solidFill>
                <a:latin typeface="Bebas Neue"/>
                <a:ea typeface="Bebas Neue"/>
                <a:cs typeface="Bebas Neue"/>
                <a:sym typeface="Bebas Neue"/>
              </a:rPr>
              <a:t>Python</a:t>
            </a:r>
            <a:endParaRPr sz="9100">
              <a:solidFill>
                <a:srgbClr val="741B47"/>
              </a:solidFill>
              <a:latin typeface="Bebas Neue"/>
              <a:ea typeface="Bebas Neue"/>
              <a:cs typeface="Bebas Neue"/>
              <a:sym typeface="Bebas Neue"/>
            </a:endParaRPr>
          </a:p>
        </p:txBody>
      </p:sp>
      <p:sp>
        <p:nvSpPr>
          <p:cNvPr id="58" name="Google Shape;58;p13"/>
          <p:cNvSpPr txBox="1"/>
          <p:nvPr/>
        </p:nvSpPr>
        <p:spPr>
          <a:xfrm>
            <a:off x="888250" y="653025"/>
            <a:ext cx="948300" cy="948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6000">
                <a:solidFill>
                  <a:srgbClr val="011635"/>
                </a:solidFill>
                <a:latin typeface="Bebas Neue"/>
                <a:ea typeface="Bebas Neue"/>
                <a:cs typeface="Bebas Neue"/>
                <a:sym typeface="Bebas Neue"/>
              </a:rPr>
              <a:t>08.</a:t>
            </a:r>
            <a:endParaRPr sz="6000">
              <a:solidFill>
                <a:srgbClr val="011635"/>
              </a:solidFill>
              <a:latin typeface="Bebas Neue"/>
              <a:ea typeface="Bebas Neue"/>
              <a:cs typeface="Bebas Neue"/>
              <a:sym typeface="Bebas Neue"/>
            </a:endParaRPr>
          </a:p>
        </p:txBody>
      </p:sp>
      <p:grpSp>
        <p:nvGrpSpPr>
          <p:cNvPr id="59" name="Google Shape;59;p13"/>
          <p:cNvGrpSpPr/>
          <p:nvPr/>
        </p:nvGrpSpPr>
        <p:grpSpPr>
          <a:xfrm>
            <a:off x="7631947" y="671363"/>
            <a:ext cx="636814" cy="120078"/>
            <a:chOff x="8209059" y="198000"/>
            <a:chExt cx="636814" cy="120078"/>
          </a:xfrm>
        </p:grpSpPr>
        <p:sp>
          <p:nvSpPr>
            <p:cNvPr id="60" name="Google Shape;60;p1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3" name="Google Shape;63;p13"/>
          <p:cNvPicPr preferRelativeResize="0"/>
          <p:nvPr/>
        </p:nvPicPr>
        <p:blipFill rotWithShape="1">
          <a:blip r:embed="rId3">
            <a:alphaModFix/>
          </a:blip>
          <a:srcRect b="10104" l="17776" r="19096" t="23375"/>
          <a:stretch/>
        </p:blipFill>
        <p:spPr>
          <a:xfrm>
            <a:off x="4572000" y="1601325"/>
            <a:ext cx="4403951" cy="309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22"/>
          <p:cNvGrpSpPr/>
          <p:nvPr/>
        </p:nvGrpSpPr>
        <p:grpSpPr>
          <a:xfrm>
            <a:off x="7631947" y="671363"/>
            <a:ext cx="636814" cy="120078"/>
            <a:chOff x="8209059" y="198000"/>
            <a:chExt cx="636814" cy="120078"/>
          </a:xfrm>
        </p:grpSpPr>
        <p:sp>
          <p:nvSpPr>
            <p:cNvPr id="226" name="Google Shape;226;p2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22"/>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 name="Google Shape;230;p22"/>
          <p:cNvGrpSpPr/>
          <p:nvPr/>
        </p:nvGrpSpPr>
        <p:grpSpPr>
          <a:xfrm>
            <a:off x="7631947" y="671363"/>
            <a:ext cx="636814" cy="120078"/>
            <a:chOff x="8209059" y="198000"/>
            <a:chExt cx="636814" cy="120078"/>
          </a:xfrm>
        </p:grpSpPr>
        <p:sp>
          <p:nvSpPr>
            <p:cNvPr id="231" name="Google Shape;231;p2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4" name="Google Shape;234;p22"/>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The if-else statement</a:t>
            </a:r>
            <a:endParaRPr b="0" i="0" sz="3600" u="none" cap="none" strike="noStrike">
              <a:solidFill>
                <a:srgbClr val="011635"/>
              </a:solidFill>
              <a:latin typeface="Bebas Neue"/>
              <a:ea typeface="Bebas Neue"/>
              <a:cs typeface="Bebas Neue"/>
              <a:sym typeface="Bebas Neue"/>
            </a:endParaRPr>
          </a:p>
        </p:txBody>
      </p:sp>
      <p:sp>
        <p:nvSpPr>
          <p:cNvPr id="235" name="Google Shape;235;p22"/>
          <p:cNvSpPr txBox="1"/>
          <p:nvPr/>
        </p:nvSpPr>
        <p:spPr>
          <a:xfrm flipH="1">
            <a:off x="901800" y="1716600"/>
            <a:ext cx="3670200" cy="2928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mark = int(input("Enter the number?"))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if mark &gt;= 80: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    print("Excellent")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elif (mark &lt; 80) and (mark &gt;= 60):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    print("Good")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elif (mark &lt; 60) and (mark &gt;= 50):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    print("Average")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else: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    print("Fail")</a:t>
            </a:r>
            <a:endParaRPr b="1" sz="1500">
              <a:solidFill>
                <a:srgbClr val="0000FF"/>
              </a:solidFill>
              <a:latin typeface="Quicksand"/>
              <a:ea typeface="Quicksand"/>
              <a:cs typeface="Quicksand"/>
              <a:sym typeface="Quicksand"/>
            </a:endParaRPr>
          </a:p>
        </p:txBody>
      </p:sp>
      <p:sp>
        <p:nvSpPr>
          <p:cNvPr id="236" name="Google Shape;236;p22"/>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2"/>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238" name="Google Shape;238;p22"/>
          <p:cNvSpPr/>
          <p:nvPr/>
        </p:nvSpPr>
        <p:spPr>
          <a:xfrm>
            <a:off x="5804625" y="2177050"/>
            <a:ext cx="2267100" cy="14781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txBox="1"/>
          <p:nvPr/>
        </p:nvSpPr>
        <p:spPr>
          <a:xfrm>
            <a:off x="5824425" y="2237350"/>
            <a:ext cx="2170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Output</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Enter the number?</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62</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Good</a:t>
            </a:r>
            <a:endParaRPr b="1" sz="1700">
              <a:solidFill>
                <a:schemeClr val="lt1"/>
              </a:solidFill>
              <a:latin typeface="Quicksand"/>
              <a:ea typeface="Quicksand"/>
              <a:cs typeface="Quicksand"/>
              <a:sym typeface="Quicksa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23"/>
          <p:cNvGrpSpPr/>
          <p:nvPr/>
        </p:nvGrpSpPr>
        <p:grpSpPr>
          <a:xfrm>
            <a:off x="7631947" y="671363"/>
            <a:ext cx="636814" cy="120078"/>
            <a:chOff x="8209059" y="198000"/>
            <a:chExt cx="636814" cy="120078"/>
          </a:xfrm>
        </p:grpSpPr>
        <p:sp>
          <p:nvSpPr>
            <p:cNvPr id="245" name="Google Shape;245;p2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23"/>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 name="Google Shape;249;p23"/>
          <p:cNvGrpSpPr/>
          <p:nvPr/>
        </p:nvGrpSpPr>
        <p:grpSpPr>
          <a:xfrm>
            <a:off x="7631947" y="671363"/>
            <a:ext cx="636814" cy="120078"/>
            <a:chOff x="8209059" y="198000"/>
            <a:chExt cx="636814" cy="120078"/>
          </a:xfrm>
        </p:grpSpPr>
        <p:sp>
          <p:nvSpPr>
            <p:cNvPr id="250" name="Google Shape;250;p2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 name="Google Shape;253;p23"/>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Loops</a:t>
            </a:r>
            <a:endParaRPr b="0" i="0" sz="3600" u="none" cap="none" strike="noStrike">
              <a:solidFill>
                <a:srgbClr val="011635"/>
              </a:solidFill>
              <a:latin typeface="Bebas Neue"/>
              <a:ea typeface="Bebas Neue"/>
              <a:cs typeface="Bebas Neue"/>
              <a:sym typeface="Bebas Neue"/>
            </a:endParaRPr>
          </a:p>
        </p:txBody>
      </p:sp>
      <p:sp>
        <p:nvSpPr>
          <p:cNvPr id="254" name="Google Shape;254;p23"/>
          <p:cNvSpPr txBox="1"/>
          <p:nvPr/>
        </p:nvSpPr>
        <p:spPr>
          <a:xfrm flipH="1">
            <a:off x="4763325" y="2072375"/>
            <a:ext cx="3830400" cy="22563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b="1" lang="en" sz="1500">
                <a:solidFill>
                  <a:schemeClr val="dk1"/>
                </a:solidFill>
                <a:latin typeface="Quicksand"/>
                <a:ea typeface="Quicksand"/>
                <a:cs typeface="Quicksand"/>
                <a:sym typeface="Quicksand"/>
              </a:rPr>
              <a:t>The flow of the programs written in any programming language is sequential by default. </a:t>
            </a:r>
            <a:endParaRPr b="1" sz="1500">
              <a:solidFill>
                <a:schemeClr val="dk1"/>
              </a:solidFill>
              <a:latin typeface="Quicksand"/>
              <a:ea typeface="Quicksand"/>
              <a:cs typeface="Quicksand"/>
              <a:sym typeface="Quicksand"/>
            </a:endParaRPr>
          </a:p>
          <a:p>
            <a:pPr indent="-323850" lvl="0" marL="457200" rtl="0" algn="just">
              <a:spcBef>
                <a:spcPts val="40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Sometimes we may need to alter the flow of the program. </a:t>
            </a:r>
            <a:endParaRPr b="1" sz="1500">
              <a:solidFill>
                <a:schemeClr val="dk1"/>
              </a:solidFill>
              <a:latin typeface="Quicksand"/>
              <a:ea typeface="Quicksand"/>
              <a:cs typeface="Quicksand"/>
              <a:sym typeface="Quicksand"/>
            </a:endParaRPr>
          </a:p>
          <a:p>
            <a:pPr indent="-323850" lvl="0" marL="457200" rtl="0" algn="just">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The execution of a specific code may need to be repeated several numbers of times.</a:t>
            </a:r>
            <a:endParaRPr b="1">
              <a:solidFill>
                <a:schemeClr val="dk1"/>
              </a:solidFill>
              <a:latin typeface="Quicksand"/>
              <a:ea typeface="Quicksand"/>
              <a:cs typeface="Quicksand"/>
              <a:sym typeface="Quicksand"/>
            </a:endParaRPr>
          </a:p>
        </p:txBody>
      </p:sp>
      <p:sp>
        <p:nvSpPr>
          <p:cNvPr id="255" name="Google Shape;255;p23"/>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are loops?</a:t>
            </a:r>
            <a:endParaRPr b="0" i="0" sz="2200" u="none" cap="none" strike="noStrike">
              <a:solidFill>
                <a:srgbClr val="FFFFFF"/>
              </a:solidFill>
              <a:latin typeface="Bebas Neue"/>
              <a:ea typeface="Bebas Neue"/>
              <a:cs typeface="Bebas Neue"/>
              <a:sym typeface="Bebas Neue"/>
            </a:endParaRPr>
          </a:p>
        </p:txBody>
      </p:sp>
      <p:pic>
        <p:nvPicPr>
          <p:cNvPr descr="Python Loops" id="257" name="Google Shape;257;p23"/>
          <p:cNvPicPr preferRelativeResize="0"/>
          <p:nvPr/>
        </p:nvPicPr>
        <p:blipFill rotWithShape="1">
          <a:blip r:embed="rId3">
            <a:alphaModFix/>
          </a:blip>
          <a:srcRect b="0" l="0" r="0" t="0"/>
          <a:stretch/>
        </p:blipFill>
        <p:spPr>
          <a:xfrm>
            <a:off x="851625" y="1361350"/>
            <a:ext cx="3260625" cy="3243376"/>
          </a:xfrm>
          <a:prstGeom prst="rect">
            <a:avLst/>
          </a:prstGeom>
          <a:noFill/>
          <a:ln cap="flat" cmpd="sng" w="28575">
            <a:solidFill>
              <a:srgbClr val="0000FF"/>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p24"/>
          <p:cNvGrpSpPr/>
          <p:nvPr/>
        </p:nvGrpSpPr>
        <p:grpSpPr>
          <a:xfrm>
            <a:off x="7631947" y="671363"/>
            <a:ext cx="636814" cy="120078"/>
            <a:chOff x="8209059" y="198000"/>
            <a:chExt cx="636814" cy="120078"/>
          </a:xfrm>
        </p:grpSpPr>
        <p:sp>
          <p:nvSpPr>
            <p:cNvPr id="263" name="Google Shape;263;p2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6" name="Google Shape;266;p24"/>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 name="Google Shape;267;p24"/>
          <p:cNvGrpSpPr/>
          <p:nvPr/>
        </p:nvGrpSpPr>
        <p:grpSpPr>
          <a:xfrm>
            <a:off x="7631947" y="671363"/>
            <a:ext cx="636814" cy="120078"/>
            <a:chOff x="8209059" y="198000"/>
            <a:chExt cx="636814" cy="120078"/>
          </a:xfrm>
        </p:grpSpPr>
        <p:sp>
          <p:nvSpPr>
            <p:cNvPr id="268" name="Google Shape;268;p2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24"/>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Advantages of </a:t>
            </a:r>
            <a:r>
              <a:rPr lang="en" sz="3600">
                <a:solidFill>
                  <a:srgbClr val="011635"/>
                </a:solidFill>
                <a:latin typeface="Bebas Neue"/>
                <a:ea typeface="Bebas Neue"/>
                <a:cs typeface="Bebas Neue"/>
                <a:sym typeface="Bebas Neue"/>
              </a:rPr>
              <a:t>Loops</a:t>
            </a:r>
            <a:endParaRPr b="0" i="0" sz="3600" u="none" cap="none" strike="noStrike">
              <a:solidFill>
                <a:srgbClr val="011635"/>
              </a:solidFill>
              <a:latin typeface="Bebas Neue"/>
              <a:ea typeface="Bebas Neue"/>
              <a:cs typeface="Bebas Neue"/>
              <a:sym typeface="Bebas Neue"/>
            </a:endParaRPr>
          </a:p>
        </p:txBody>
      </p:sp>
      <p:sp>
        <p:nvSpPr>
          <p:cNvPr id="272" name="Google Shape;272;p24"/>
          <p:cNvSpPr txBox="1"/>
          <p:nvPr/>
        </p:nvSpPr>
        <p:spPr>
          <a:xfrm flipH="1">
            <a:off x="4763325" y="2072375"/>
            <a:ext cx="3830400" cy="2256300"/>
          </a:xfrm>
          <a:prstGeom prst="rect">
            <a:avLst/>
          </a:prstGeom>
          <a:noFill/>
          <a:ln>
            <a:noFill/>
          </a:ln>
        </p:spPr>
        <p:txBody>
          <a:bodyPr anchorCtr="0" anchor="ctr" bIns="0" lIns="0" spcFirstLastPara="1" rIns="0" wrap="square" tIns="0">
            <a:noAutofit/>
          </a:bodyPr>
          <a:lstStyle/>
          <a:p>
            <a:pPr indent="0" lvl="0" marL="109537" rtl="0" algn="just">
              <a:spcBef>
                <a:spcPts val="0"/>
              </a:spcBef>
              <a:spcAft>
                <a:spcPts val="0"/>
              </a:spcAft>
              <a:buNone/>
            </a:pPr>
            <a:r>
              <a:rPr b="1" lang="en" sz="1500">
                <a:solidFill>
                  <a:schemeClr val="dk1"/>
                </a:solidFill>
                <a:latin typeface="Quicksand"/>
                <a:ea typeface="Quicksand"/>
                <a:cs typeface="Quicksand"/>
                <a:sym typeface="Quicksand"/>
              </a:rPr>
              <a:t>There are the following advantages of loops in Python.</a:t>
            </a:r>
            <a:endParaRPr b="1" sz="1500">
              <a:solidFill>
                <a:schemeClr val="dk1"/>
              </a:solidFill>
              <a:latin typeface="Quicksand"/>
              <a:ea typeface="Quicksand"/>
              <a:cs typeface="Quicksand"/>
              <a:sym typeface="Quicksand"/>
            </a:endParaRPr>
          </a:p>
          <a:p>
            <a:pPr indent="-323850" lvl="0" marL="457200" rtl="0" algn="just">
              <a:spcBef>
                <a:spcPts val="40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It provides code reusability.</a:t>
            </a:r>
            <a:endParaRPr b="1" sz="1500">
              <a:solidFill>
                <a:schemeClr val="dk1"/>
              </a:solidFill>
              <a:latin typeface="Quicksand"/>
              <a:ea typeface="Quicksand"/>
              <a:cs typeface="Quicksand"/>
              <a:sym typeface="Quicksand"/>
            </a:endParaRPr>
          </a:p>
          <a:p>
            <a:pPr indent="-323850" lvl="0" marL="457200" rtl="0" algn="just">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Using loops, we do not need to write the same code again and again.</a:t>
            </a:r>
            <a:endParaRPr b="1" sz="1500">
              <a:solidFill>
                <a:schemeClr val="dk1"/>
              </a:solidFill>
              <a:latin typeface="Quicksand"/>
              <a:ea typeface="Quicksand"/>
              <a:cs typeface="Quicksand"/>
              <a:sym typeface="Quicksand"/>
            </a:endParaRPr>
          </a:p>
          <a:p>
            <a:pPr indent="-323850" lvl="0" marL="457200" rtl="0" algn="just">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Using loops, we can traverse over the elements of data structures (array or linked lists).</a:t>
            </a:r>
            <a:endParaRPr b="1" sz="1500">
              <a:solidFill>
                <a:schemeClr val="dk1"/>
              </a:solidFill>
              <a:latin typeface="Quicksand"/>
              <a:ea typeface="Quicksand"/>
              <a:cs typeface="Quicksand"/>
              <a:sym typeface="Quicksand"/>
            </a:endParaRPr>
          </a:p>
        </p:txBody>
      </p:sp>
      <p:sp>
        <p:nvSpPr>
          <p:cNvPr id="273" name="Google Shape;273;p24"/>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4"/>
          <p:cNvSpPr txBox="1"/>
          <p:nvPr/>
        </p:nvSpPr>
        <p:spPr>
          <a:xfrm>
            <a:off x="5423000" y="1207450"/>
            <a:ext cx="2382300" cy="7134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are THE advantages loops?</a:t>
            </a:r>
            <a:endParaRPr b="0" i="0" sz="2200" u="none" cap="none" strike="noStrike">
              <a:solidFill>
                <a:srgbClr val="FFFFFF"/>
              </a:solidFill>
              <a:latin typeface="Bebas Neue"/>
              <a:ea typeface="Bebas Neue"/>
              <a:cs typeface="Bebas Neue"/>
              <a:sym typeface="Bebas Neue"/>
            </a:endParaRPr>
          </a:p>
        </p:txBody>
      </p:sp>
      <p:pic>
        <p:nvPicPr>
          <p:cNvPr id="275" name="Google Shape;275;p24"/>
          <p:cNvPicPr preferRelativeResize="0"/>
          <p:nvPr/>
        </p:nvPicPr>
        <p:blipFill>
          <a:blip r:embed="rId3">
            <a:alphaModFix/>
          </a:blip>
          <a:stretch>
            <a:fillRect/>
          </a:stretch>
        </p:blipFill>
        <p:spPr>
          <a:xfrm>
            <a:off x="788975" y="1409950"/>
            <a:ext cx="2918725" cy="291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p:nvPr/>
        </p:nvSpPr>
        <p:spPr>
          <a:xfrm>
            <a:off x="5487375" y="3480800"/>
            <a:ext cx="2382300" cy="1194000"/>
          </a:xfrm>
          <a:prstGeom prst="roundRect">
            <a:avLst>
              <a:gd fmla="val 16667" name="adj"/>
            </a:avLst>
          </a:prstGeom>
          <a:solidFill>
            <a:srgbClr val="E69138"/>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25"/>
          <p:cNvGrpSpPr/>
          <p:nvPr/>
        </p:nvGrpSpPr>
        <p:grpSpPr>
          <a:xfrm>
            <a:off x="7631947" y="671363"/>
            <a:ext cx="636814" cy="120078"/>
            <a:chOff x="8209059" y="198000"/>
            <a:chExt cx="636814" cy="120078"/>
          </a:xfrm>
        </p:grpSpPr>
        <p:sp>
          <p:nvSpPr>
            <p:cNvPr id="282" name="Google Shape;282;p2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5" name="Google Shape;285;p25"/>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6" name="Google Shape;286;p25"/>
          <p:cNvGrpSpPr/>
          <p:nvPr/>
        </p:nvGrpSpPr>
        <p:grpSpPr>
          <a:xfrm>
            <a:off x="7631947" y="671363"/>
            <a:ext cx="636814" cy="120078"/>
            <a:chOff x="8209059" y="198000"/>
            <a:chExt cx="636814" cy="120078"/>
          </a:xfrm>
        </p:grpSpPr>
        <p:sp>
          <p:nvSpPr>
            <p:cNvPr id="287" name="Google Shape;287;p2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0" name="Google Shape;290;p25"/>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FOR </a:t>
            </a:r>
            <a:r>
              <a:rPr lang="en" sz="3600">
                <a:solidFill>
                  <a:srgbClr val="011635"/>
                </a:solidFill>
                <a:latin typeface="Bebas Neue"/>
                <a:ea typeface="Bebas Neue"/>
                <a:cs typeface="Bebas Neue"/>
                <a:sym typeface="Bebas Neue"/>
              </a:rPr>
              <a:t>Loop</a:t>
            </a:r>
            <a:endParaRPr b="0" i="0" sz="3600" u="none" cap="none" strike="noStrike">
              <a:solidFill>
                <a:srgbClr val="011635"/>
              </a:solidFill>
              <a:latin typeface="Bebas Neue"/>
              <a:ea typeface="Bebas Neue"/>
              <a:cs typeface="Bebas Neue"/>
              <a:sym typeface="Bebas Neue"/>
            </a:endParaRPr>
          </a:p>
        </p:txBody>
      </p:sp>
      <p:sp>
        <p:nvSpPr>
          <p:cNvPr id="291" name="Google Shape;291;p25"/>
          <p:cNvSpPr txBox="1"/>
          <p:nvPr/>
        </p:nvSpPr>
        <p:spPr>
          <a:xfrm flipH="1">
            <a:off x="4763325" y="2072375"/>
            <a:ext cx="3830400" cy="12378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b="1" lang="en" sz="1500">
                <a:solidFill>
                  <a:schemeClr val="dk1"/>
                </a:solidFill>
                <a:latin typeface="Quicksand"/>
                <a:ea typeface="Quicksand"/>
                <a:cs typeface="Quicksand"/>
                <a:sym typeface="Quicksand"/>
              </a:rPr>
              <a:t>The for loop in Python is used to iterate the statements or a part of the program several times. It is frequently used to traverse the data structures like list, tuple, or dictionary.</a:t>
            </a:r>
            <a:endParaRPr b="1" sz="1500">
              <a:solidFill>
                <a:schemeClr val="dk1"/>
              </a:solidFill>
              <a:latin typeface="Quicksand"/>
              <a:ea typeface="Quicksand"/>
              <a:cs typeface="Quicksand"/>
              <a:sym typeface="Quicksand"/>
            </a:endParaRPr>
          </a:p>
        </p:txBody>
      </p:sp>
      <p:sp>
        <p:nvSpPr>
          <p:cNvPr id="292" name="Google Shape;292;p25"/>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5"/>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FOR loop?</a:t>
            </a:r>
            <a:endParaRPr b="0" i="0" sz="2200" u="none" cap="none" strike="noStrike">
              <a:solidFill>
                <a:srgbClr val="FFFFFF"/>
              </a:solidFill>
              <a:latin typeface="Bebas Neue"/>
              <a:ea typeface="Bebas Neue"/>
              <a:cs typeface="Bebas Neue"/>
              <a:sym typeface="Bebas Neue"/>
            </a:endParaRPr>
          </a:p>
        </p:txBody>
      </p:sp>
      <p:pic>
        <p:nvPicPr>
          <p:cNvPr descr="Python for loop" id="294" name="Google Shape;294;p25"/>
          <p:cNvPicPr preferRelativeResize="0"/>
          <p:nvPr/>
        </p:nvPicPr>
        <p:blipFill rotWithShape="1">
          <a:blip r:embed="rId3">
            <a:alphaModFix/>
          </a:blip>
          <a:srcRect b="0" l="0" r="0" t="0"/>
          <a:stretch/>
        </p:blipFill>
        <p:spPr>
          <a:xfrm>
            <a:off x="714800" y="1272700"/>
            <a:ext cx="3039125" cy="3425199"/>
          </a:xfrm>
          <a:prstGeom prst="rect">
            <a:avLst/>
          </a:prstGeom>
          <a:noFill/>
          <a:ln cap="flat" cmpd="sng" w="28575">
            <a:solidFill>
              <a:srgbClr val="0000FF"/>
            </a:solidFill>
            <a:prstDash val="solid"/>
            <a:round/>
            <a:headEnd len="sm" w="sm" type="none"/>
            <a:tailEnd len="sm" w="sm" type="none"/>
          </a:ln>
        </p:spPr>
      </p:pic>
      <p:sp>
        <p:nvSpPr>
          <p:cNvPr id="295" name="Google Shape;295;p25"/>
          <p:cNvSpPr txBox="1"/>
          <p:nvPr/>
        </p:nvSpPr>
        <p:spPr>
          <a:xfrm>
            <a:off x="5499225" y="3641200"/>
            <a:ext cx="2382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Quicksand"/>
                <a:ea typeface="Quicksand"/>
                <a:cs typeface="Quicksand"/>
                <a:sym typeface="Quicksand"/>
              </a:rPr>
              <a:t>The range() function is used to generate a sequence of numbers.</a:t>
            </a:r>
            <a:endParaRPr b="1">
              <a:solidFill>
                <a:schemeClr val="lt1"/>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6"/>
          <p:cNvSpPr/>
          <p:nvPr/>
        </p:nvSpPr>
        <p:spPr>
          <a:xfrm>
            <a:off x="5118025" y="3786350"/>
            <a:ext cx="2660100" cy="761400"/>
          </a:xfrm>
          <a:prstGeom prst="roundRect">
            <a:avLst>
              <a:gd fmla="val 16667" name="adj"/>
            </a:avLst>
          </a:prstGeom>
          <a:solidFill>
            <a:srgbClr val="E69138"/>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600">
              <a:solidFill>
                <a:schemeClr val="lt1"/>
              </a:solidFill>
              <a:latin typeface="Quicksand"/>
              <a:ea typeface="Quicksand"/>
              <a:cs typeface="Quicksand"/>
              <a:sym typeface="Quicksand"/>
            </a:endParaRPr>
          </a:p>
        </p:txBody>
      </p:sp>
      <p:grpSp>
        <p:nvGrpSpPr>
          <p:cNvPr id="301" name="Google Shape;301;p26"/>
          <p:cNvGrpSpPr/>
          <p:nvPr/>
        </p:nvGrpSpPr>
        <p:grpSpPr>
          <a:xfrm>
            <a:off x="7631947" y="671363"/>
            <a:ext cx="636814" cy="120078"/>
            <a:chOff x="8209059" y="198000"/>
            <a:chExt cx="636814" cy="120078"/>
          </a:xfrm>
        </p:grpSpPr>
        <p:sp>
          <p:nvSpPr>
            <p:cNvPr id="302" name="Google Shape;302;p2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p26"/>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6" name="Google Shape;306;p26"/>
          <p:cNvGrpSpPr/>
          <p:nvPr/>
        </p:nvGrpSpPr>
        <p:grpSpPr>
          <a:xfrm>
            <a:off x="7631947" y="671363"/>
            <a:ext cx="636814" cy="120078"/>
            <a:chOff x="8209059" y="198000"/>
            <a:chExt cx="636814" cy="120078"/>
          </a:xfrm>
        </p:grpSpPr>
        <p:sp>
          <p:nvSpPr>
            <p:cNvPr id="307" name="Google Shape;307;p2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26"/>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Range function</a:t>
            </a:r>
            <a:endParaRPr b="0" i="0" sz="3600" u="none" cap="none" strike="noStrike">
              <a:solidFill>
                <a:srgbClr val="011635"/>
              </a:solidFill>
              <a:latin typeface="Bebas Neue"/>
              <a:ea typeface="Bebas Neue"/>
              <a:cs typeface="Bebas Neue"/>
              <a:sym typeface="Bebas Neue"/>
            </a:endParaRPr>
          </a:p>
        </p:txBody>
      </p:sp>
      <p:sp>
        <p:nvSpPr>
          <p:cNvPr id="311" name="Google Shape;311;p26"/>
          <p:cNvSpPr txBox="1"/>
          <p:nvPr/>
        </p:nvSpPr>
        <p:spPr>
          <a:xfrm flipH="1">
            <a:off x="4467200" y="1964300"/>
            <a:ext cx="4293900" cy="17595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b="1" lang="en" sz="1500">
                <a:solidFill>
                  <a:schemeClr val="dk1"/>
                </a:solidFill>
                <a:latin typeface="Quicksand"/>
                <a:ea typeface="Quicksand"/>
                <a:cs typeface="Quicksand"/>
                <a:sym typeface="Quicksand"/>
              </a:rPr>
              <a:t>The range() function is used to generate a sequence of numbers.</a:t>
            </a:r>
            <a:endParaRPr b="1" sz="1500">
              <a:solidFill>
                <a:schemeClr val="dk1"/>
              </a:solidFill>
              <a:latin typeface="Quicksand"/>
              <a:ea typeface="Quicksand"/>
              <a:cs typeface="Quicksand"/>
              <a:sym typeface="Quicksand"/>
            </a:endParaRPr>
          </a:p>
          <a:p>
            <a:pPr indent="0" lvl="0" marL="0" rtl="0" algn="just">
              <a:spcBef>
                <a:spcPts val="0"/>
              </a:spcBef>
              <a:spcAft>
                <a:spcPts val="0"/>
              </a:spcAft>
              <a:buNone/>
            </a:pPr>
            <a:r>
              <a:rPr b="1" lang="en" sz="1500">
                <a:solidFill>
                  <a:schemeClr val="dk1"/>
                </a:solidFill>
                <a:highlight>
                  <a:srgbClr val="FFFFFF"/>
                </a:highlight>
                <a:latin typeface="Quicksand"/>
                <a:ea typeface="Quicksand"/>
                <a:cs typeface="Quicksand"/>
                <a:sym typeface="Quicksand"/>
              </a:rPr>
              <a:t>The range() function returns a sequence of numbers, starting from 0 by default, and increments by 1 (by default), and stops before a specified number.</a:t>
            </a:r>
            <a:endParaRPr b="1" sz="1500">
              <a:solidFill>
                <a:schemeClr val="dk1"/>
              </a:solidFill>
              <a:latin typeface="Quicksand"/>
              <a:ea typeface="Quicksand"/>
              <a:cs typeface="Quicksand"/>
              <a:sym typeface="Quicksand"/>
            </a:endParaRPr>
          </a:p>
        </p:txBody>
      </p:sp>
      <p:sp>
        <p:nvSpPr>
          <p:cNvPr id="312" name="Google Shape;312;p26"/>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6"/>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range function?</a:t>
            </a:r>
            <a:endParaRPr b="0" i="0" sz="2200" u="none" cap="none" strike="noStrike">
              <a:solidFill>
                <a:srgbClr val="FFFFFF"/>
              </a:solidFill>
              <a:latin typeface="Bebas Neue"/>
              <a:ea typeface="Bebas Neue"/>
              <a:cs typeface="Bebas Neue"/>
              <a:sym typeface="Bebas Neue"/>
            </a:endParaRPr>
          </a:p>
        </p:txBody>
      </p:sp>
      <p:sp>
        <p:nvSpPr>
          <p:cNvPr id="314" name="Google Shape;314;p26"/>
          <p:cNvSpPr txBox="1"/>
          <p:nvPr/>
        </p:nvSpPr>
        <p:spPr>
          <a:xfrm>
            <a:off x="5118025" y="3870550"/>
            <a:ext cx="2763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Quicksand"/>
                <a:ea typeface="Quicksand"/>
                <a:cs typeface="Quicksand"/>
                <a:sym typeface="Quicksand"/>
              </a:rPr>
              <a:t>Syntax</a:t>
            </a:r>
            <a:endParaRPr b="1" sz="16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600">
                <a:solidFill>
                  <a:schemeClr val="lt1"/>
                </a:solidFill>
                <a:latin typeface="Quicksand"/>
                <a:ea typeface="Quicksand"/>
                <a:cs typeface="Quicksand"/>
                <a:sym typeface="Quicksand"/>
              </a:rPr>
              <a:t>range (Start, Stop, Step)</a:t>
            </a:r>
            <a:endParaRPr b="1" sz="1600">
              <a:solidFill>
                <a:schemeClr val="lt1"/>
              </a:solidFill>
              <a:latin typeface="Quicksand"/>
              <a:ea typeface="Quicksand"/>
              <a:cs typeface="Quicksand"/>
              <a:sym typeface="Quicksand"/>
            </a:endParaRPr>
          </a:p>
        </p:txBody>
      </p:sp>
      <p:pic>
        <p:nvPicPr>
          <p:cNvPr id="315" name="Google Shape;315;p26"/>
          <p:cNvPicPr preferRelativeResize="0"/>
          <p:nvPr/>
        </p:nvPicPr>
        <p:blipFill>
          <a:blip r:embed="rId3">
            <a:alphaModFix/>
          </a:blip>
          <a:stretch>
            <a:fillRect/>
          </a:stretch>
        </p:blipFill>
        <p:spPr>
          <a:xfrm>
            <a:off x="714800" y="1459950"/>
            <a:ext cx="2941350" cy="294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pSp>
        <p:nvGrpSpPr>
          <p:cNvPr id="320" name="Google Shape;320;p27"/>
          <p:cNvGrpSpPr/>
          <p:nvPr/>
        </p:nvGrpSpPr>
        <p:grpSpPr>
          <a:xfrm>
            <a:off x="7631947" y="671363"/>
            <a:ext cx="636814" cy="120078"/>
            <a:chOff x="8209059" y="198000"/>
            <a:chExt cx="636814" cy="120078"/>
          </a:xfrm>
        </p:grpSpPr>
        <p:sp>
          <p:nvSpPr>
            <p:cNvPr id="321" name="Google Shape;321;p2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4" name="Google Shape;324;p27"/>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 name="Google Shape;325;p27"/>
          <p:cNvGrpSpPr/>
          <p:nvPr/>
        </p:nvGrpSpPr>
        <p:grpSpPr>
          <a:xfrm>
            <a:off x="7631947" y="671363"/>
            <a:ext cx="636814" cy="120078"/>
            <a:chOff x="8209059" y="198000"/>
            <a:chExt cx="636814" cy="120078"/>
          </a:xfrm>
        </p:grpSpPr>
        <p:sp>
          <p:nvSpPr>
            <p:cNvPr id="326" name="Google Shape;326;p2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 name="Google Shape;329;p27"/>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iF Else statement - Range Function</a:t>
            </a:r>
            <a:endParaRPr b="0" i="0" sz="3600" u="none" cap="none" strike="noStrike">
              <a:solidFill>
                <a:srgbClr val="011635"/>
              </a:solidFill>
              <a:latin typeface="Bebas Neue"/>
              <a:ea typeface="Bebas Neue"/>
              <a:cs typeface="Bebas Neue"/>
              <a:sym typeface="Bebas Neue"/>
            </a:endParaRPr>
          </a:p>
        </p:txBody>
      </p:sp>
      <p:sp>
        <p:nvSpPr>
          <p:cNvPr id="330" name="Google Shape;330;p27"/>
          <p:cNvSpPr txBox="1"/>
          <p:nvPr/>
        </p:nvSpPr>
        <p:spPr>
          <a:xfrm flipH="1">
            <a:off x="714800" y="1433250"/>
            <a:ext cx="3664800" cy="2277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800"/>
              <a:buFont typeface="Arial"/>
              <a:buNone/>
            </a:pPr>
            <a:r>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n=int(input("Enter the number up to which you want to print the natural numbers"))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for i in range(0,n):  </a:t>
            </a:r>
            <a:endParaRPr b="1" sz="15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0000FF"/>
                </a:solidFill>
                <a:latin typeface="Quicksand"/>
                <a:ea typeface="Quicksand"/>
                <a:cs typeface="Quicksand"/>
                <a:sym typeface="Quicksand"/>
              </a:rPr>
              <a:t>     print(i) </a:t>
            </a:r>
            <a:endParaRPr b="1" sz="1500">
              <a:solidFill>
                <a:srgbClr val="0000FF"/>
              </a:solidFill>
              <a:latin typeface="Quicksand"/>
              <a:ea typeface="Quicksand"/>
              <a:cs typeface="Quicksand"/>
              <a:sym typeface="Quicksand"/>
            </a:endParaRPr>
          </a:p>
        </p:txBody>
      </p:sp>
      <p:sp>
        <p:nvSpPr>
          <p:cNvPr id="331" name="Google Shape;331;p27"/>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7"/>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333" name="Google Shape;333;p27"/>
          <p:cNvSpPr/>
          <p:nvPr/>
        </p:nvSpPr>
        <p:spPr>
          <a:xfrm>
            <a:off x="5234050" y="1723800"/>
            <a:ext cx="2913900" cy="2720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txBox="1"/>
          <p:nvPr/>
        </p:nvSpPr>
        <p:spPr>
          <a:xfrm>
            <a:off x="5397050" y="1728675"/>
            <a:ext cx="2827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range (Start, Stop, Step)</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Enter the number up to which you want to print the natural numbers</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Input - 6</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0</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1</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2</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3</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4</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5</a:t>
            </a:r>
            <a:endParaRPr b="1">
              <a:solidFill>
                <a:schemeClr val="lt1"/>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pSp>
        <p:nvGrpSpPr>
          <p:cNvPr id="339" name="Google Shape;339;p28"/>
          <p:cNvGrpSpPr/>
          <p:nvPr/>
        </p:nvGrpSpPr>
        <p:grpSpPr>
          <a:xfrm>
            <a:off x="7631947" y="671363"/>
            <a:ext cx="636814" cy="120078"/>
            <a:chOff x="8209059" y="198000"/>
            <a:chExt cx="636814" cy="120078"/>
          </a:xfrm>
        </p:grpSpPr>
        <p:sp>
          <p:nvSpPr>
            <p:cNvPr id="340" name="Google Shape;340;p2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3" name="Google Shape;343;p28"/>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p28"/>
          <p:cNvGrpSpPr/>
          <p:nvPr/>
        </p:nvGrpSpPr>
        <p:grpSpPr>
          <a:xfrm>
            <a:off x="7631947" y="671363"/>
            <a:ext cx="636814" cy="120078"/>
            <a:chOff x="8209059" y="198000"/>
            <a:chExt cx="636814" cy="120078"/>
          </a:xfrm>
        </p:grpSpPr>
        <p:sp>
          <p:nvSpPr>
            <p:cNvPr id="345" name="Google Shape;345;p2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8" name="Google Shape;348;p28"/>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3600"/>
              <a:buFont typeface="Arial"/>
              <a:buNone/>
            </a:pPr>
            <a:r>
              <a:rPr lang="en" sz="3600">
                <a:solidFill>
                  <a:srgbClr val="011635"/>
                </a:solidFill>
                <a:latin typeface="Bebas Neue"/>
                <a:ea typeface="Bebas Neue"/>
                <a:cs typeface="Bebas Neue"/>
                <a:sym typeface="Bebas Neue"/>
              </a:rPr>
              <a:t>iF Else statement - Range Function</a:t>
            </a:r>
            <a:endParaRPr sz="3600">
              <a:solidFill>
                <a:srgbClr val="011635"/>
              </a:solidFill>
              <a:latin typeface="Bebas Neue"/>
              <a:ea typeface="Bebas Neue"/>
              <a:cs typeface="Bebas Neue"/>
              <a:sym typeface="Bebas Neue"/>
            </a:endParaRPr>
          </a:p>
        </p:txBody>
      </p:sp>
      <p:sp>
        <p:nvSpPr>
          <p:cNvPr id="349" name="Google Shape;349;p28"/>
          <p:cNvSpPr txBox="1"/>
          <p:nvPr/>
        </p:nvSpPr>
        <p:spPr>
          <a:xfrm flipH="1">
            <a:off x="714750" y="1881075"/>
            <a:ext cx="3193800" cy="1642500"/>
          </a:xfrm>
          <a:prstGeom prst="rect">
            <a:avLst/>
          </a:prstGeom>
          <a:noFill/>
          <a:ln>
            <a:noFill/>
          </a:ln>
        </p:spPr>
        <p:txBody>
          <a:bodyPr anchorCtr="0" anchor="ctr" bIns="0" lIns="0" spcFirstLastPara="1" rIns="0" wrap="square" tIns="0">
            <a:noAutofit/>
          </a:bodyPr>
          <a:lstStyle/>
          <a:p>
            <a:pPr indent="0" lvl="0" marL="0" rtl="0" algn="l">
              <a:lnSpc>
                <a:spcPct val="105000"/>
              </a:lnSpc>
              <a:spcBef>
                <a:spcPts val="0"/>
              </a:spcBef>
              <a:spcAft>
                <a:spcPts val="0"/>
              </a:spcAft>
              <a:buClr>
                <a:schemeClr val="dk1"/>
              </a:buClr>
              <a:buSzPts val="358"/>
              <a:buFont typeface="Arial"/>
              <a:buNone/>
            </a:pPr>
            <a:r>
              <a:rPr b="1" lang="en" sz="1500">
                <a:solidFill>
                  <a:srgbClr val="0000FF"/>
                </a:solidFill>
                <a:highlight>
                  <a:schemeClr val="lt1"/>
                </a:highlight>
                <a:latin typeface="Quicksand"/>
                <a:ea typeface="Quicksand"/>
                <a:cs typeface="Quicksand"/>
                <a:sym typeface="Quicksand"/>
              </a:rPr>
              <a:t>n=int(input("Enter the number up to which you want to print"))  </a:t>
            </a:r>
            <a:endParaRPr b="1" sz="1500">
              <a:solidFill>
                <a:srgbClr val="0000FF"/>
              </a:solidFill>
              <a:highlight>
                <a:schemeClr val="lt1"/>
              </a:highlight>
              <a:latin typeface="Quicksand"/>
              <a:ea typeface="Quicksand"/>
              <a:cs typeface="Quicksand"/>
              <a:sym typeface="Quicksand"/>
            </a:endParaRPr>
          </a:p>
          <a:p>
            <a:pPr indent="0" lvl="0" marL="0" rtl="0" algn="l">
              <a:lnSpc>
                <a:spcPct val="105000"/>
              </a:lnSpc>
              <a:spcBef>
                <a:spcPts val="1200"/>
              </a:spcBef>
              <a:spcAft>
                <a:spcPts val="0"/>
              </a:spcAft>
              <a:buClr>
                <a:schemeClr val="dk1"/>
              </a:buClr>
              <a:buSzPts val="358"/>
              <a:buFont typeface="Arial"/>
              <a:buNone/>
            </a:pPr>
            <a:r>
              <a:rPr b="1" lang="en" sz="1500">
                <a:solidFill>
                  <a:srgbClr val="0000FF"/>
                </a:solidFill>
                <a:highlight>
                  <a:schemeClr val="lt1"/>
                </a:highlight>
                <a:latin typeface="Quicksand"/>
                <a:ea typeface="Quicksand"/>
                <a:cs typeface="Quicksand"/>
                <a:sym typeface="Quicksand"/>
              </a:rPr>
              <a:t>for i in range(1,n,3 ):  </a:t>
            </a:r>
            <a:endParaRPr b="1" sz="1500">
              <a:solidFill>
                <a:srgbClr val="0000FF"/>
              </a:solidFill>
              <a:highlight>
                <a:schemeClr val="lt1"/>
              </a:highlight>
              <a:latin typeface="Quicksand"/>
              <a:ea typeface="Quicksand"/>
              <a:cs typeface="Quicksand"/>
              <a:sym typeface="Quicksand"/>
            </a:endParaRPr>
          </a:p>
          <a:p>
            <a:pPr indent="0" lvl="0" marL="0" rtl="0" algn="l">
              <a:lnSpc>
                <a:spcPct val="105000"/>
              </a:lnSpc>
              <a:spcBef>
                <a:spcPts val="1200"/>
              </a:spcBef>
              <a:spcAft>
                <a:spcPts val="0"/>
              </a:spcAft>
              <a:buClr>
                <a:schemeClr val="dk1"/>
              </a:buClr>
              <a:buSzPts val="358"/>
              <a:buFont typeface="Arial"/>
              <a:buNone/>
            </a:pPr>
            <a:r>
              <a:rPr b="1" lang="en" sz="1500">
                <a:solidFill>
                  <a:srgbClr val="0000FF"/>
                </a:solidFill>
                <a:highlight>
                  <a:schemeClr val="lt1"/>
                </a:highlight>
                <a:latin typeface="Quicksand"/>
                <a:ea typeface="Quicksand"/>
                <a:cs typeface="Quicksand"/>
                <a:sym typeface="Quicksand"/>
              </a:rPr>
              <a:t>     print(i)</a:t>
            </a:r>
            <a:endParaRPr b="1" sz="1500">
              <a:solidFill>
                <a:srgbClr val="0000FF"/>
              </a:solidFill>
              <a:latin typeface="Quicksand"/>
              <a:ea typeface="Quicksand"/>
              <a:cs typeface="Quicksand"/>
              <a:sym typeface="Quicksand"/>
            </a:endParaRPr>
          </a:p>
        </p:txBody>
      </p:sp>
      <p:sp>
        <p:nvSpPr>
          <p:cNvPr id="350" name="Google Shape;350;p28"/>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8"/>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352" name="Google Shape;352;p28"/>
          <p:cNvSpPr/>
          <p:nvPr/>
        </p:nvSpPr>
        <p:spPr>
          <a:xfrm>
            <a:off x="344100" y="3595325"/>
            <a:ext cx="3278100" cy="11112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txBox="1"/>
          <p:nvPr/>
        </p:nvSpPr>
        <p:spPr>
          <a:xfrm>
            <a:off x="908500" y="3595325"/>
            <a:ext cx="2356200" cy="11112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Clr>
                <a:schemeClr val="dk1"/>
              </a:buClr>
              <a:buSzPts val="358"/>
              <a:buFont typeface="Arial"/>
              <a:buNone/>
            </a:pPr>
            <a:r>
              <a:rPr b="1" lang="en" sz="1500">
                <a:solidFill>
                  <a:srgbClr val="0000FF"/>
                </a:solidFill>
                <a:highlight>
                  <a:schemeClr val="lt1"/>
                </a:highlight>
                <a:latin typeface="Quicksand"/>
                <a:ea typeface="Quicksand"/>
                <a:cs typeface="Quicksand"/>
                <a:sym typeface="Quicksand"/>
              </a:rPr>
              <a:t>Enter the number up to which you want to print</a:t>
            </a:r>
            <a:endParaRPr b="1">
              <a:solidFill>
                <a:schemeClr val="lt1"/>
              </a:solidFill>
              <a:latin typeface="Quicksand"/>
              <a:ea typeface="Quicksand"/>
              <a:cs typeface="Quicksand"/>
              <a:sym typeface="Quicksand"/>
            </a:endParaRPr>
          </a:p>
          <a:p>
            <a:pPr indent="0" lvl="0" marL="0" rtl="0" algn="l">
              <a:lnSpc>
                <a:spcPct val="105000"/>
              </a:lnSpc>
              <a:spcBef>
                <a:spcPts val="0"/>
              </a:spcBef>
              <a:spcAft>
                <a:spcPts val="0"/>
              </a:spcAft>
              <a:buClr>
                <a:schemeClr val="dk1"/>
              </a:buClr>
              <a:buSzPts val="358"/>
              <a:buFont typeface="Arial"/>
              <a:buNone/>
            </a:pPr>
            <a:r>
              <a:rPr b="1" lang="en">
                <a:solidFill>
                  <a:schemeClr val="lt1"/>
                </a:solidFill>
                <a:latin typeface="Quicksand"/>
                <a:ea typeface="Quicksand"/>
                <a:cs typeface="Quicksand"/>
                <a:sym typeface="Quicksand"/>
              </a:rPr>
              <a:t>12</a:t>
            </a:r>
            <a:endParaRPr b="1">
              <a:solidFill>
                <a:schemeClr val="lt1"/>
              </a:solidFill>
              <a:latin typeface="Quicksand"/>
              <a:ea typeface="Quicksand"/>
              <a:cs typeface="Quicksand"/>
              <a:sym typeface="Quicksand"/>
            </a:endParaRPr>
          </a:p>
          <a:p>
            <a:pPr indent="0" lvl="0" marL="0" rtl="0" algn="l">
              <a:lnSpc>
                <a:spcPct val="105000"/>
              </a:lnSpc>
              <a:spcBef>
                <a:spcPts val="0"/>
              </a:spcBef>
              <a:spcAft>
                <a:spcPts val="0"/>
              </a:spcAft>
              <a:buClr>
                <a:schemeClr val="dk1"/>
              </a:buClr>
              <a:buSzPts val="358"/>
              <a:buFont typeface="Arial"/>
              <a:buNone/>
            </a:pPr>
            <a:r>
              <a:rPr b="1" lang="en">
                <a:solidFill>
                  <a:schemeClr val="lt1"/>
                </a:solidFill>
                <a:latin typeface="Quicksand"/>
                <a:ea typeface="Quicksand"/>
                <a:cs typeface="Quicksand"/>
                <a:sym typeface="Quicksand"/>
              </a:rPr>
              <a:t>Output: </a:t>
            </a:r>
            <a:r>
              <a:rPr b="1" lang="en">
                <a:solidFill>
                  <a:schemeClr val="lt1"/>
                </a:solidFill>
                <a:latin typeface="Quicksand"/>
                <a:ea typeface="Quicksand"/>
                <a:cs typeface="Quicksand"/>
                <a:sym typeface="Quicksand"/>
              </a:rPr>
              <a:t>1, 4, 7, 10</a:t>
            </a:r>
            <a:endParaRPr b="1">
              <a:solidFill>
                <a:schemeClr val="lt1"/>
              </a:solidFill>
              <a:latin typeface="Quicksand"/>
              <a:ea typeface="Quicksand"/>
              <a:cs typeface="Quicksand"/>
              <a:sym typeface="Quicksand"/>
            </a:endParaRPr>
          </a:p>
        </p:txBody>
      </p:sp>
      <p:sp>
        <p:nvSpPr>
          <p:cNvPr id="354" name="Google Shape;354;p28"/>
          <p:cNvSpPr txBox="1"/>
          <p:nvPr/>
        </p:nvSpPr>
        <p:spPr>
          <a:xfrm flipH="1">
            <a:off x="5481125" y="1881075"/>
            <a:ext cx="3278100" cy="164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500">
                <a:solidFill>
                  <a:srgbClr val="FF0000"/>
                </a:solidFill>
                <a:highlight>
                  <a:schemeClr val="lt1"/>
                </a:highlight>
                <a:latin typeface="Quicksand"/>
                <a:ea typeface="Quicksand"/>
                <a:cs typeface="Quicksand"/>
                <a:sym typeface="Quicksand"/>
              </a:rPr>
              <a:t>n=int(input("Enter the number up to which you want to print"))</a:t>
            </a:r>
            <a:endParaRPr b="1" sz="1500">
              <a:solidFill>
                <a:srgbClr val="FF0000"/>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FF0000"/>
                </a:solidFill>
                <a:highlight>
                  <a:schemeClr val="lt1"/>
                </a:highlight>
                <a:latin typeface="Quicksand"/>
                <a:ea typeface="Quicksand"/>
                <a:cs typeface="Quicksand"/>
                <a:sym typeface="Quicksand"/>
              </a:rPr>
              <a:t>  </a:t>
            </a:r>
            <a:endParaRPr b="1" sz="1500">
              <a:solidFill>
                <a:srgbClr val="FF0000"/>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FF0000"/>
                </a:solidFill>
                <a:highlight>
                  <a:schemeClr val="lt1"/>
                </a:highlight>
                <a:latin typeface="Quicksand"/>
                <a:ea typeface="Quicksand"/>
                <a:cs typeface="Quicksand"/>
                <a:sym typeface="Quicksand"/>
              </a:rPr>
              <a:t>for i in range(1.0,n,0.1):  </a:t>
            </a:r>
            <a:endParaRPr b="1" sz="1500">
              <a:solidFill>
                <a:srgbClr val="FF0000"/>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FF0000"/>
                </a:solidFill>
                <a:highlight>
                  <a:schemeClr val="lt1"/>
                </a:highlight>
                <a:latin typeface="Quicksand"/>
                <a:ea typeface="Quicksand"/>
                <a:cs typeface="Quicksand"/>
                <a:sym typeface="Quicksand"/>
              </a:rPr>
              <a:t>     print(i)</a:t>
            </a:r>
            <a:endParaRPr b="1" sz="1500">
              <a:solidFill>
                <a:srgbClr val="FF0000"/>
              </a:solidFill>
              <a:highlight>
                <a:schemeClr val="lt1"/>
              </a:highlight>
              <a:latin typeface="Quicksand"/>
              <a:ea typeface="Quicksand"/>
              <a:cs typeface="Quicksand"/>
              <a:sym typeface="Quicksand"/>
            </a:endParaRPr>
          </a:p>
        </p:txBody>
      </p:sp>
      <p:sp>
        <p:nvSpPr>
          <p:cNvPr id="355" name="Google Shape;355;p28"/>
          <p:cNvSpPr/>
          <p:nvPr/>
        </p:nvSpPr>
        <p:spPr>
          <a:xfrm>
            <a:off x="5409300" y="3595325"/>
            <a:ext cx="2859600" cy="12222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txBox="1"/>
          <p:nvPr/>
        </p:nvSpPr>
        <p:spPr>
          <a:xfrm>
            <a:off x="5603250" y="3734500"/>
            <a:ext cx="24717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lang="en" sz="1500">
                <a:solidFill>
                  <a:srgbClr val="FF0000"/>
                </a:solidFill>
                <a:highlight>
                  <a:schemeClr val="lt1"/>
                </a:highlight>
                <a:latin typeface="Quicksand"/>
                <a:ea typeface="Quicksand"/>
                <a:cs typeface="Quicksand"/>
                <a:sym typeface="Quicksand"/>
              </a:rPr>
              <a:t>Enter the number up to which you want to print</a:t>
            </a:r>
            <a:endParaRPr b="1" sz="1500">
              <a:solidFill>
                <a:srgbClr val="FF0000"/>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500">
                <a:solidFill>
                  <a:srgbClr val="FF0000"/>
                </a:solidFill>
                <a:highlight>
                  <a:schemeClr val="lt1"/>
                </a:highlight>
                <a:latin typeface="Quicksand"/>
                <a:ea typeface="Quicksand"/>
                <a:cs typeface="Quicksand"/>
                <a:sym typeface="Quicksand"/>
              </a:rPr>
              <a:t>1.5</a:t>
            </a:r>
            <a:endParaRPr b="1" sz="1500">
              <a:solidFill>
                <a:srgbClr val="FF0000"/>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700"/>
              <a:buFont typeface="Arial"/>
              <a:buNone/>
            </a:pPr>
            <a:r>
              <a:rPr b="1" lang="en">
                <a:solidFill>
                  <a:schemeClr val="lt1"/>
                </a:solidFill>
                <a:latin typeface="Quicksand"/>
                <a:ea typeface="Quicksand"/>
                <a:cs typeface="Quicksand"/>
                <a:sym typeface="Quicksand"/>
              </a:rPr>
              <a:t>Output: 1.0, 1.1, 1.2, 1.3, 1.4</a:t>
            </a:r>
            <a:endParaRPr b="1">
              <a:solidFill>
                <a:schemeClr val="lt1"/>
              </a:solidFill>
              <a:latin typeface="Quicksand"/>
              <a:ea typeface="Quicksand"/>
              <a:cs typeface="Quicksand"/>
              <a:sym typeface="Quicksa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pSp>
        <p:nvGrpSpPr>
          <p:cNvPr id="361" name="Google Shape;361;p29"/>
          <p:cNvGrpSpPr/>
          <p:nvPr/>
        </p:nvGrpSpPr>
        <p:grpSpPr>
          <a:xfrm>
            <a:off x="7631947" y="671363"/>
            <a:ext cx="636814" cy="120078"/>
            <a:chOff x="8209059" y="198000"/>
            <a:chExt cx="636814" cy="120078"/>
          </a:xfrm>
        </p:grpSpPr>
        <p:sp>
          <p:nvSpPr>
            <p:cNvPr id="362" name="Google Shape;362;p2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5" name="Google Shape;365;p29"/>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6" name="Google Shape;366;p29"/>
          <p:cNvGrpSpPr/>
          <p:nvPr/>
        </p:nvGrpSpPr>
        <p:grpSpPr>
          <a:xfrm>
            <a:off x="7631947" y="671363"/>
            <a:ext cx="636814" cy="120078"/>
            <a:chOff x="8209059" y="198000"/>
            <a:chExt cx="636814" cy="120078"/>
          </a:xfrm>
        </p:grpSpPr>
        <p:sp>
          <p:nvSpPr>
            <p:cNvPr id="367" name="Google Shape;367;p2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0" name="Google Shape;370;p29"/>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Nested </a:t>
            </a:r>
            <a:r>
              <a:rPr lang="en" sz="3600">
                <a:solidFill>
                  <a:srgbClr val="011635"/>
                </a:solidFill>
                <a:latin typeface="Bebas Neue"/>
                <a:ea typeface="Bebas Neue"/>
                <a:cs typeface="Bebas Neue"/>
                <a:sym typeface="Bebas Neue"/>
              </a:rPr>
              <a:t>FOR Loop</a:t>
            </a:r>
            <a:endParaRPr b="0" i="0" sz="3600" u="none" cap="none" strike="noStrike">
              <a:solidFill>
                <a:srgbClr val="011635"/>
              </a:solidFill>
              <a:latin typeface="Bebas Neue"/>
              <a:ea typeface="Bebas Neue"/>
              <a:cs typeface="Bebas Neue"/>
              <a:sym typeface="Bebas Neue"/>
            </a:endParaRPr>
          </a:p>
        </p:txBody>
      </p:sp>
      <p:sp>
        <p:nvSpPr>
          <p:cNvPr id="371" name="Google Shape;371;p29"/>
          <p:cNvSpPr txBox="1"/>
          <p:nvPr/>
        </p:nvSpPr>
        <p:spPr>
          <a:xfrm flipH="1">
            <a:off x="4763325" y="2072375"/>
            <a:ext cx="3830400" cy="1237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500">
                <a:solidFill>
                  <a:schemeClr val="dk1"/>
                </a:solidFill>
                <a:latin typeface="Quicksand"/>
                <a:ea typeface="Quicksand"/>
                <a:cs typeface="Quicksand"/>
                <a:sym typeface="Quicksand"/>
              </a:rPr>
              <a:t>Python allows us to nest any number of for loops inside a for loop. The inner loop is executed n number of times for every iteration of the outer loop. </a:t>
            </a:r>
            <a:endParaRPr b="1" sz="1500">
              <a:solidFill>
                <a:schemeClr val="dk1"/>
              </a:solidFill>
              <a:latin typeface="Quicksand"/>
              <a:ea typeface="Quicksand"/>
              <a:cs typeface="Quicksand"/>
              <a:sym typeface="Quicksand"/>
            </a:endParaRPr>
          </a:p>
        </p:txBody>
      </p:sp>
      <p:sp>
        <p:nvSpPr>
          <p:cNvPr id="372" name="Google Shape;372;p29"/>
          <p:cNvSpPr/>
          <p:nvPr/>
        </p:nvSpPr>
        <p:spPr>
          <a:xfrm>
            <a:off x="5449250" y="1188350"/>
            <a:ext cx="24324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9"/>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nested FOR loop?</a:t>
            </a:r>
            <a:endParaRPr b="0" i="0" sz="2200" u="none" cap="none" strike="noStrike">
              <a:solidFill>
                <a:srgbClr val="FFFFFF"/>
              </a:solidFill>
              <a:latin typeface="Bebas Neue"/>
              <a:ea typeface="Bebas Neue"/>
              <a:cs typeface="Bebas Neue"/>
              <a:sym typeface="Bebas Neue"/>
            </a:endParaRPr>
          </a:p>
        </p:txBody>
      </p:sp>
      <p:pic>
        <p:nvPicPr>
          <p:cNvPr id="374" name="Google Shape;374;p29"/>
          <p:cNvPicPr preferRelativeResize="0"/>
          <p:nvPr/>
        </p:nvPicPr>
        <p:blipFill>
          <a:blip r:embed="rId3">
            <a:alphaModFix/>
          </a:blip>
          <a:stretch>
            <a:fillRect/>
          </a:stretch>
        </p:blipFill>
        <p:spPr>
          <a:xfrm>
            <a:off x="714800" y="1017725"/>
            <a:ext cx="3820975"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p30"/>
          <p:cNvGrpSpPr/>
          <p:nvPr/>
        </p:nvGrpSpPr>
        <p:grpSpPr>
          <a:xfrm>
            <a:off x="7631947" y="671363"/>
            <a:ext cx="636814" cy="120078"/>
            <a:chOff x="8209059" y="198000"/>
            <a:chExt cx="636814" cy="120078"/>
          </a:xfrm>
        </p:grpSpPr>
        <p:sp>
          <p:nvSpPr>
            <p:cNvPr id="380" name="Google Shape;380;p3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 name="Google Shape;383;p30"/>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4" name="Google Shape;384;p30"/>
          <p:cNvGrpSpPr/>
          <p:nvPr/>
        </p:nvGrpSpPr>
        <p:grpSpPr>
          <a:xfrm>
            <a:off x="7631947" y="671363"/>
            <a:ext cx="636814" cy="120078"/>
            <a:chOff x="8209059" y="198000"/>
            <a:chExt cx="636814" cy="120078"/>
          </a:xfrm>
        </p:grpSpPr>
        <p:sp>
          <p:nvSpPr>
            <p:cNvPr id="385" name="Google Shape;385;p3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8" name="Google Shape;388;p30"/>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The if-else statement</a:t>
            </a:r>
            <a:endParaRPr b="0" i="0" sz="3600" u="none" cap="none" strike="noStrike">
              <a:solidFill>
                <a:srgbClr val="011635"/>
              </a:solidFill>
              <a:latin typeface="Bebas Neue"/>
              <a:ea typeface="Bebas Neue"/>
              <a:cs typeface="Bebas Neue"/>
              <a:sym typeface="Bebas Neue"/>
            </a:endParaRPr>
          </a:p>
        </p:txBody>
      </p:sp>
      <p:sp>
        <p:nvSpPr>
          <p:cNvPr id="389" name="Google Shape;389;p30"/>
          <p:cNvSpPr txBox="1"/>
          <p:nvPr/>
        </p:nvSpPr>
        <p:spPr>
          <a:xfrm flipH="1">
            <a:off x="714700" y="1652475"/>
            <a:ext cx="3537600" cy="164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n = int(input("Enter the number of rows you want to print?"))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for i in range(0,n):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    print()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    for j in range(0,i+1):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        print("*",end="") </a:t>
            </a:r>
            <a:endParaRPr b="1">
              <a:solidFill>
                <a:srgbClr val="0000FF"/>
              </a:solidFill>
              <a:highlight>
                <a:schemeClr val="lt1"/>
              </a:highlight>
              <a:latin typeface="Quicksand"/>
              <a:ea typeface="Quicksand"/>
              <a:cs typeface="Quicksand"/>
              <a:sym typeface="Quicksand"/>
            </a:endParaRPr>
          </a:p>
        </p:txBody>
      </p:sp>
      <p:sp>
        <p:nvSpPr>
          <p:cNvPr id="390" name="Google Shape;390;p30"/>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0"/>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392" name="Google Shape;392;p30"/>
          <p:cNvSpPr/>
          <p:nvPr/>
        </p:nvSpPr>
        <p:spPr>
          <a:xfrm>
            <a:off x="638600" y="3290525"/>
            <a:ext cx="3359100" cy="1642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txBox="1"/>
          <p:nvPr/>
        </p:nvSpPr>
        <p:spPr>
          <a:xfrm>
            <a:off x="791000" y="3295400"/>
            <a:ext cx="32955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Output</a:t>
            </a:r>
            <a:endParaRPr b="1"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Enter the number of rows you want to print?</a:t>
            </a:r>
            <a:endParaRPr b="1"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5</a:t>
            </a:r>
            <a:endParaRPr b="1"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t/>
            </a:r>
            <a:endParaRPr b="1"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a:t>
            </a:r>
            <a:endParaRPr b="1" sz="1200">
              <a:solidFill>
                <a:schemeClr val="lt1"/>
              </a:solidFill>
              <a:latin typeface="Quicksand"/>
              <a:ea typeface="Quicksand"/>
              <a:cs typeface="Quicksand"/>
              <a:sym typeface="Quicksand"/>
            </a:endParaRPr>
          </a:p>
        </p:txBody>
      </p:sp>
      <p:sp>
        <p:nvSpPr>
          <p:cNvPr id="394" name="Google Shape;394;p30"/>
          <p:cNvSpPr txBox="1"/>
          <p:nvPr/>
        </p:nvSpPr>
        <p:spPr>
          <a:xfrm flipH="1">
            <a:off x="5182950" y="1710200"/>
            <a:ext cx="3593700" cy="164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3333"/>
              <a:buFont typeface="Arial"/>
              <a:buNone/>
            </a:pPr>
            <a:r>
              <a:rPr b="1" lang="en">
                <a:solidFill>
                  <a:srgbClr val="0000FF"/>
                </a:solidFill>
                <a:highlight>
                  <a:schemeClr val="lt1"/>
                </a:highlight>
                <a:latin typeface="Quicksand"/>
                <a:ea typeface="Quicksand"/>
                <a:cs typeface="Quicksand"/>
                <a:sym typeface="Quicksand"/>
              </a:rPr>
              <a:t>n = int(input("Enter the number of rows you want to print?"))  </a:t>
            </a:r>
            <a:endParaRPr b="1">
              <a:solidFill>
                <a:srgbClr val="0000FF"/>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3333"/>
              <a:buFont typeface="Arial"/>
              <a:buNone/>
            </a:pPr>
            <a:r>
              <a:rPr b="1" lang="en">
                <a:solidFill>
                  <a:srgbClr val="0000FF"/>
                </a:solidFill>
                <a:highlight>
                  <a:schemeClr val="lt1"/>
                </a:highlight>
                <a:latin typeface="Quicksand"/>
                <a:ea typeface="Quicksand"/>
                <a:cs typeface="Quicksand"/>
                <a:sym typeface="Quicksand"/>
              </a:rPr>
              <a:t>for i in range(0,n):  </a:t>
            </a:r>
            <a:endParaRPr b="1">
              <a:solidFill>
                <a:srgbClr val="0000FF"/>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3333"/>
              <a:buFont typeface="Arial"/>
              <a:buNone/>
            </a:pPr>
            <a:r>
              <a:rPr b="1" lang="en">
                <a:solidFill>
                  <a:srgbClr val="0000FF"/>
                </a:solidFill>
                <a:highlight>
                  <a:schemeClr val="lt1"/>
                </a:highlight>
                <a:latin typeface="Quicksand"/>
                <a:ea typeface="Quicksand"/>
                <a:cs typeface="Quicksand"/>
                <a:sym typeface="Quicksand"/>
              </a:rPr>
              <a:t>    print()  </a:t>
            </a:r>
            <a:endParaRPr b="1">
              <a:solidFill>
                <a:srgbClr val="0000FF"/>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3333"/>
              <a:buFont typeface="Arial"/>
              <a:buNone/>
            </a:pPr>
            <a:r>
              <a:rPr b="1" lang="en">
                <a:solidFill>
                  <a:srgbClr val="0000FF"/>
                </a:solidFill>
                <a:highlight>
                  <a:schemeClr val="lt1"/>
                </a:highlight>
                <a:latin typeface="Quicksand"/>
                <a:ea typeface="Quicksand"/>
                <a:cs typeface="Quicksand"/>
                <a:sym typeface="Quicksand"/>
              </a:rPr>
              <a:t>    for j in range(0,i+1):  </a:t>
            </a:r>
            <a:endParaRPr b="1">
              <a:solidFill>
                <a:srgbClr val="0000FF"/>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3333"/>
              <a:buFont typeface="Arial"/>
              <a:buNone/>
            </a:pPr>
            <a:r>
              <a:rPr b="1" lang="en">
                <a:solidFill>
                  <a:srgbClr val="0000FF"/>
                </a:solidFill>
                <a:highlight>
                  <a:schemeClr val="lt1"/>
                </a:highlight>
                <a:latin typeface="Quicksand"/>
                <a:ea typeface="Quicksand"/>
                <a:cs typeface="Quicksand"/>
                <a:sym typeface="Quicksand"/>
              </a:rPr>
              <a:t>        print(i,end="")</a:t>
            </a:r>
            <a:endParaRPr b="1">
              <a:solidFill>
                <a:srgbClr val="0000FF"/>
              </a:solidFill>
              <a:latin typeface="Quicksand"/>
              <a:ea typeface="Quicksand"/>
              <a:cs typeface="Quicksand"/>
              <a:sym typeface="Quicksand"/>
            </a:endParaRPr>
          </a:p>
        </p:txBody>
      </p:sp>
      <p:sp>
        <p:nvSpPr>
          <p:cNvPr id="395" name="Google Shape;395;p30"/>
          <p:cNvSpPr/>
          <p:nvPr/>
        </p:nvSpPr>
        <p:spPr>
          <a:xfrm>
            <a:off x="4910975" y="3353025"/>
            <a:ext cx="3453300" cy="1642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txBox="1"/>
          <p:nvPr/>
        </p:nvSpPr>
        <p:spPr>
          <a:xfrm>
            <a:off x="5063375" y="3357900"/>
            <a:ext cx="35937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Output</a:t>
            </a:r>
            <a:endParaRPr b="1"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Enter the number of </a:t>
            </a:r>
            <a:r>
              <a:rPr b="1" lang="en" sz="1100">
                <a:solidFill>
                  <a:schemeClr val="lt1"/>
                </a:solidFill>
                <a:latin typeface="Quicksand"/>
                <a:ea typeface="Quicksand"/>
                <a:cs typeface="Quicksand"/>
                <a:sym typeface="Quicksand"/>
              </a:rPr>
              <a:t>rows</a:t>
            </a:r>
            <a:r>
              <a:rPr b="1" lang="en" sz="1100">
                <a:solidFill>
                  <a:schemeClr val="lt1"/>
                </a:solidFill>
                <a:latin typeface="Quicksand"/>
                <a:ea typeface="Quicksand"/>
                <a:cs typeface="Quicksand"/>
                <a:sym typeface="Quicksand"/>
              </a:rPr>
              <a:t> you want to print?</a:t>
            </a:r>
            <a:endParaRPr b="1"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5</a:t>
            </a:r>
            <a:endParaRPr b="1"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t/>
            </a:r>
            <a:endParaRPr b="1"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3333"/>
              <a:buFont typeface="Arial"/>
              <a:buNone/>
            </a:pPr>
            <a:r>
              <a:rPr lang="en" sz="1100">
                <a:solidFill>
                  <a:schemeClr val="lt1"/>
                </a:solidFill>
                <a:latin typeface="Quicksand"/>
                <a:ea typeface="Quicksand"/>
                <a:cs typeface="Quicksand"/>
                <a:sym typeface="Quicksand"/>
              </a:rPr>
              <a:t>1</a:t>
            </a:r>
            <a:endParaRPr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3333"/>
              <a:buFont typeface="Arial"/>
              <a:buNone/>
            </a:pPr>
            <a:r>
              <a:rPr lang="en" sz="1100">
                <a:solidFill>
                  <a:schemeClr val="lt1"/>
                </a:solidFill>
                <a:latin typeface="Quicksand"/>
                <a:ea typeface="Quicksand"/>
                <a:cs typeface="Quicksand"/>
                <a:sym typeface="Quicksand"/>
              </a:rPr>
              <a:t>2 2</a:t>
            </a:r>
            <a:endParaRPr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3333"/>
              <a:buFont typeface="Arial"/>
              <a:buNone/>
            </a:pPr>
            <a:r>
              <a:rPr lang="en" sz="1100">
                <a:solidFill>
                  <a:schemeClr val="lt1"/>
                </a:solidFill>
                <a:latin typeface="Quicksand"/>
                <a:ea typeface="Quicksand"/>
                <a:cs typeface="Quicksand"/>
                <a:sym typeface="Quicksand"/>
              </a:rPr>
              <a:t>3 3 3</a:t>
            </a:r>
            <a:endParaRPr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3333"/>
              <a:buFont typeface="Arial"/>
              <a:buNone/>
            </a:pPr>
            <a:r>
              <a:rPr lang="en" sz="1100">
                <a:solidFill>
                  <a:schemeClr val="lt1"/>
                </a:solidFill>
                <a:latin typeface="Quicksand"/>
                <a:ea typeface="Quicksand"/>
                <a:cs typeface="Quicksand"/>
                <a:sym typeface="Quicksand"/>
              </a:rPr>
              <a:t>4 4 4 4</a:t>
            </a:r>
            <a:endParaRPr sz="11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3333"/>
              <a:buFont typeface="Arial"/>
              <a:buNone/>
            </a:pPr>
            <a:r>
              <a:rPr lang="en" sz="1100">
                <a:solidFill>
                  <a:schemeClr val="lt1"/>
                </a:solidFill>
                <a:latin typeface="Quicksand"/>
                <a:ea typeface="Quicksand"/>
                <a:cs typeface="Quicksand"/>
                <a:sym typeface="Quicksand"/>
              </a:rPr>
              <a:t>5 5 5 5 5</a:t>
            </a:r>
            <a:endParaRPr b="1" sz="1100">
              <a:solidFill>
                <a:schemeClr val="lt1"/>
              </a:solidFill>
              <a:latin typeface="Quicksand"/>
              <a:ea typeface="Quicksand"/>
              <a:cs typeface="Quicksand"/>
              <a:sym typeface="Quicksa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grpSp>
        <p:nvGrpSpPr>
          <p:cNvPr id="401" name="Google Shape;401;p31"/>
          <p:cNvGrpSpPr/>
          <p:nvPr/>
        </p:nvGrpSpPr>
        <p:grpSpPr>
          <a:xfrm>
            <a:off x="7631947" y="671363"/>
            <a:ext cx="636814" cy="120078"/>
            <a:chOff x="8209059" y="198000"/>
            <a:chExt cx="636814" cy="120078"/>
          </a:xfrm>
        </p:grpSpPr>
        <p:sp>
          <p:nvSpPr>
            <p:cNvPr id="402" name="Google Shape;402;p3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 name="Google Shape;405;p31"/>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6" name="Google Shape;406;p31"/>
          <p:cNvGrpSpPr/>
          <p:nvPr/>
        </p:nvGrpSpPr>
        <p:grpSpPr>
          <a:xfrm>
            <a:off x="7631947" y="671363"/>
            <a:ext cx="636814" cy="120078"/>
            <a:chOff x="8209059" y="198000"/>
            <a:chExt cx="636814" cy="120078"/>
          </a:xfrm>
        </p:grpSpPr>
        <p:sp>
          <p:nvSpPr>
            <p:cNvPr id="407" name="Google Shape;407;p3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p31"/>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using else statement with for loop</a:t>
            </a:r>
            <a:endParaRPr b="0" i="0" sz="3600" u="none" cap="none" strike="noStrike">
              <a:solidFill>
                <a:srgbClr val="011635"/>
              </a:solidFill>
              <a:latin typeface="Bebas Neue"/>
              <a:ea typeface="Bebas Neue"/>
              <a:cs typeface="Bebas Neue"/>
              <a:sym typeface="Bebas Neue"/>
            </a:endParaRPr>
          </a:p>
        </p:txBody>
      </p:sp>
      <p:sp>
        <p:nvSpPr>
          <p:cNvPr id="411" name="Google Shape;411;p31"/>
          <p:cNvSpPr txBox="1"/>
          <p:nvPr/>
        </p:nvSpPr>
        <p:spPr>
          <a:xfrm>
            <a:off x="5392700" y="1837150"/>
            <a:ext cx="3522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Quicksand"/>
                <a:ea typeface="Quicksand"/>
                <a:cs typeface="Quicksand"/>
                <a:sym typeface="Quicksand"/>
              </a:rPr>
              <a:t>for i in range(0,5):  </a:t>
            </a:r>
            <a:endParaRPr b="1">
              <a:solidFill>
                <a:srgbClr val="0000FF"/>
              </a:solidFill>
              <a:latin typeface="Quicksand"/>
              <a:ea typeface="Quicksand"/>
              <a:cs typeface="Quicksand"/>
              <a:sym typeface="Quicksand"/>
            </a:endParaRPr>
          </a:p>
          <a:p>
            <a:pPr indent="0" lvl="0" marL="0" rtl="0" algn="l">
              <a:spcBef>
                <a:spcPts val="0"/>
              </a:spcBef>
              <a:spcAft>
                <a:spcPts val="0"/>
              </a:spcAft>
              <a:buNone/>
            </a:pPr>
            <a:r>
              <a:rPr b="1" lang="en">
                <a:solidFill>
                  <a:srgbClr val="0000FF"/>
                </a:solidFill>
                <a:latin typeface="Quicksand"/>
                <a:ea typeface="Quicksand"/>
                <a:cs typeface="Quicksand"/>
                <a:sym typeface="Quicksand"/>
              </a:rPr>
              <a:t>    print(i)  </a:t>
            </a:r>
            <a:endParaRPr b="1">
              <a:solidFill>
                <a:srgbClr val="0000FF"/>
              </a:solidFill>
              <a:latin typeface="Quicksand"/>
              <a:ea typeface="Quicksand"/>
              <a:cs typeface="Quicksand"/>
              <a:sym typeface="Quicksand"/>
            </a:endParaRPr>
          </a:p>
          <a:p>
            <a:pPr indent="0" lvl="0" marL="0" rtl="0" algn="l">
              <a:spcBef>
                <a:spcPts val="0"/>
              </a:spcBef>
              <a:spcAft>
                <a:spcPts val="0"/>
              </a:spcAft>
              <a:buNone/>
            </a:pPr>
            <a:r>
              <a:rPr b="1" lang="en">
                <a:solidFill>
                  <a:srgbClr val="0000FF"/>
                </a:solidFill>
                <a:latin typeface="Quicksand"/>
                <a:ea typeface="Quicksand"/>
                <a:cs typeface="Quicksand"/>
                <a:sym typeface="Quicksand"/>
              </a:rPr>
              <a:t>else:</a:t>
            </a:r>
            <a:endParaRPr b="1">
              <a:solidFill>
                <a:srgbClr val="0000FF"/>
              </a:solidFill>
              <a:latin typeface="Quicksand"/>
              <a:ea typeface="Quicksand"/>
              <a:cs typeface="Quicksand"/>
              <a:sym typeface="Quicksand"/>
            </a:endParaRPr>
          </a:p>
          <a:p>
            <a:pPr indent="0" lvl="0" marL="0" rtl="0" algn="l">
              <a:spcBef>
                <a:spcPts val="0"/>
              </a:spcBef>
              <a:spcAft>
                <a:spcPts val="0"/>
              </a:spcAft>
              <a:buNone/>
            </a:pPr>
            <a:r>
              <a:rPr b="1" lang="en">
                <a:solidFill>
                  <a:srgbClr val="0000FF"/>
                </a:solidFill>
                <a:latin typeface="Quicksand"/>
                <a:ea typeface="Quicksand"/>
                <a:cs typeface="Quicksand"/>
                <a:sym typeface="Quicksand"/>
              </a:rPr>
              <a:t>    print("for loop completely exhausted, since there is no break.") </a:t>
            </a:r>
            <a:endParaRPr b="1">
              <a:solidFill>
                <a:srgbClr val="0000FF"/>
              </a:solidFill>
              <a:latin typeface="Quicksand"/>
              <a:ea typeface="Quicksand"/>
              <a:cs typeface="Quicksand"/>
              <a:sym typeface="Quicksand"/>
            </a:endParaRPr>
          </a:p>
        </p:txBody>
      </p:sp>
      <p:sp>
        <p:nvSpPr>
          <p:cNvPr id="412" name="Google Shape;412;p31"/>
          <p:cNvSpPr/>
          <p:nvPr/>
        </p:nvSpPr>
        <p:spPr>
          <a:xfrm>
            <a:off x="5392700" y="3316000"/>
            <a:ext cx="3228600" cy="1642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050"/>
              <a:buFont typeface="Arial"/>
              <a:buNone/>
            </a:pPr>
            <a:r>
              <a:t/>
            </a:r>
            <a:endParaRPr b="1" sz="1100">
              <a:solidFill>
                <a:schemeClr val="lt1"/>
              </a:solidFill>
              <a:latin typeface="Quicksand"/>
              <a:ea typeface="Quicksand"/>
              <a:cs typeface="Quicksand"/>
              <a:sym typeface="Quicksand"/>
            </a:endParaRPr>
          </a:p>
        </p:txBody>
      </p:sp>
      <p:sp>
        <p:nvSpPr>
          <p:cNvPr id="413" name="Google Shape;413;p31"/>
          <p:cNvSpPr txBox="1"/>
          <p:nvPr/>
        </p:nvSpPr>
        <p:spPr>
          <a:xfrm>
            <a:off x="5621300" y="3320875"/>
            <a:ext cx="30000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Output</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0</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1</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2</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3</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4</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for loop completely exhausted, since there is no break.</a:t>
            </a:r>
            <a:endParaRPr b="1" sz="1200">
              <a:solidFill>
                <a:schemeClr val="lt1"/>
              </a:solidFill>
              <a:latin typeface="Quicksand"/>
              <a:ea typeface="Quicksand"/>
              <a:cs typeface="Quicksand"/>
              <a:sym typeface="Quicksand"/>
            </a:endParaRPr>
          </a:p>
        </p:txBody>
      </p:sp>
      <p:sp>
        <p:nvSpPr>
          <p:cNvPr id="414" name="Google Shape;414;p31"/>
          <p:cNvSpPr/>
          <p:nvPr/>
        </p:nvSpPr>
        <p:spPr>
          <a:xfrm>
            <a:off x="5705900" y="111185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1"/>
          <p:cNvSpPr txBox="1"/>
          <p:nvPr/>
        </p:nvSpPr>
        <p:spPr>
          <a:xfrm>
            <a:off x="5767300" y="119595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416" name="Google Shape;416;p31"/>
          <p:cNvSpPr txBox="1"/>
          <p:nvPr/>
        </p:nvSpPr>
        <p:spPr>
          <a:xfrm flipH="1">
            <a:off x="741600" y="2362538"/>
            <a:ext cx="3830400" cy="12378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b="1" lang="en">
                <a:solidFill>
                  <a:schemeClr val="dk1"/>
                </a:solidFill>
                <a:latin typeface="Quicksand"/>
                <a:ea typeface="Quicksand"/>
                <a:cs typeface="Quicksand"/>
                <a:sym typeface="Quicksand"/>
              </a:rPr>
              <a:t>Unlike other languages like C, C++, or Java, python allows us to use the else statement with the for loop which can be executed only when all the iterations are exhausted.</a:t>
            </a:r>
            <a:endParaRPr b="1" sz="1500">
              <a:solidFill>
                <a:schemeClr val="dk1"/>
              </a:solidFill>
              <a:latin typeface="Quicksand"/>
              <a:ea typeface="Quicksand"/>
              <a:cs typeface="Quicksand"/>
              <a:sym typeface="Quicksand"/>
            </a:endParaRPr>
          </a:p>
        </p:txBody>
      </p:sp>
      <p:sp>
        <p:nvSpPr>
          <p:cNvPr id="417" name="Google Shape;417;p31"/>
          <p:cNvSpPr/>
          <p:nvPr/>
        </p:nvSpPr>
        <p:spPr>
          <a:xfrm>
            <a:off x="1478450" y="1543163"/>
            <a:ext cx="24324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1"/>
          <p:cNvSpPr txBox="1"/>
          <p:nvPr/>
        </p:nvSpPr>
        <p:spPr>
          <a:xfrm>
            <a:off x="1452200" y="1716163"/>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Else statement with FOR loop?</a:t>
            </a:r>
            <a:endParaRPr b="0" i="0" sz="2200" u="none" cap="none" strike="noStrike">
              <a:solidFill>
                <a:srgbClr val="FFFFFF"/>
              </a:solidFill>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pSp>
        <p:nvGrpSpPr>
          <p:cNvPr id="68" name="Google Shape;68;p14"/>
          <p:cNvGrpSpPr/>
          <p:nvPr/>
        </p:nvGrpSpPr>
        <p:grpSpPr>
          <a:xfrm>
            <a:off x="7631947" y="671363"/>
            <a:ext cx="636814" cy="120078"/>
            <a:chOff x="8209059" y="198000"/>
            <a:chExt cx="636814" cy="120078"/>
          </a:xfrm>
        </p:grpSpPr>
        <p:sp>
          <p:nvSpPr>
            <p:cNvPr id="69" name="Google Shape;69;p1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14"/>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p14"/>
          <p:cNvGrpSpPr/>
          <p:nvPr/>
        </p:nvGrpSpPr>
        <p:grpSpPr>
          <a:xfrm>
            <a:off x="7631947" y="671363"/>
            <a:ext cx="636814" cy="120078"/>
            <a:chOff x="8209059" y="198000"/>
            <a:chExt cx="636814" cy="120078"/>
          </a:xfrm>
        </p:grpSpPr>
        <p:sp>
          <p:nvSpPr>
            <p:cNvPr id="74" name="Google Shape;74;p1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4"/>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COntrol flow statements</a:t>
            </a:r>
            <a:endParaRPr b="0" i="0" sz="3600" u="none" cap="none" strike="noStrike">
              <a:solidFill>
                <a:srgbClr val="011635"/>
              </a:solidFill>
              <a:latin typeface="Bebas Neue"/>
              <a:ea typeface="Bebas Neue"/>
              <a:cs typeface="Bebas Neue"/>
              <a:sym typeface="Bebas Neue"/>
            </a:endParaRPr>
          </a:p>
        </p:txBody>
      </p:sp>
      <p:sp>
        <p:nvSpPr>
          <p:cNvPr id="78" name="Google Shape;78;p14"/>
          <p:cNvSpPr txBox="1"/>
          <p:nvPr/>
        </p:nvSpPr>
        <p:spPr>
          <a:xfrm flipH="1">
            <a:off x="4214125" y="2123775"/>
            <a:ext cx="4506900" cy="2230500"/>
          </a:xfrm>
          <a:prstGeom prst="rect">
            <a:avLst/>
          </a:prstGeom>
          <a:noFill/>
          <a:ln>
            <a:noFill/>
          </a:ln>
        </p:spPr>
        <p:txBody>
          <a:bodyPr anchorCtr="0" anchor="ctr" bIns="0" lIns="0" spcFirstLastPara="1" rIns="0" wrap="square" tIns="0">
            <a:noAutofit/>
          </a:bodyPr>
          <a:lstStyle/>
          <a:p>
            <a:pPr indent="0" lvl="0" marL="0" rtl="0" algn="just">
              <a:lnSpc>
                <a:spcPct val="100000"/>
              </a:lnSpc>
              <a:spcBef>
                <a:spcPts val="0"/>
              </a:spcBef>
              <a:spcAft>
                <a:spcPts val="0"/>
              </a:spcAft>
              <a:buNone/>
            </a:pPr>
            <a:r>
              <a:rPr b="1" lang="en" sz="1500">
                <a:solidFill>
                  <a:schemeClr val="dk1"/>
                </a:solidFill>
                <a:highlight>
                  <a:schemeClr val="lt1"/>
                </a:highlight>
                <a:latin typeface="Quicksand"/>
                <a:ea typeface="Quicksand"/>
                <a:cs typeface="Quicksand"/>
                <a:sym typeface="Quicksand"/>
              </a:rPr>
              <a:t>A control statement is a statement that determines whether other statements or a block of </a:t>
            </a:r>
            <a:r>
              <a:rPr b="1" lang="en" sz="1500">
                <a:solidFill>
                  <a:schemeClr val="dk1"/>
                </a:solidFill>
                <a:highlight>
                  <a:schemeClr val="lt1"/>
                </a:highlight>
                <a:latin typeface="Quicksand"/>
                <a:ea typeface="Quicksand"/>
                <a:cs typeface="Quicksand"/>
                <a:sym typeface="Quicksand"/>
              </a:rPr>
              <a:t>statements</a:t>
            </a:r>
            <a:r>
              <a:rPr b="1" lang="en" sz="1500">
                <a:solidFill>
                  <a:schemeClr val="dk1"/>
                </a:solidFill>
                <a:highlight>
                  <a:schemeClr val="lt1"/>
                </a:highlight>
                <a:latin typeface="Quicksand"/>
                <a:ea typeface="Quicksand"/>
                <a:cs typeface="Quicksand"/>
                <a:sym typeface="Quicksand"/>
              </a:rPr>
              <a:t> will be executed or not. </a:t>
            </a:r>
            <a:endParaRPr b="1" sz="1500">
              <a:solidFill>
                <a:schemeClr val="dk1"/>
              </a:solidFill>
              <a:highlight>
                <a:schemeClr val="lt1"/>
              </a:highlight>
              <a:latin typeface="Quicksand"/>
              <a:ea typeface="Quicksand"/>
              <a:cs typeface="Quicksand"/>
              <a:sym typeface="Quicksand"/>
            </a:endParaRPr>
          </a:p>
          <a:p>
            <a:pPr indent="-323850" lvl="0" marL="457200" rtl="0" algn="just">
              <a:lnSpc>
                <a:spcPct val="100000"/>
              </a:lnSpc>
              <a:spcBef>
                <a:spcPts val="0"/>
              </a:spcBef>
              <a:spcAft>
                <a:spcPts val="0"/>
              </a:spcAft>
              <a:buClr>
                <a:schemeClr val="dk1"/>
              </a:buClr>
              <a:buSzPts val="1500"/>
              <a:buFont typeface="Quicksand"/>
              <a:buChar char="●"/>
            </a:pPr>
            <a:r>
              <a:rPr b="1" lang="en" sz="1500">
                <a:solidFill>
                  <a:schemeClr val="dk1"/>
                </a:solidFill>
                <a:highlight>
                  <a:schemeClr val="lt1"/>
                </a:highlight>
                <a:latin typeface="Quicksand"/>
                <a:ea typeface="Quicksand"/>
                <a:cs typeface="Quicksand"/>
                <a:sym typeface="Quicksand"/>
              </a:rPr>
              <a:t>An if statement decides whether to execute another statement, or decides which of two statements to execute. </a:t>
            </a:r>
            <a:endParaRPr b="1" sz="1500">
              <a:solidFill>
                <a:schemeClr val="dk1"/>
              </a:solidFill>
              <a:highlight>
                <a:schemeClr val="lt1"/>
              </a:highlight>
              <a:latin typeface="Quicksand"/>
              <a:ea typeface="Quicksand"/>
              <a:cs typeface="Quicksand"/>
              <a:sym typeface="Quicksand"/>
            </a:endParaRPr>
          </a:p>
          <a:p>
            <a:pPr indent="-323850" lvl="0" marL="457200" rtl="0" algn="just">
              <a:lnSpc>
                <a:spcPct val="100000"/>
              </a:lnSpc>
              <a:spcBef>
                <a:spcPts val="0"/>
              </a:spcBef>
              <a:spcAft>
                <a:spcPts val="0"/>
              </a:spcAft>
              <a:buClr>
                <a:schemeClr val="dk1"/>
              </a:buClr>
              <a:buSzPts val="1500"/>
              <a:buFont typeface="Quicksand"/>
              <a:buChar char="●"/>
            </a:pPr>
            <a:r>
              <a:rPr b="1" lang="en" sz="1500">
                <a:solidFill>
                  <a:schemeClr val="dk1"/>
                </a:solidFill>
                <a:highlight>
                  <a:schemeClr val="lt1"/>
                </a:highlight>
                <a:latin typeface="Quicksand"/>
                <a:ea typeface="Quicksand"/>
                <a:cs typeface="Quicksand"/>
                <a:sym typeface="Quicksand"/>
              </a:rPr>
              <a:t>A loop decides how many times to execute another statement.</a:t>
            </a:r>
            <a:endParaRPr b="1" sz="1500">
              <a:solidFill>
                <a:schemeClr val="dk1"/>
              </a:solidFill>
              <a:latin typeface="Quicksand"/>
              <a:ea typeface="Quicksand"/>
              <a:cs typeface="Quicksand"/>
              <a:sym typeface="Quicksand"/>
            </a:endParaRPr>
          </a:p>
        </p:txBody>
      </p:sp>
      <p:sp>
        <p:nvSpPr>
          <p:cNvPr id="79" name="Google Shape;79;p14"/>
          <p:cNvSpPr/>
          <p:nvPr/>
        </p:nvSpPr>
        <p:spPr>
          <a:xfrm>
            <a:off x="5280725" y="1355850"/>
            <a:ext cx="2351100" cy="7110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txBox="1"/>
          <p:nvPr/>
        </p:nvSpPr>
        <p:spPr>
          <a:xfrm>
            <a:off x="5599600" y="1502050"/>
            <a:ext cx="20325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FFFFFF"/>
                </a:solidFill>
                <a:latin typeface="Bebas Neue"/>
                <a:ea typeface="Bebas Neue"/>
                <a:cs typeface="Bebas Neue"/>
                <a:sym typeface="Bebas Neue"/>
              </a:rPr>
              <a:t>wH</a:t>
            </a:r>
            <a:r>
              <a:rPr lang="en" sz="2200">
                <a:solidFill>
                  <a:srgbClr val="FFFFFF"/>
                </a:solidFill>
                <a:latin typeface="Bebas Neue"/>
                <a:ea typeface="Bebas Neue"/>
                <a:cs typeface="Bebas Neue"/>
                <a:sym typeface="Bebas Neue"/>
              </a:rPr>
              <a:t>at are control flow statements?</a:t>
            </a:r>
            <a:endParaRPr b="0" i="0" sz="2200" u="none" cap="none" strike="noStrike">
              <a:solidFill>
                <a:srgbClr val="FFFFFF"/>
              </a:solidFill>
              <a:latin typeface="Bebas Neue"/>
              <a:ea typeface="Bebas Neue"/>
              <a:cs typeface="Bebas Neue"/>
              <a:sym typeface="Bebas Neue"/>
            </a:endParaRPr>
          </a:p>
        </p:txBody>
      </p:sp>
      <p:pic>
        <p:nvPicPr>
          <p:cNvPr id="81" name="Google Shape;81;p14"/>
          <p:cNvPicPr preferRelativeResize="0"/>
          <p:nvPr/>
        </p:nvPicPr>
        <p:blipFill>
          <a:blip r:embed="rId3">
            <a:alphaModFix/>
          </a:blip>
          <a:stretch>
            <a:fillRect/>
          </a:stretch>
        </p:blipFill>
        <p:spPr>
          <a:xfrm>
            <a:off x="473300" y="1158575"/>
            <a:ext cx="3552050" cy="3552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p:nvPr/>
        </p:nvSpPr>
        <p:spPr>
          <a:xfrm>
            <a:off x="6302050" y="3449475"/>
            <a:ext cx="1476000" cy="1148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100">
              <a:solidFill>
                <a:schemeClr val="lt1"/>
              </a:solidFill>
              <a:latin typeface="Quicksand"/>
              <a:ea typeface="Quicksand"/>
              <a:cs typeface="Quicksand"/>
              <a:sym typeface="Quicksand"/>
            </a:endParaRPr>
          </a:p>
        </p:txBody>
      </p:sp>
      <p:grpSp>
        <p:nvGrpSpPr>
          <p:cNvPr id="424" name="Google Shape;424;p32"/>
          <p:cNvGrpSpPr/>
          <p:nvPr/>
        </p:nvGrpSpPr>
        <p:grpSpPr>
          <a:xfrm>
            <a:off x="7631947" y="671363"/>
            <a:ext cx="636814" cy="120078"/>
            <a:chOff x="8209059" y="198000"/>
            <a:chExt cx="636814" cy="120078"/>
          </a:xfrm>
        </p:grpSpPr>
        <p:sp>
          <p:nvSpPr>
            <p:cNvPr id="425" name="Google Shape;425;p3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8" name="Google Shape;428;p32"/>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9" name="Google Shape;429;p32"/>
          <p:cNvGrpSpPr/>
          <p:nvPr/>
        </p:nvGrpSpPr>
        <p:grpSpPr>
          <a:xfrm>
            <a:off x="7631947" y="671363"/>
            <a:ext cx="636814" cy="120078"/>
            <a:chOff x="8209059" y="198000"/>
            <a:chExt cx="636814" cy="120078"/>
          </a:xfrm>
        </p:grpSpPr>
        <p:sp>
          <p:nvSpPr>
            <p:cNvPr id="430" name="Google Shape;430;p3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3" name="Google Shape;433;p32"/>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While </a:t>
            </a:r>
            <a:r>
              <a:rPr lang="en" sz="3600">
                <a:solidFill>
                  <a:srgbClr val="011635"/>
                </a:solidFill>
                <a:latin typeface="Bebas Neue"/>
                <a:ea typeface="Bebas Neue"/>
                <a:cs typeface="Bebas Neue"/>
                <a:sym typeface="Bebas Neue"/>
              </a:rPr>
              <a:t>Loop</a:t>
            </a:r>
            <a:endParaRPr b="0" i="0" sz="3600" u="none" cap="none" strike="noStrike">
              <a:solidFill>
                <a:srgbClr val="011635"/>
              </a:solidFill>
              <a:latin typeface="Bebas Neue"/>
              <a:ea typeface="Bebas Neue"/>
              <a:cs typeface="Bebas Neue"/>
              <a:sym typeface="Bebas Neue"/>
            </a:endParaRPr>
          </a:p>
        </p:txBody>
      </p:sp>
      <p:sp>
        <p:nvSpPr>
          <p:cNvPr id="434" name="Google Shape;434;p32"/>
          <p:cNvSpPr txBox="1"/>
          <p:nvPr/>
        </p:nvSpPr>
        <p:spPr>
          <a:xfrm flipH="1">
            <a:off x="4763325" y="2072375"/>
            <a:ext cx="3830400" cy="1148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dk1"/>
                </a:solidFill>
                <a:latin typeface="Quicksand"/>
                <a:ea typeface="Quicksand"/>
                <a:cs typeface="Quicksand"/>
                <a:sym typeface="Quicksand"/>
              </a:rPr>
              <a:t>The while loop is also known as a pre-tested loop. In general, a while loop allows a part of the code to be executed as long as the given condition is true.</a:t>
            </a:r>
            <a:endParaRPr b="1">
              <a:solidFill>
                <a:schemeClr val="dk1"/>
              </a:solidFill>
              <a:latin typeface="Quicksand"/>
              <a:ea typeface="Quicksand"/>
              <a:cs typeface="Quicksand"/>
              <a:sym typeface="Quicksand"/>
            </a:endParaRPr>
          </a:p>
          <a:p>
            <a:pPr indent="0" lvl="0" marL="0" rtl="0" algn="l">
              <a:spcBef>
                <a:spcPts val="0"/>
              </a:spcBef>
              <a:spcAft>
                <a:spcPts val="0"/>
              </a:spcAft>
              <a:buNone/>
            </a:pPr>
            <a:r>
              <a:t/>
            </a:r>
            <a:endParaRPr b="1">
              <a:solidFill>
                <a:schemeClr val="dk1"/>
              </a:solidFill>
              <a:latin typeface="Quicksand"/>
              <a:ea typeface="Quicksand"/>
              <a:cs typeface="Quicksand"/>
              <a:sym typeface="Quicksand"/>
            </a:endParaRPr>
          </a:p>
          <a:p>
            <a:pPr indent="0" lvl="0" marL="0" rtl="0" algn="ctr">
              <a:spcBef>
                <a:spcPts val="0"/>
              </a:spcBef>
              <a:spcAft>
                <a:spcPts val="0"/>
              </a:spcAft>
              <a:buNone/>
            </a:pPr>
            <a:r>
              <a:rPr b="1" lang="en">
                <a:solidFill>
                  <a:schemeClr val="dk1"/>
                </a:solidFill>
                <a:latin typeface="Quicksand"/>
                <a:ea typeface="Quicksand"/>
                <a:cs typeface="Quicksand"/>
                <a:sym typeface="Quicksand"/>
              </a:rPr>
              <a:t>Example</a:t>
            </a:r>
            <a:endParaRPr b="1">
              <a:solidFill>
                <a:schemeClr val="dk1"/>
              </a:solidFill>
              <a:latin typeface="Quicksand"/>
              <a:ea typeface="Quicksand"/>
              <a:cs typeface="Quicksand"/>
              <a:sym typeface="Quicksand"/>
            </a:endParaRPr>
          </a:p>
        </p:txBody>
      </p:sp>
      <p:sp>
        <p:nvSpPr>
          <p:cNvPr id="435" name="Google Shape;435;p32"/>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2"/>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while loop?</a:t>
            </a:r>
            <a:endParaRPr b="0" i="0" sz="2200" u="none" cap="none" strike="noStrike">
              <a:solidFill>
                <a:srgbClr val="FFFFFF"/>
              </a:solidFill>
              <a:latin typeface="Bebas Neue"/>
              <a:ea typeface="Bebas Neue"/>
              <a:cs typeface="Bebas Neue"/>
              <a:sym typeface="Bebas Neue"/>
            </a:endParaRPr>
          </a:p>
        </p:txBody>
      </p:sp>
      <p:pic>
        <p:nvPicPr>
          <p:cNvPr descr="Python while loop" id="437" name="Google Shape;437;p32"/>
          <p:cNvPicPr preferRelativeResize="0"/>
          <p:nvPr/>
        </p:nvPicPr>
        <p:blipFill rotWithShape="1">
          <a:blip r:embed="rId3">
            <a:alphaModFix/>
          </a:blip>
          <a:srcRect b="0" l="0" r="0" t="0"/>
          <a:stretch/>
        </p:blipFill>
        <p:spPr>
          <a:xfrm>
            <a:off x="803925" y="1188350"/>
            <a:ext cx="3051775" cy="3327075"/>
          </a:xfrm>
          <a:prstGeom prst="rect">
            <a:avLst/>
          </a:prstGeom>
          <a:noFill/>
          <a:ln cap="flat" cmpd="sng" w="28575">
            <a:solidFill>
              <a:srgbClr val="0000FF"/>
            </a:solidFill>
            <a:prstDash val="solid"/>
            <a:round/>
            <a:headEnd len="sm" w="sm" type="none"/>
            <a:tailEnd len="sm" w="sm" type="none"/>
          </a:ln>
        </p:spPr>
      </p:pic>
      <p:sp>
        <p:nvSpPr>
          <p:cNvPr id="438" name="Google Shape;438;p32"/>
          <p:cNvSpPr txBox="1"/>
          <p:nvPr/>
        </p:nvSpPr>
        <p:spPr>
          <a:xfrm>
            <a:off x="4763325" y="3391700"/>
            <a:ext cx="1284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Quicksand"/>
                <a:ea typeface="Quicksand"/>
                <a:cs typeface="Quicksand"/>
                <a:sym typeface="Quicksand"/>
              </a:rPr>
              <a:t>i=1</a:t>
            </a:r>
            <a:endParaRPr b="1">
              <a:solidFill>
                <a:srgbClr val="0000FF"/>
              </a:solidFill>
              <a:latin typeface="Quicksand"/>
              <a:ea typeface="Quicksand"/>
              <a:cs typeface="Quicksand"/>
              <a:sym typeface="Quicksand"/>
            </a:endParaRPr>
          </a:p>
          <a:p>
            <a:pPr indent="0" lvl="0" marL="0" rtl="0" algn="l">
              <a:spcBef>
                <a:spcPts val="0"/>
              </a:spcBef>
              <a:spcAft>
                <a:spcPts val="0"/>
              </a:spcAft>
              <a:buNone/>
            </a:pPr>
            <a:r>
              <a:rPr b="1" lang="en">
                <a:solidFill>
                  <a:srgbClr val="0000FF"/>
                </a:solidFill>
                <a:latin typeface="Quicksand"/>
                <a:ea typeface="Quicksand"/>
                <a:cs typeface="Quicksand"/>
                <a:sym typeface="Quicksand"/>
              </a:rPr>
              <a:t>while i&lt;=5:  </a:t>
            </a:r>
            <a:endParaRPr b="1">
              <a:solidFill>
                <a:srgbClr val="0000FF"/>
              </a:solidFill>
              <a:latin typeface="Quicksand"/>
              <a:ea typeface="Quicksand"/>
              <a:cs typeface="Quicksand"/>
              <a:sym typeface="Quicksand"/>
            </a:endParaRPr>
          </a:p>
          <a:p>
            <a:pPr indent="0" lvl="0" marL="0" rtl="0" algn="l">
              <a:spcBef>
                <a:spcPts val="0"/>
              </a:spcBef>
              <a:spcAft>
                <a:spcPts val="0"/>
              </a:spcAft>
              <a:buNone/>
            </a:pPr>
            <a:r>
              <a:rPr b="1" lang="en">
                <a:solidFill>
                  <a:srgbClr val="0000FF"/>
                </a:solidFill>
                <a:latin typeface="Quicksand"/>
                <a:ea typeface="Quicksand"/>
                <a:cs typeface="Quicksand"/>
                <a:sym typeface="Quicksand"/>
              </a:rPr>
              <a:t>    print(i) </a:t>
            </a:r>
            <a:endParaRPr b="1">
              <a:solidFill>
                <a:srgbClr val="0000FF"/>
              </a:solidFill>
              <a:latin typeface="Quicksand"/>
              <a:ea typeface="Quicksand"/>
              <a:cs typeface="Quicksand"/>
              <a:sym typeface="Quicksand"/>
            </a:endParaRPr>
          </a:p>
          <a:p>
            <a:pPr indent="0" lvl="0" marL="0" rtl="0" algn="l">
              <a:spcBef>
                <a:spcPts val="0"/>
              </a:spcBef>
              <a:spcAft>
                <a:spcPts val="0"/>
              </a:spcAft>
              <a:buNone/>
            </a:pPr>
            <a:r>
              <a:rPr b="1" lang="en">
                <a:solidFill>
                  <a:srgbClr val="0000FF"/>
                </a:solidFill>
                <a:latin typeface="Quicksand"/>
                <a:ea typeface="Quicksand"/>
                <a:cs typeface="Quicksand"/>
                <a:sym typeface="Quicksand"/>
              </a:rPr>
              <a:t>    i=i+1</a:t>
            </a:r>
            <a:endParaRPr b="1">
              <a:solidFill>
                <a:srgbClr val="0000FF"/>
              </a:solidFill>
              <a:latin typeface="Quicksand"/>
              <a:ea typeface="Quicksand"/>
              <a:cs typeface="Quicksand"/>
              <a:sym typeface="Quicksand"/>
            </a:endParaRPr>
          </a:p>
        </p:txBody>
      </p:sp>
      <p:sp>
        <p:nvSpPr>
          <p:cNvPr id="439" name="Google Shape;439;p32"/>
          <p:cNvSpPr txBox="1"/>
          <p:nvPr/>
        </p:nvSpPr>
        <p:spPr>
          <a:xfrm>
            <a:off x="6517750" y="3449475"/>
            <a:ext cx="11142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Output</a:t>
            </a:r>
            <a:endParaRPr b="1" sz="11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1</a:t>
            </a:r>
            <a:endParaRPr b="1" sz="11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2</a:t>
            </a:r>
            <a:endParaRPr b="1" sz="11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3</a:t>
            </a:r>
            <a:endParaRPr b="1" sz="11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4</a:t>
            </a:r>
            <a:endParaRPr b="1" sz="11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100">
                <a:solidFill>
                  <a:schemeClr val="lt1"/>
                </a:solidFill>
                <a:latin typeface="Quicksand"/>
                <a:ea typeface="Quicksand"/>
                <a:cs typeface="Quicksand"/>
                <a:sym typeface="Quicksand"/>
              </a:rPr>
              <a:t>5</a:t>
            </a:r>
            <a:endParaRPr b="1" sz="1100">
              <a:solidFill>
                <a:schemeClr val="lt1"/>
              </a:solidFill>
              <a:latin typeface="Quicksand"/>
              <a:ea typeface="Quicksand"/>
              <a:cs typeface="Quicksand"/>
              <a:sym typeface="Quicksa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grpSp>
        <p:nvGrpSpPr>
          <p:cNvPr id="444" name="Google Shape;444;p33"/>
          <p:cNvGrpSpPr/>
          <p:nvPr/>
        </p:nvGrpSpPr>
        <p:grpSpPr>
          <a:xfrm>
            <a:off x="7631947" y="671363"/>
            <a:ext cx="636814" cy="120078"/>
            <a:chOff x="8209059" y="198000"/>
            <a:chExt cx="636814" cy="120078"/>
          </a:xfrm>
        </p:grpSpPr>
        <p:sp>
          <p:nvSpPr>
            <p:cNvPr id="445" name="Google Shape;445;p3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p33"/>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9" name="Google Shape;449;p33"/>
          <p:cNvGrpSpPr/>
          <p:nvPr/>
        </p:nvGrpSpPr>
        <p:grpSpPr>
          <a:xfrm>
            <a:off x="7631947" y="671363"/>
            <a:ext cx="636814" cy="120078"/>
            <a:chOff x="8209059" y="198000"/>
            <a:chExt cx="636814" cy="120078"/>
          </a:xfrm>
        </p:grpSpPr>
        <p:sp>
          <p:nvSpPr>
            <p:cNvPr id="450" name="Google Shape;450;p3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3" name="Google Shape;453;p33"/>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While loop</a:t>
            </a:r>
            <a:endParaRPr b="0" i="0" sz="3600" u="none" cap="none" strike="noStrike">
              <a:solidFill>
                <a:srgbClr val="011635"/>
              </a:solidFill>
              <a:latin typeface="Bebas Neue"/>
              <a:ea typeface="Bebas Neue"/>
              <a:cs typeface="Bebas Neue"/>
              <a:sym typeface="Bebas Neue"/>
            </a:endParaRPr>
          </a:p>
        </p:txBody>
      </p:sp>
      <p:sp>
        <p:nvSpPr>
          <p:cNvPr id="454" name="Google Shape;454;p33"/>
          <p:cNvSpPr txBox="1"/>
          <p:nvPr/>
        </p:nvSpPr>
        <p:spPr>
          <a:xfrm flipH="1">
            <a:off x="638700" y="1652475"/>
            <a:ext cx="3690000" cy="164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400"/>
              <a:buFont typeface="Arial"/>
              <a:buNone/>
            </a:pPr>
            <a:r>
              <a:rPr b="1" lang="en">
                <a:solidFill>
                  <a:srgbClr val="0000FF"/>
                </a:solidFill>
                <a:latin typeface="Quicksand"/>
                <a:ea typeface="Quicksand"/>
                <a:cs typeface="Quicksand"/>
                <a:sym typeface="Quicksand"/>
              </a:rPr>
              <a:t>#Program for odd number generation</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3000"/>
              <a:buFont typeface="Arial"/>
              <a:buNone/>
            </a:pPr>
            <a:r>
              <a:rPr b="1" lang="en">
                <a:solidFill>
                  <a:srgbClr val="0000FF"/>
                </a:solidFill>
                <a:highlight>
                  <a:schemeClr val="lt1"/>
                </a:highlight>
                <a:latin typeface="Quicksand"/>
                <a:ea typeface="Quicksand"/>
                <a:cs typeface="Quicksand"/>
                <a:sym typeface="Quicksand"/>
              </a:rPr>
              <a:t>i=1 </a:t>
            </a:r>
            <a:endParaRPr b="1">
              <a:solidFill>
                <a:srgbClr val="0000FF"/>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3000"/>
              <a:buFont typeface="Arial"/>
              <a:buNone/>
            </a:pPr>
            <a:r>
              <a:rPr b="1" lang="en">
                <a:solidFill>
                  <a:srgbClr val="0000FF"/>
                </a:solidFill>
                <a:highlight>
                  <a:schemeClr val="lt1"/>
                </a:highlight>
                <a:latin typeface="Quicksand"/>
                <a:ea typeface="Quicksand"/>
                <a:cs typeface="Quicksand"/>
                <a:sym typeface="Quicksand"/>
              </a:rPr>
              <a:t>while i&lt;=10:  </a:t>
            </a:r>
            <a:endParaRPr b="1">
              <a:solidFill>
                <a:srgbClr val="0000FF"/>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3000"/>
              <a:buFont typeface="Arial"/>
              <a:buNone/>
            </a:pPr>
            <a:r>
              <a:rPr b="1" lang="en">
                <a:solidFill>
                  <a:srgbClr val="0000FF"/>
                </a:solidFill>
                <a:highlight>
                  <a:schemeClr val="lt1"/>
                </a:highlight>
                <a:latin typeface="Quicksand"/>
                <a:ea typeface="Quicksand"/>
                <a:cs typeface="Quicksand"/>
                <a:sym typeface="Quicksand"/>
              </a:rPr>
              <a:t>    print(i) </a:t>
            </a:r>
            <a:endParaRPr b="1">
              <a:solidFill>
                <a:srgbClr val="0000FF"/>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3000"/>
              <a:buFont typeface="Arial"/>
              <a:buNone/>
            </a:pPr>
            <a:r>
              <a:rPr b="1" lang="en">
                <a:solidFill>
                  <a:srgbClr val="0000FF"/>
                </a:solidFill>
                <a:highlight>
                  <a:schemeClr val="lt1"/>
                </a:highlight>
                <a:latin typeface="Quicksand"/>
                <a:ea typeface="Quicksand"/>
                <a:cs typeface="Quicksand"/>
                <a:sym typeface="Quicksand"/>
              </a:rPr>
              <a:t>    i=i+2      # odd</a:t>
            </a:r>
            <a:endParaRPr b="1">
              <a:solidFill>
                <a:srgbClr val="0000FF"/>
              </a:solidFill>
              <a:latin typeface="Quicksand"/>
              <a:ea typeface="Quicksand"/>
              <a:cs typeface="Quicksand"/>
              <a:sym typeface="Quicksand"/>
            </a:endParaRPr>
          </a:p>
        </p:txBody>
      </p:sp>
      <p:sp>
        <p:nvSpPr>
          <p:cNvPr id="455" name="Google Shape;455;p33"/>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3"/>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457" name="Google Shape;457;p33"/>
          <p:cNvSpPr/>
          <p:nvPr/>
        </p:nvSpPr>
        <p:spPr>
          <a:xfrm>
            <a:off x="1109675" y="3443300"/>
            <a:ext cx="1398300" cy="1343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lt1"/>
              </a:solidFill>
              <a:latin typeface="Quicksand"/>
              <a:ea typeface="Quicksand"/>
              <a:cs typeface="Quicksand"/>
              <a:sym typeface="Quicksand"/>
            </a:endParaRPr>
          </a:p>
        </p:txBody>
      </p:sp>
      <p:sp>
        <p:nvSpPr>
          <p:cNvPr id="458" name="Google Shape;458;p33"/>
          <p:cNvSpPr txBox="1"/>
          <p:nvPr/>
        </p:nvSpPr>
        <p:spPr>
          <a:xfrm>
            <a:off x="1248200" y="3447800"/>
            <a:ext cx="995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Output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1</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3</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5</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7</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9</a:t>
            </a:r>
            <a:endParaRPr b="1" sz="1200">
              <a:solidFill>
                <a:schemeClr val="lt1"/>
              </a:solidFill>
              <a:latin typeface="Quicksand"/>
              <a:ea typeface="Quicksand"/>
              <a:cs typeface="Quicksand"/>
              <a:sym typeface="Quicksand"/>
            </a:endParaRPr>
          </a:p>
        </p:txBody>
      </p:sp>
      <p:sp>
        <p:nvSpPr>
          <p:cNvPr id="459" name="Google Shape;459;p33"/>
          <p:cNvSpPr txBox="1"/>
          <p:nvPr/>
        </p:nvSpPr>
        <p:spPr>
          <a:xfrm flipH="1">
            <a:off x="5219950" y="1710200"/>
            <a:ext cx="3552000" cy="164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3000"/>
              <a:buFont typeface="Arial"/>
              <a:buNone/>
            </a:pPr>
            <a:r>
              <a:rPr b="1" lang="en">
                <a:solidFill>
                  <a:srgbClr val="0000FF"/>
                </a:solidFill>
                <a:latin typeface="Quicksand"/>
                <a:ea typeface="Quicksand"/>
                <a:cs typeface="Quicksand"/>
                <a:sym typeface="Quicksand"/>
              </a:rPr>
              <a:t>#Program for even number generation</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3000"/>
              <a:buFont typeface="Arial"/>
              <a:buNone/>
            </a:pPr>
            <a:r>
              <a:rPr b="1" lang="en">
                <a:solidFill>
                  <a:srgbClr val="0000FF"/>
                </a:solidFill>
                <a:latin typeface="Quicksand"/>
                <a:ea typeface="Quicksand"/>
                <a:cs typeface="Quicksand"/>
                <a:sym typeface="Quicksand"/>
              </a:rPr>
              <a:t>i=0</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3000"/>
              <a:buFont typeface="Arial"/>
              <a:buNone/>
            </a:pPr>
            <a:r>
              <a:rPr b="1" lang="en">
                <a:solidFill>
                  <a:srgbClr val="0000FF"/>
                </a:solidFill>
                <a:latin typeface="Quicksand"/>
                <a:ea typeface="Quicksand"/>
                <a:cs typeface="Quicksand"/>
                <a:sym typeface="Quicksand"/>
              </a:rPr>
              <a:t>while i&lt;=10:</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3000"/>
              <a:buFont typeface="Arial"/>
              <a:buNone/>
            </a:pPr>
            <a:r>
              <a:rPr b="1" lang="en">
                <a:solidFill>
                  <a:srgbClr val="0000FF"/>
                </a:solidFill>
                <a:latin typeface="Quicksand"/>
                <a:ea typeface="Quicksand"/>
                <a:cs typeface="Quicksand"/>
                <a:sym typeface="Quicksand"/>
              </a:rPr>
              <a:t>   print (i)</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3000"/>
              <a:buFont typeface="Arial"/>
              <a:buNone/>
            </a:pPr>
            <a:r>
              <a:rPr b="1" lang="en">
                <a:solidFill>
                  <a:srgbClr val="0000FF"/>
                </a:solidFill>
                <a:latin typeface="Quicksand"/>
                <a:ea typeface="Quicksand"/>
                <a:cs typeface="Quicksand"/>
                <a:sym typeface="Quicksand"/>
              </a:rPr>
              <a:t>   i=i+2    # even</a:t>
            </a:r>
            <a:endParaRPr b="1">
              <a:solidFill>
                <a:schemeClr val="dk1"/>
              </a:solidFill>
              <a:latin typeface="Calibri"/>
              <a:ea typeface="Calibri"/>
              <a:cs typeface="Calibri"/>
              <a:sym typeface="Calibri"/>
            </a:endParaRPr>
          </a:p>
        </p:txBody>
      </p:sp>
      <p:sp>
        <p:nvSpPr>
          <p:cNvPr id="460" name="Google Shape;460;p33"/>
          <p:cNvSpPr/>
          <p:nvPr/>
        </p:nvSpPr>
        <p:spPr>
          <a:xfrm>
            <a:off x="5481150" y="3373963"/>
            <a:ext cx="1332000" cy="1477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txBox="1"/>
          <p:nvPr/>
        </p:nvSpPr>
        <p:spPr>
          <a:xfrm>
            <a:off x="5633550" y="3378838"/>
            <a:ext cx="11796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Output</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0</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2</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4</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6</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8</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10</a:t>
            </a:r>
            <a:endParaRPr b="1" sz="1200">
              <a:solidFill>
                <a:schemeClr val="lt1"/>
              </a:solidFill>
              <a:latin typeface="Quicksand"/>
              <a:ea typeface="Quicksand"/>
              <a:cs typeface="Quicksand"/>
              <a:sym typeface="Quicksa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grpSp>
        <p:nvGrpSpPr>
          <p:cNvPr id="466" name="Google Shape;466;p34"/>
          <p:cNvGrpSpPr/>
          <p:nvPr/>
        </p:nvGrpSpPr>
        <p:grpSpPr>
          <a:xfrm>
            <a:off x="7631947" y="671363"/>
            <a:ext cx="636814" cy="120078"/>
            <a:chOff x="8209059" y="198000"/>
            <a:chExt cx="636814" cy="120078"/>
          </a:xfrm>
        </p:grpSpPr>
        <p:sp>
          <p:nvSpPr>
            <p:cNvPr id="467" name="Google Shape;467;p3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0" name="Google Shape;470;p34"/>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1" name="Google Shape;471;p34"/>
          <p:cNvGrpSpPr/>
          <p:nvPr/>
        </p:nvGrpSpPr>
        <p:grpSpPr>
          <a:xfrm>
            <a:off x="7631947" y="671363"/>
            <a:ext cx="636814" cy="120078"/>
            <a:chOff x="8209059" y="198000"/>
            <a:chExt cx="636814" cy="120078"/>
          </a:xfrm>
        </p:grpSpPr>
        <p:sp>
          <p:nvSpPr>
            <p:cNvPr id="472" name="Google Shape;472;p3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5" name="Google Shape;475;p34"/>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using else statement with while loop</a:t>
            </a:r>
            <a:endParaRPr b="0" i="0" sz="3600" u="none" cap="none" strike="noStrike">
              <a:solidFill>
                <a:srgbClr val="011635"/>
              </a:solidFill>
              <a:latin typeface="Bebas Neue"/>
              <a:ea typeface="Bebas Neue"/>
              <a:cs typeface="Bebas Neue"/>
              <a:sym typeface="Bebas Neue"/>
            </a:endParaRPr>
          </a:p>
        </p:txBody>
      </p:sp>
      <p:sp>
        <p:nvSpPr>
          <p:cNvPr id="476" name="Google Shape;476;p34"/>
          <p:cNvSpPr txBox="1"/>
          <p:nvPr/>
        </p:nvSpPr>
        <p:spPr>
          <a:xfrm>
            <a:off x="5523825" y="1778675"/>
            <a:ext cx="3620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i=1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while i&lt;=5: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    print(i)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    i=i+1  </a:t>
            </a:r>
            <a:endParaRPr b="1">
              <a:solidFill>
                <a:srgbClr val="0000FF"/>
              </a:solidFill>
              <a:latin typeface="Quicksand"/>
              <a:ea typeface="Quicksand"/>
              <a:cs typeface="Quicksand"/>
              <a:sym typeface="Quicksand"/>
            </a:endParaRPr>
          </a:p>
          <a:p>
            <a:pPr indent="0" lvl="0" marL="0" rtl="0" algn="l">
              <a:spcBef>
                <a:spcPts val="0"/>
              </a:spcBef>
              <a:spcAft>
                <a:spcPts val="0"/>
              </a:spcAft>
              <a:buNone/>
            </a:pPr>
            <a:r>
              <a:rPr b="1" lang="en">
                <a:solidFill>
                  <a:srgbClr val="0000FF"/>
                </a:solidFill>
                <a:latin typeface="Quicksand"/>
                <a:ea typeface="Quicksand"/>
                <a:cs typeface="Quicksand"/>
                <a:sym typeface="Quicksand"/>
              </a:rPr>
              <a:t>else:</a:t>
            </a:r>
            <a:endParaRPr b="1">
              <a:solidFill>
                <a:srgbClr val="0000FF"/>
              </a:solidFill>
              <a:latin typeface="Quicksand"/>
              <a:ea typeface="Quicksand"/>
              <a:cs typeface="Quicksand"/>
              <a:sym typeface="Quicksand"/>
            </a:endParaRPr>
          </a:p>
          <a:p>
            <a:pPr indent="0" lvl="0" marL="0" rtl="0" algn="l">
              <a:spcBef>
                <a:spcPts val="0"/>
              </a:spcBef>
              <a:spcAft>
                <a:spcPts val="0"/>
              </a:spcAft>
              <a:buNone/>
            </a:pPr>
            <a:r>
              <a:rPr b="1" lang="en">
                <a:solidFill>
                  <a:srgbClr val="0000FF"/>
                </a:solidFill>
                <a:latin typeface="Quicksand"/>
                <a:ea typeface="Quicksand"/>
                <a:cs typeface="Quicksand"/>
                <a:sym typeface="Quicksand"/>
              </a:rPr>
              <a:t>   print("The while loop is exhausted"</a:t>
            </a:r>
            <a:r>
              <a:rPr b="1" lang="en">
                <a:solidFill>
                  <a:srgbClr val="0000FF"/>
                </a:solidFill>
                <a:latin typeface="Quicksand"/>
                <a:ea typeface="Quicksand"/>
                <a:cs typeface="Quicksand"/>
                <a:sym typeface="Quicksand"/>
              </a:rPr>
              <a:t>)</a:t>
            </a:r>
            <a:r>
              <a:rPr b="1" lang="en">
                <a:solidFill>
                  <a:srgbClr val="0000FF"/>
                </a:solidFill>
                <a:latin typeface="Quicksand"/>
                <a:ea typeface="Quicksand"/>
                <a:cs typeface="Quicksand"/>
                <a:sym typeface="Quicksand"/>
              </a:rPr>
              <a:t>  </a:t>
            </a:r>
            <a:endParaRPr b="1">
              <a:solidFill>
                <a:srgbClr val="0000FF"/>
              </a:solidFill>
              <a:latin typeface="Quicksand"/>
              <a:ea typeface="Quicksand"/>
              <a:cs typeface="Quicksand"/>
              <a:sym typeface="Quicksand"/>
            </a:endParaRPr>
          </a:p>
        </p:txBody>
      </p:sp>
      <p:sp>
        <p:nvSpPr>
          <p:cNvPr id="477" name="Google Shape;477;p34"/>
          <p:cNvSpPr/>
          <p:nvPr/>
        </p:nvSpPr>
        <p:spPr>
          <a:xfrm>
            <a:off x="6068177" y="3318125"/>
            <a:ext cx="2516400" cy="1642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050"/>
              <a:buFont typeface="Arial"/>
              <a:buNone/>
            </a:pPr>
            <a:r>
              <a:t/>
            </a:r>
            <a:endParaRPr b="1" sz="1200">
              <a:solidFill>
                <a:schemeClr val="lt1"/>
              </a:solidFill>
              <a:latin typeface="Quicksand"/>
              <a:ea typeface="Quicksand"/>
              <a:cs typeface="Quicksand"/>
              <a:sym typeface="Quicksand"/>
            </a:endParaRPr>
          </a:p>
        </p:txBody>
      </p:sp>
      <p:sp>
        <p:nvSpPr>
          <p:cNvPr id="478" name="Google Shape;478;p34"/>
          <p:cNvSpPr txBox="1"/>
          <p:nvPr/>
        </p:nvSpPr>
        <p:spPr>
          <a:xfrm>
            <a:off x="6194101" y="3399200"/>
            <a:ext cx="23823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Output</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1</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2</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3</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4</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5</a:t>
            </a:r>
            <a:endParaRPr b="1" sz="12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The while loop is exhausted</a:t>
            </a:r>
            <a:endParaRPr b="1" sz="1200">
              <a:solidFill>
                <a:schemeClr val="lt1"/>
              </a:solidFill>
              <a:latin typeface="Quicksand"/>
              <a:ea typeface="Quicksand"/>
              <a:cs typeface="Quicksand"/>
              <a:sym typeface="Quicksand"/>
            </a:endParaRPr>
          </a:p>
        </p:txBody>
      </p:sp>
      <p:sp>
        <p:nvSpPr>
          <p:cNvPr id="479" name="Google Shape;479;p34"/>
          <p:cNvSpPr txBox="1"/>
          <p:nvPr/>
        </p:nvSpPr>
        <p:spPr>
          <a:xfrm flipH="1">
            <a:off x="829325" y="2177475"/>
            <a:ext cx="3830400" cy="243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dk1"/>
                </a:solidFill>
                <a:latin typeface="Quicksand"/>
                <a:ea typeface="Quicksand"/>
                <a:cs typeface="Quicksand"/>
                <a:sym typeface="Quicksand"/>
              </a:rPr>
              <a:t>Python enables us to use the else statement with the while loop also. </a:t>
            </a:r>
            <a:endParaRPr b="1">
              <a:solidFill>
                <a:schemeClr val="dk1"/>
              </a:solidFill>
              <a:latin typeface="Quicksand"/>
              <a:ea typeface="Quicksand"/>
              <a:cs typeface="Quicksand"/>
              <a:sym typeface="Quicksand"/>
            </a:endParaRPr>
          </a:p>
          <a:p>
            <a:pPr indent="0" lvl="0" marL="0" rtl="0" algn="l">
              <a:spcBef>
                <a:spcPts val="0"/>
              </a:spcBef>
              <a:spcAft>
                <a:spcPts val="0"/>
              </a:spcAft>
              <a:buNone/>
            </a:pPr>
            <a:r>
              <a:t/>
            </a:r>
            <a:endParaRPr b="1">
              <a:solidFill>
                <a:schemeClr val="dk1"/>
              </a:solidFill>
              <a:latin typeface="Quicksand"/>
              <a:ea typeface="Quicksand"/>
              <a:cs typeface="Quicksand"/>
              <a:sym typeface="Quicksand"/>
            </a:endParaRPr>
          </a:p>
          <a:p>
            <a:pPr indent="0" lvl="0" marL="0" rtl="0" algn="just">
              <a:spcBef>
                <a:spcPts val="400"/>
              </a:spcBef>
              <a:spcAft>
                <a:spcPts val="0"/>
              </a:spcAft>
              <a:buNone/>
            </a:pPr>
            <a:r>
              <a:rPr b="1" lang="en">
                <a:solidFill>
                  <a:schemeClr val="dk1"/>
                </a:solidFill>
                <a:latin typeface="Quicksand"/>
                <a:ea typeface="Quicksand"/>
                <a:cs typeface="Quicksand"/>
                <a:sym typeface="Quicksand"/>
              </a:rPr>
              <a:t>The else block is executed when the condition given in the while statement becomes false. Like for loop, if the while loop is broken using break statement, then the else block will not be executed and the statement present after else block will be executed.</a:t>
            </a:r>
            <a:endParaRPr b="1">
              <a:solidFill>
                <a:schemeClr val="dk1"/>
              </a:solidFill>
              <a:latin typeface="Quicksand"/>
              <a:ea typeface="Quicksand"/>
              <a:cs typeface="Quicksand"/>
              <a:sym typeface="Quicksand"/>
            </a:endParaRPr>
          </a:p>
        </p:txBody>
      </p:sp>
      <p:sp>
        <p:nvSpPr>
          <p:cNvPr id="480" name="Google Shape;480;p34"/>
          <p:cNvSpPr/>
          <p:nvPr/>
        </p:nvSpPr>
        <p:spPr>
          <a:xfrm>
            <a:off x="1566175" y="1358100"/>
            <a:ext cx="24324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4"/>
          <p:cNvSpPr txBox="1"/>
          <p:nvPr/>
        </p:nvSpPr>
        <p:spPr>
          <a:xfrm>
            <a:off x="1539925" y="153110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Else statement with while  loop</a:t>
            </a:r>
            <a:endParaRPr b="0" i="0" sz="2200" u="none" cap="none" strike="noStrike">
              <a:solidFill>
                <a:srgbClr val="FFFFFF"/>
              </a:solidFill>
              <a:latin typeface="Bebas Neue"/>
              <a:ea typeface="Bebas Neue"/>
              <a:cs typeface="Bebas Neue"/>
              <a:sym typeface="Bebas Neue"/>
            </a:endParaRPr>
          </a:p>
        </p:txBody>
      </p:sp>
      <p:sp>
        <p:nvSpPr>
          <p:cNvPr id="482" name="Google Shape;482;p34"/>
          <p:cNvSpPr/>
          <p:nvPr/>
        </p:nvSpPr>
        <p:spPr>
          <a:xfrm>
            <a:off x="6227900" y="111185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4"/>
          <p:cNvSpPr txBox="1"/>
          <p:nvPr/>
        </p:nvSpPr>
        <p:spPr>
          <a:xfrm>
            <a:off x="6289300" y="119595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grpSp>
        <p:nvGrpSpPr>
          <p:cNvPr id="488" name="Google Shape;488;p35"/>
          <p:cNvGrpSpPr/>
          <p:nvPr/>
        </p:nvGrpSpPr>
        <p:grpSpPr>
          <a:xfrm>
            <a:off x="7631947" y="671363"/>
            <a:ext cx="636814" cy="120078"/>
            <a:chOff x="8209059" y="198000"/>
            <a:chExt cx="636814" cy="120078"/>
          </a:xfrm>
        </p:grpSpPr>
        <p:sp>
          <p:nvSpPr>
            <p:cNvPr id="489" name="Google Shape;489;p3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2" name="Google Shape;492;p35"/>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3" name="Google Shape;493;p35"/>
          <p:cNvGrpSpPr/>
          <p:nvPr/>
        </p:nvGrpSpPr>
        <p:grpSpPr>
          <a:xfrm>
            <a:off x="7631947" y="671363"/>
            <a:ext cx="636814" cy="120078"/>
            <a:chOff x="8209059" y="198000"/>
            <a:chExt cx="636814" cy="120078"/>
          </a:xfrm>
        </p:grpSpPr>
        <p:sp>
          <p:nvSpPr>
            <p:cNvPr id="494" name="Google Shape;494;p3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7" name="Google Shape;497;p35"/>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break statement</a:t>
            </a:r>
            <a:endParaRPr b="0" i="0" sz="3600" u="none" cap="none" strike="noStrike">
              <a:solidFill>
                <a:srgbClr val="011635"/>
              </a:solidFill>
              <a:latin typeface="Bebas Neue"/>
              <a:ea typeface="Bebas Neue"/>
              <a:cs typeface="Bebas Neue"/>
              <a:sym typeface="Bebas Neue"/>
            </a:endParaRPr>
          </a:p>
        </p:txBody>
      </p:sp>
      <p:sp>
        <p:nvSpPr>
          <p:cNvPr id="498" name="Google Shape;498;p35"/>
          <p:cNvSpPr txBox="1"/>
          <p:nvPr/>
        </p:nvSpPr>
        <p:spPr>
          <a:xfrm>
            <a:off x="5418800" y="1701100"/>
            <a:ext cx="3404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list =[10,20,30,40,50,60,70]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count = 1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for i in list: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    if i == 50: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        print("item matched")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        break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    else:</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        count = count + 1 </a:t>
            </a:r>
            <a:endParaRPr b="1">
              <a:solidFill>
                <a:srgbClr val="0000FF"/>
              </a:solidFill>
              <a:latin typeface="Quicksand"/>
              <a:ea typeface="Quicksand"/>
              <a:cs typeface="Quicksand"/>
              <a:sym typeface="Quicksand"/>
            </a:endParaRPr>
          </a:p>
          <a:p>
            <a:pPr indent="0" lvl="0" marL="0" rtl="0" algn="l">
              <a:spcBef>
                <a:spcPts val="0"/>
              </a:spcBef>
              <a:spcAft>
                <a:spcPts val="0"/>
              </a:spcAft>
              <a:buNone/>
            </a:pPr>
            <a:r>
              <a:rPr b="1" lang="en">
                <a:solidFill>
                  <a:srgbClr val="0000FF"/>
                </a:solidFill>
                <a:latin typeface="Quicksand"/>
                <a:ea typeface="Quicksand"/>
                <a:cs typeface="Quicksand"/>
                <a:sym typeface="Quicksand"/>
              </a:rPr>
              <a:t>print("found at",count,"location")</a:t>
            </a:r>
            <a:endParaRPr b="1">
              <a:solidFill>
                <a:srgbClr val="0000FF"/>
              </a:solidFill>
              <a:latin typeface="Quicksand"/>
              <a:ea typeface="Quicksand"/>
              <a:cs typeface="Quicksand"/>
              <a:sym typeface="Quicksand"/>
            </a:endParaRPr>
          </a:p>
        </p:txBody>
      </p:sp>
      <p:sp>
        <p:nvSpPr>
          <p:cNvPr id="499" name="Google Shape;499;p35"/>
          <p:cNvSpPr/>
          <p:nvPr/>
        </p:nvSpPr>
        <p:spPr>
          <a:xfrm>
            <a:off x="5495000" y="3819250"/>
            <a:ext cx="2432400" cy="884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chemeClr val="lt1"/>
              </a:solidFill>
              <a:latin typeface="Quicksand"/>
              <a:ea typeface="Quicksand"/>
              <a:cs typeface="Quicksand"/>
              <a:sym typeface="Quicksand"/>
            </a:endParaRPr>
          </a:p>
        </p:txBody>
      </p:sp>
      <p:sp>
        <p:nvSpPr>
          <p:cNvPr id="500" name="Google Shape;500;p35"/>
          <p:cNvSpPr txBox="1"/>
          <p:nvPr/>
        </p:nvSpPr>
        <p:spPr>
          <a:xfrm>
            <a:off x="5591903" y="3880525"/>
            <a:ext cx="215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50"/>
              <a:buFont typeface="Arial"/>
              <a:buNone/>
            </a:pPr>
            <a:r>
              <a:rPr b="1" lang="en" sz="1200">
                <a:solidFill>
                  <a:schemeClr val="lt1"/>
                </a:solidFill>
                <a:latin typeface="Quicksand"/>
                <a:ea typeface="Quicksand"/>
                <a:cs typeface="Quicksand"/>
                <a:sym typeface="Quicksand"/>
              </a:rPr>
              <a:t>Output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450"/>
              <a:buFont typeface="Arial"/>
              <a:buNone/>
            </a:pPr>
            <a:r>
              <a:rPr b="1" lang="en" sz="1200">
                <a:solidFill>
                  <a:schemeClr val="lt1"/>
                </a:solidFill>
                <a:latin typeface="Quicksand"/>
                <a:ea typeface="Quicksand"/>
                <a:cs typeface="Quicksand"/>
                <a:sym typeface="Quicksand"/>
              </a:rPr>
              <a:t>item matched</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450"/>
              <a:buFont typeface="Arial"/>
              <a:buNone/>
            </a:pPr>
            <a:r>
              <a:rPr b="1" lang="en" sz="1200">
                <a:solidFill>
                  <a:schemeClr val="lt1"/>
                </a:solidFill>
                <a:latin typeface="Quicksand"/>
                <a:ea typeface="Quicksand"/>
                <a:cs typeface="Quicksand"/>
                <a:sym typeface="Quicksand"/>
              </a:rPr>
              <a:t>found at 5 location</a:t>
            </a:r>
            <a:endParaRPr b="1" sz="1200">
              <a:solidFill>
                <a:schemeClr val="lt1"/>
              </a:solidFill>
              <a:latin typeface="Quicksand"/>
              <a:ea typeface="Quicksand"/>
              <a:cs typeface="Quicksand"/>
              <a:sym typeface="Quicksand"/>
            </a:endParaRPr>
          </a:p>
        </p:txBody>
      </p:sp>
      <p:sp>
        <p:nvSpPr>
          <p:cNvPr id="501" name="Google Shape;501;p35"/>
          <p:cNvSpPr txBox="1"/>
          <p:nvPr/>
        </p:nvSpPr>
        <p:spPr>
          <a:xfrm flipH="1">
            <a:off x="714800" y="2071375"/>
            <a:ext cx="3830400" cy="243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dk1"/>
                </a:solidFill>
                <a:latin typeface="Quicksand"/>
                <a:ea typeface="Quicksand"/>
                <a:cs typeface="Quicksand"/>
                <a:sym typeface="Quicksand"/>
              </a:rPr>
              <a:t>The break is a keyword in python which is used to bring the program control out of the loop. </a:t>
            </a:r>
            <a:endParaRPr b="1">
              <a:solidFill>
                <a:schemeClr val="dk1"/>
              </a:solidFill>
              <a:latin typeface="Quicksand"/>
              <a:ea typeface="Quicksand"/>
              <a:cs typeface="Quicksand"/>
              <a:sym typeface="Quicksand"/>
            </a:endParaRPr>
          </a:p>
          <a:p>
            <a:pPr indent="0" lvl="0" marL="0" rtl="0" algn="l">
              <a:spcBef>
                <a:spcPts val="0"/>
              </a:spcBef>
              <a:spcAft>
                <a:spcPts val="0"/>
              </a:spcAft>
              <a:buNone/>
            </a:pPr>
            <a:r>
              <a:t/>
            </a:r>
            <a:endParaRPr b="1">
              <a:solidFill>
                <a:schemeClr val="dk1"/>
              </a:solidFill>
              <a:latin typeface="Quicksand"/>
              <a:ea typeface="Quicksand"/>
              <a:cs typeface="Quicksand"/>
              <a:sym typeface="Quicksand"/>
            </a:endParaRPr>
          </a:p>
          <a:p>
            <a:pPr indent="0" lvl="0" marL="0" rtl="0" algn="l">
              <a:spcBef>
                <a:spcPts val="400"/>
              </a:spcBef>
              <a:spcAft>
                <a:spcPts val="0"/>
              </a:spcAft>
              <a:buNone/>
            </a:pPr>
            <a:r>
              <a:rPr b="1" lang="en">
                <a:solidFill>
                  <a:schemeClr val="dk1"/>
                </a:solidFill>
                <a:latin typeface="Quicksand"/>
                <a:ea typeface="Quicksand"/>
                <a:cs typeface="Quicksand"/>
                <a:sym typeface="Quicksand"/>
              </a:rPr>
              <a:t>The break statement breaks the loops one by one, i.e., in the case of nested loops, it breaks the inner loop first and then proceeds to outer loops.</a:t>
            </a:r>
            <a:endParaRPr b="1">
              <a:solidFill>
                <a:schemeClr val="dk1"/>
              </a:solidFill>
              <a:latin typeface="Quicksand"/>
              <a:ea typeface="Quicksand"/>
              <a:cs typeface="Quicksand"/>
              <a:sym typeface="Quicksand"/>
            </a:endParaRPr>
          </a:p>
        </p:txBody>
      </p:sp>
      <p:sp>
        <p:nvSpPr>
          <p:cNvPr id="502" name="Google Shape;502;p35"/>
          <p:cNvSpPr/>
          <p:nvPr/>
        </p:nvSpPr>
        <p:spPr>
          <a:xfrm>
            <a:off x="1451650" y="1252000"/>
            <a:ext cx="24324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5"/>
          <p:cNvSpPr txBox="1"/>
          <p:nvPr/>
        </p:nvSpPr>
        <p:spPr>
          <a:xfrm>
            <a:off x="1425400" y="142500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break statement? </a:t>
            </a:r>
            <a:endParaRPr b="0" i="0" sz="2200" u="none" cap="none" strike="noStrike">
              <a:solidFill>
                <a:srgbClr val="FFFFFF"/>
              </a:solidFill>
              <a:latin typeface="Bebas Neue"/>
              <a:ea typeface="Bebas Neue"/>
              <a:cs typeface="Bebas Neue"/>
              <a:sym typeface="Bebas Neue"/>
            </a:endParaRPr>
          </a:p>
        </p:txBody>
      </p:sp>
      <p:sp>
        <p:nvSpPr>
          <p:cNvPr id="504" name="Google Shape;504;p35"/>
          <p:cNvSpPr/>
          <p:nvPr/>
        </p:nvSpPr>
        <p:spPr>
          <a:xfrm>
            <a:off x="6227900" y="111185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5"/>
          <p:cNvSpPr txBox="1"/>
          <p:nvPr/>
        </p:nvSpPr>
        <p:spPr>
          <a:xfrm>
            <a:off x="6289300" y="119595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grpSp>
        <p:nvGrpSpPr>
          <p:cNvPr id="510" name="Google Shape;510;p36"/>
          <p:cNvGrpSpPr/>
          <p:nvPr/>
        </p:nvGrpSpPr>
        <p:grpSpPr>
          <a:xfrm>
            <a:off x="7631947" y="671363"/>
            <a:ext cx="636814" cy="120078"/>
            <a:chOff x="8209059" y="198000"/>
            <a:chExt cx="636814" cy="120078"/>
          </a:xfrm>
        </p:grpSpPr>
        <p:sp>
          <p:nvSpPr>
            <p:cNvPr id="511" name="Google Shape;511;p3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4" name="Google Shape;514;p36"/>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5" name="Google Shape;515;p36"/>
          <p:cNvGrpSpPr/>
          <p:nvPr/>
        </p:nvGrpSpPr>
        <p:grpSpPr>
          <a:xfrm>
            <a:off x="7631947" y="671363"/>
            <a:ext cx="636814" cy="120078"/>
            <a:chOff x="8209059" y="198000"/>
            <a:chExt cx="636814" cy="120078"/>
          </a:xfrm>
        </p:grpSpPr>
        <p:sp>
          <p:nvSpPr>
            <p:cNvPr id="516" name="Google Shape;516;p3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9" name="Google Shape;519;p36"/>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continue statement</a:t>
            </a:r>
            <a:endParaRPr b="0" i="0" sz="3600" u="none" cap="none" strike="noStrike">
              <a:solidFill>
                <a:srgbClr val="011635"/>
              </a:solidFill>
              <a:latin typeface="Bebas Neue"/>
              <a:ea typeface="Bebas Neue"/>
              <a:cs typeface="Bebas Neue"/>
              <a:sym typeface="Bebas Neue"/>
            </a:endParaRPr>
          </a:p>
        </p:txBody>
      </p:sp>
      <p:sp>
        <p:nvSpPr>
          <p:cNvPr id="520" name="Google Shape;520;p36"/>
          <p:cNvSpPr txBox="1"/>
          <p:nvPr/>
        </p:nvSpPr>
        <p:spPr>
          <a:xfrm>
            <a:off x="5775275" y="1778675"/>
            <a:ext cx="3238500" cy="1569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450"/>
              <a:buFont typeface="Arial"/>
              <a:buNone/>
            </a:pPr>
            <a:r>
              <a:rPr b="1" lang="en">
                <a:solidFill>
                  <a:srgbClr val="0000FF"/>
                </a:solidFill>
                <a:highlight>
                  <a:srgbClr val="FFFFFE"/>
                </a:highlight>
                <a:latin typeface="Quicksand"/>
                <a:ea typeface="Quicksand"/>
                <a:cs typeface="Quicksand"/>
                <a:sym typeface="Quicksand"/>
              </a:rPr>
              <a:t>for i in range(1,8):</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50"/>
              <a:buFont typeface="Arial"/>
              <a:buNone/>
            </a:pPr>
            <a:r>
              <a:rPr b="1" lang="en">
                <a:solidFill>
                  <a:srgbClr val="0000FF"/>
                </a:solidFill>
                <a:highlight>
                  <a:srgbClr val="FFFFFE"/>
                </a:highlight>
                <a:latin typeface="Quicksand"/>
                <a:ea typeface="Quicksand"/>
                <a:cs typeface="Quicksand"/>
                <a:sym typeface="Quicksand"/>
              </a:rPr>
              <a:t>    if i&lt;6:</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50"/>
              <a:buFont typeface="Arial"/>
              <a:buNone/>
            </a:pPr>
            <a:r>
              <a:rPr b="1" lang="en">
                <a:solidFill>
                  <a:srgbClr val="0000FF"/>
                </a:solidFill>
                <a:highlight>
                  <a:srgbClr val="FFFFFE"/>
                </a:highlight>
                <a:latin typeface="Quicksand"/>
                <a:ea typeface="Quicksand"/>
                <a:cs typeface="Quicksand"/>
                <a:sym typeface="Quicksand"/>
              </a:rPr>
              <a:t>        print("Skip")</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50"/>
              <a:buFont typeface="Arial"/>
              <a:buNone/>
            </a:pPr>
            <a:r>
              <a:rPr b="1" lang="en">
                <a:solidFill>
                  <a:srgbClr val="0000FF"/>
                </a:solidFill>
                <a:highlight>
                  <a:srgbClr val="FFFFFE"/>
                </a:highlight>
                <a:latin typeface="Quicksand"/>
                <a:ea typeface="Quicksand"/>
                <a:cs typeface="Quicksand"/>
                <a:sym typeface="Quicksand"/>
              </a:rPr>
              <a:t>        continue</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None/>
            </a:pPr>
            <a:r>
              <a:rPr b="1" lang="en">
                <a:solidFill>
                  <a:srgbClr val="0000FF"/>
                </a:solidFill>
                <a:highlight>
                  <a:srgbClr val="FFFFFE"/>
                </a:highlight>
                <a:latin typeface="Quicksand"/>
                <a:ea typeface="Quicksand"/>
                <a:cs typeface="Quicksand"/>
                <a:sym typeface="Quicksand"/>
              </a:rPr>
              <a:t>    print (i)</a:t>
            </a:r>
            <a:endParaRPr b="1">
              <a:solidFill>
                <a:srgbClr val="0000FF"/>
              </a:solidFill>
              <a:latin typeface="Quicksand"/>
              <a:ea typeface="Quicksand"/>
              <a:cs typeface="Quicksand"/>
              <a:sym typeface="Quicksand"/>
            </a:endParaRPr>
          </a:p>
        </p:txBody>
      </p:sp>
      <p:sp>
        <p:nvSpPr>
          <p:cNvPr id="521" name="Google Shape;521;p36"/>
          <p:cNvSpPr/>
          <p:nvPr/>
        </p:nvSpPr>
        <p:spPr>
          <a:xfrm>
            <a:off x="5851475" y="3348575"/>
            <a:ext cx="1926600" cy="15699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chemeClr val="lt1"/>
              </a:solidFill>
              <a:latin typeface="Quicksand"/>
              <a:ea typeface="Quicksand"/>
              <a:cs typeface="Quicksand"/>
              <a:sym typeface="Quicksand"/>
            </a:endParaRPr>
          </a:p>
        </p:txBody>
      </p:sp>
      <p:sp>
        <p:nvSpPr>
          <p:cNvPr id="522" name="Google Shape;522;p36"/>
          <p:cNvSpPr txBox="1"/>
          <p:nvPr/>
        </p:nvSpPr>
        <p:spPr>
          <a:xfrm>
            <a:off x="6176978" y="3316553"/>
            <a:ext cx="2150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250"/>
              <a:buFont typeface="Arial"/>
              <a:buNone/>
            </a:pPr>
            <a:r>
              <a:rPr b="1" lang="en" sz="1200">
                <a:solidFill>
                  <a:schemeClr val="lt1"/>
                </a:solidFill>
                <a:latin typeface="Quicksand"/>
                <a:ea typeface="Quicksand"/>
                <a:cs typeface="Quicksand"/>
                <a:sym typeface="Quicksand"/>
              </a:rPr>
              <a:t>Output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250"/>
              <a:buFont typeface="Arial"/>
              <a:buNone/>
            </a:pPr>
            <a:r>
              <a:rPr b="1" lang="en" sz="1200">
                <a:solidFill>
                  <a:schemeClr val="lt1"/>
                </a:solidFill>
                <a:latin typeface="Quicksand"/>
                <a:ea typeface="Quicksand"/>
                <a:cs typeface="Quicksand"/>
                <a:sym typeface="Quicksand"/>
              </a:rPr>
              <a:t>Skip</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250"/>
              <a:buFont typeface="Arial"/>
              <a:buNone/>
            </a:pPr>
            <a:r>
              <a:rPr b="1" lang="en" sz="1200">
                <a:solidFill>
                  <a:schemeClr val="lt1"/>
                </a:solidFill>
                <a:latin typeface="Quicksand"/>
                <a:ea typeface="Quicksand"/>
                <a:cs typeface="Quicksand"/>
                <a:sym typeface="Quicksand"/>
              </a:rPr>
              <a:t>Skip</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250"/>
              <a:buFont typeface="Arial"/>
              <a:buNone/>
            </a:pPr>
            <a:r>
              <a:rPr b="1" lang="en" sz="1200">
                <a:solidFill>
                  <a:schemeClr val="lt1"/>
                </a:solidFill>
                <a:latin typeface="Quicksand"/>
                <a:ea typeface="Quicksand"/>
                <a:cs typeface="Quicksand"/>
                <a:sym typeface="Quicksand"/>
              </a:rPr>
              <a:t>Skip</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250"/>
              <a:buFont typeface="Arial"/>
              <a:buNone/>
            </a:pPr>
            <a:r>
              <a:rPr b="1" lang="en" sz="1200">
                <a:solidFill>
                  <a:schemeClr val="lt1"/>
                </a:solidFill>
                <a:latin typeface="Quicksand"/>
                <a:ea typeface="Quicksand"/>
                <a:cs typeface="Quicksand"/>
                <a:sym typeface="Quicksand"/>
              </a:rPr>
              <a:t>Skip</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250"/>
              <a:buFont typeface="Arial"/>
              <a:buNone/>
            </a:pPr>
            <a:r>
              <a:rPr b="1" lang="en" sz="1200">
                <a:solidFill>
                  <a:schemeClr val="lt1"/>
                </a:solidFill>
                <a:latin typeface="Quicksand"/>
                <a:ea typeface="Quicksand"/>
                <a:cs typeface="Quicksand"/>
                <a:sym typeface="Quicksand"/>
              </a:rPr>
              <a:t>Skip</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250"/>
              <a:buFont typeface="Arial"/>
              <a:buNone/>
            </a:pPr>
            <a:r>
              <a:rPr b="1" lang="en" sz="1200">
                <a:solidFill>
                  <a:schemeClr val="lt1"/>
                </a:solidFill>
                <a:latin typeface="Quicksand"/>
                <a:ea typeface="Quicksand"/>
                <a:cs typeface="Quicksand"/>
                <a:sym typeface="Quicksand"/>
              </a:rPr>
              <a:t>6</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250"/>
              <a:buFont typeface="Arial"/>
              <a:buNone/>
            </a:pPr>
            <a:r>
              <a:rPr b="1" lang="en" sz="1200">
                <a:solidFill>
                  <a:schemeClr val="lt1"/>
                </a:solidFill>
                <a:latin typeface="Quicksand"/>
                <a:ea typeface="Quicksand"/>
                <a:cs typeface="Quicksand"/>
                <a:sym typeface="Quicksand"/>
              </a:rPr>
              <a:t>7</a:t>
            </a:r>
            <a:endParaRPr b="1" sz="1200">
              <a:solidFill>
                <a:schemeClr val="lt1"/>
              </a:solidFill>
              <a:latin typeface="Quicksand"/>
              <a:ea typeface="Quicksand"/>
              <a:cs typeface="Quicksand"/>
              <a:sym typeface="Quicksand"/>
            </a:endParaRPr>
          </a:p>
        </p:txBody>
      </p:sp>
      <p:sp>
        <p:nvSpPr>
          <p:cNvPr id="523" name="Google Shape;523;p36"/>
          <p:cNvSpPr txBox="1"/>
          <p:nvPr/>
        </p:nvSpPr>
        <p:spPr>
          <a:xfrm flipH="1">
            <a:off x="741475" y="2135050"/>
            <a:ext cx="4185600" cy="2670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dk1"/>
                </a:solidFill>
                <a:latin typeface="Quicksand"/>
                <a:ea typeface="Quicksand"/>
                <a:cs typeface="Quicksand"/>
                <a:sym typeface="Quicksand"/>
              </a:rPr>
              <a:t>The continue statement in python is used to bring the program control to the beginning of the loop. </a:t>
            </a:r>
            <a:endParaRPr b="1">
              <a:solidFill>
                <a:schemeClr val="dk1"/>
              </a:solidFill>
              <a:latin typeface="Quicksand"/>
              <a:ea typeface="Quicksand"/>
              <a:cs typeface="Quicksand"/>
              <a:sym typeface="Quicksand"/>
            </a:endParaRPr>
          </a:p>
          <a:p>
            <a:pPr indent="-317500" lvl="0" marL="457200" rtl="0" algn="l">
              <a:spcBef>
                <a:spcPts val="400"/>
              </a:spcBef>
              <a:spcAft>
                <a:spcPts val="0"/>
              </a:spcAft>
              <a:buClr>
                <a:schemeClr val="dk1"/>
              </a:buClr>
              <a:buSzPts val="1400"/>
              <a:buFont typeface="Quicksand"/>
              <a:buChar char="●"/>
            </a:pPr>
            <a:r>
              <a:rPr b="1" lang="en">
                <a:solidFill>
                  <a:schemeClr val="dk1"/>
                </a:solidFill>
                <a:latin typeface="Quicksand"/>
                <a:ea typeface="Quicksand"/>
                <a:cs typeface="Quicksand"/>
                <a:sym typeface="Quicksand"/>
              </a:rPr>
              <a:t>The continue statement skips the remaining lines of code inside the loop and starts with the next iteration.</a:t>
            </a:r>
            <a:endParaRPr b="1">
              <a:solidFill>
                <a:schemeClr val="dk1"/>
              </a:solidFill>
              <a:latin typeface="Quicksand"/>
              <a:ea typeface="Quicksand"/>
              <a:cs typeface="Quicksand"/>
              <a:sym typeface="Quicksand"/>
            </a:endParaRPr>
          </a:p>
          <a:p>
            <a:pPr indent="0" lvl="0" marL="457200" rtl="0" algn="l">
              <a:spcBef>
                <a:spcPts val="400"/>
              </a:spcBef>
              <a:spcAft>
                <a:spcPts val="0"/>
              </a:spcAft>
              <a:buNone/>
            </a:pPr>
            <a:r>
              <a:rPr b="1" lang="en">
                <a:solidFill>
                  <a:schemeClr val="dk1"/>
                </a:solidFill>
                <a:latin typeface="Quicksand"/>
                <a:ea typeface="Quicksand"/>
                <a:cs typeface="Quicksand"/>
                <a:sym typeface="Quicksand"/>
              </a:rPr>
              <a:t> </a:t>
            </a:r>
            <a:endParaRPr b="1">
              <a:solidFill>
                <a:schemeClr val="dk1"/>
              </a:solidFill>
              <a:latin typeface="Quicksand"/>
              <a:ea typeface="Quicksand"/>
              <a:cs typeface="Quicksand"/>
              <a:sym typeface="Quicksand"/>
            </a:endParaRPr>
          </a:p>
          <a:p>
            <a:pPr indent="-317500" lvl="0" marL="457200" rtl="0" algn="l">
              <a:spcBef>
                <a:spcPts val="400"/>
              </a:spcBef>
              <a:spcAft>
                <a:spcPts val="0"/>
              </a:spcAft>
              <a:buClr>
                <a:schemeClr val="dk1"/>
              </a:buClr>
              <a:buSzPts val="1400"/>
              <a:buFont typeface="Quicksand"/>
              <a:buChar char="●"/>
            </a:pPr>
            <a:r>
              <a:rPr b="1" lang="en">
                <a:solidFill>
                  <a:schemeClr val="dk1"/>
                </a:solidFill>
                <a:latin typeface="Quicksand"/>
                <a:ea typeface="Quicksand"/>
                <a:cs typeface="Quicksand"/>
                <a:sym typeface="Quicksand"/>
              </a:rPr>
              <a:t>It is mainly used for a particular condition inside the loop so that we can skip some specific code for a particular condition.</a:t>
            </a:r>
            <a:endParaRPr b="1">
              <a:solidFill>
                <a:schemeClr val="dk1"/>
              </a:solidFill>
              <a:latin typeface="Quicksand"/>
              <a:ea typeface="Quicksand"/>
              <a:cs typeface="Quicksand"/>
              <a:sym typeface="Quicksand"/>
            </a:endParaRPr>
          </a:p>
        </p:txBody>
      </p:sp>
      <p:sp>
        <p:nvSpPr>
          <p:cNvPr id="524" name="Google Shape;524;p36"/>
          <p:cNvSpPr/>
          <p:nvPr/>
        </p:nvSpPr>
        <p:spPr>
          <a:xfrm>
            <a:off x="1478450" y="1315675"/>
            <a:ext cx="24324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6"/>
          <p:cNvSpPr txBox="1"/>
          <p:nvPr/>
        </p:nvSpPr>
        <p:spPr>
          <a:xfrm>
            <a:off x="1452200" y="1488675"/>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continue statement? </a:t>
            </a:r>
            <a:endParaRPr b="0" i="0" sz="2200" u="none" cap="none" strike="noStrike">
              <a:solidFill>
                <a:srgbClr val="FFFFFF"/>
              </a:solidFill>
              <a:latin typeface="Bebas Neue"/>
              <a:ea typeface="Bebas Neue"/>
              <a:cs typeface="Bebas Neue"/>
              <a:sym typeface="Bebas Neue"/>
            </a:endParaRPr>
          </a:p>
        </p:txBody>
      </p:sp>
      <p:sp>
        <p:nvSpPr>
          <p:cNvPr id="526" name="Google Shape;526;p36"/>
          <p:cNvSpPr/>
          <p:nvPr/>
        </p:nvSpPr>
        <p:spPr>
          <a:xfrm>
            <a:off x="6227900" y="111185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6"/>
          <p:cNvSpPr txBox="1"/>
          <p:nvPr/>
        </p:nvSpPr>
        <p:spPr>
          <a:xfrm>
            <a:off x="6289300" y="119595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grpSp>
        <p:nvGrpSpPr>
          <p:cNvPr id="532" name="Google Shape;532;p37"/>
          <p:cNvGrpSpPr/>
          <p:nvPr/>
        </p:nvGrpSpPr>
        <p:grpSpPr>
          <a:xfrm>
            <a:off x="7631947" y="671363"/>
            <a:ext cx="636814" cy="120078"/>
            <a:chOff x="8209059" y="198000"/>
            <a:chExt cx="636814" cy="120078"/>
          </a:xfrm>
        </p:grpSpPr>
        <p:sp>
          <p:nvSpPr>
            <p:cNvPr id="533" name="Google Shape;533;p3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6" name="Google Shape;536;p37"/>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7" name="Google Shape;537;p37"/>
          <p:cNvGrpSpPr/>
          <p:nvPr/>
        </p:nvGrpSpPr>
        <p:grpSpPr>
          <a:xfrm>
            <a:off x="7631947" y="671363"/>
            <a:ext cx="636814" cy="120078"/>
            <a:chOff x="8209059" y="198000"/>
            <a:chExt cx="636814" cy="120078"/>
          </a:xfrm>
        </p:grpSpPr>
        <p:sp>
          <p:nvSpPr>
            <p:cNvPr id="538" name="Google Shape;538;p3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1" name="Google Shape;541;p37"/>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Pass</a:t>
            </a:r>
            <a:r>
              <a:rPr lang="en" sz="3600">
                <a:solidFill>
                  <a:srgbClr val="011635"/>
                </a:solidFill>
                <a:latin typeface="Bebas Neue"/>
                <a:ea typeface="Bebas Neue"/>
                <a:cs typeface="Bebas Neue"/>
                <a:sym typeface="Bebas Neue"/>
              </a:rPr>
              <a:t> statement</a:t>
            </a:r>
            <a:endParaRPr b="0" i="0" sz="3600" u="none" cap="none" strike="noStrike">
              <a:solidFill>
                <a:srgbClr val="011635"/>
              </a:solidFill>
              <a:latin typeface="Bebas Neue"/>
              <a:ea typeface="Bebas Neue"/>
              <a:cs typeface="Bebas Neue"/>
              <a:sym typeface="Bebas Neue"/>
            </a:endParaRPr>
          </a:p>
        </p:txBody>
      </p:sp>
      <p:sp>
        <p:nvSpPr>
          <p:cNvPr id="542" name="Google Shape;542;p37"/>
          <p:cNvSpPr txBox="1"/>
          <p:nvPr/>
        </p:nvSpPr>
        <p:spPr>
          <a:xfrm>
            <a:off x="5635225" y="1778663"/>
            <a:ext cx="3000000" cy="1908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li =['a', 'e', 'i', 'o', 'u']</a:t>
            </a:r>
            <a:endParaRPr b="1">
              <a:solidFill>
                <a:srgbClr val="0000FF"/>
              </a:solidFill>
              <a:highlight>
                <a:srgbClr val="FFFFFE"/>
              </a:highlight>
              <a:latin typeface="Quicksand"/>
              <a:ea typeface="Quicksand"/>
              <a:cs typeface="Quicksand"/>
              <a:sym typeface="Quicksand"/>
            </a:endParaRPr>
          </a:p>
          <a:p>
            <a:pPr indent="0" lvl="0" marL="0" rtl="0" algn="l">
              <a:lnSpc>
                <a:spcPct val="100000"/>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  </a:t>
            </a:r>
            <a:endParaRPr b="1">
              <a:solidFill>
                <a:srgbClr val="0000FF"/>
              </a:solidFill>
              <a:highlight>
                <a:srgbClr val="FFFFFE"/>
              </a:highlight>
              <a:latin typeface="Quicksand"/>
              <a:ea typeface="Quicksand"/>
              <a:cs typeface="Quicksand"/>
              <a:sym typeface="Quicksand"/>
            </a:endParaRPr>
          </a:p>
          <a:p>
            <a:pPr indent="0" lvl="0" marL="0" rtl="0" algn="l">
              <a:lnSpc>
                <a:spcPct val="100000"/>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for i in li:</a:t>
            </a:r>
            <a:endParaRPr b="1">
              <a:solidFill>
                <a:srgbClr val="0000FF"/>
              </a:solidFill>
              <a:highlight>
                <a:srgbClr val="FFFFFE"/>
              </a:highlight>
              <a:latin typeface="Quicksand"/>
              <a:ea typeface="Quicksand"/>
              <a:cs typeface="Quicksand"/>
              <a:sym typeface="Quicksand"/>
            </a:endParaRPr>
          </a:p>
          <a:p>
            <a:pPr indent="0" lvl="0" marL="0" rtl="0" algn="l">
              <a:lnSpc>
                <a:spcPct val="100000"/>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    if(i =='a'):</a:t>
            </a:r>
            <a:endParaRPr b="1">
              <a:solidFill>
                <a:srgbClr val="0000FF"/>
              </a:solidFill>
              <a:highlight>
                <a:srgbClr val="FFFFFE"/>
              </a:highlight>
              <a:latin typeface="Quicksand"/>
              <a:ea typeface="Quicksand"/>
              <a:cs typeface="Quicksand"/>
              <a:sym typeface="Quicksand"/>
            </a:endParaRPr>
          </a:p>
          <a:p>
            <a:pPr indent="0" lvl="0" marL="0" rtl="0" algn="l">
              <a:lnSpc>
                <a:spcPct val="100000"/>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        pass </a:t>
            </a:r>
            <a:endParaRPr b="1">
              <a:solidFill>
                <a:srgbClr val="0000FF"/>
              </a:solidFill>
              <a:highlight>
                <a:srgbClr val="FFFFFE"/>
              </a:highlight>
              <a:latin typeface="Quicksand"/>
              <a:ea typeface="Quicksand"/>
              <a:cs typeface="Quicksand"/>
              <a:sym typeface="Quicksand"/>
            </a:endParaRPr>
          </a:p>
          <a:p>
            <a:pPr indent="0" lvl="0" marL="0" rtl="0" algn="l">
              <a:lnSpc>
                <a:spcPct val="100000"/>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    else:</a:t>
            </a:r>
            <a:endParaRPr b="1">
              <a:solidFill>
                <a:srgbClr val="0000FF"/>
              </a:solidFill>
              <a:highlight>
                <a:srgbClr val="FFFFFE"/>
              </a:highlight>
              <a:latin typeface="Quicksand"/>
              <a:ea typeface="Quicksand"/>
              <a:cs typeface="Quicksand"/>
              <a:sym typeface="Quicksand"/>
            </a:endParaRPr>
          </a:p>
          <a:p>
            <a:pPr indent="0" lvl="0" marL="0" rtl="0" algn="l">
              <a:lnSpc>
                <a:spcPct val="100000"/>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        print(i)</a:t>
            </a:r>
            <a:endParaRPr b="1">
              <a:solidFill>
                <a:srgbClr val="0000FF"/>
              </a:solidFill>
              <a:latin typeface="Quicksand"/>
              <a:ea typeface="Quicksand"/>
              <a:cs typeface="Quicksand"/>
              <a:sym typeface="Quicksand"/>
            </a:endParaRPr>
          </a:p>
          <a:p>
            <a:pPr indent="0" lvl="0" marL="0" rtl="0" algn="l">
              <a:lnSpc>
                <a:spcPct val="100000"/>
              </a:lnSpc>
              <a:spcBef>
                <a:spcPts val="0"/>
              </a:spcBef>
              <a:spcAft>
                <a:spcPts val="0"/>
              </a:spcAft>
              <a:buNone/>
            </a:pPr>
            <a:r>
              <a:t/>
            </a:r>
            <a:endParaRPr b="1">
              <a:solidFill>
                <a:srgbClr val="0000FF"/>
              </a:solidFill>
              <a:highlight>
                <a:srgbClr val="FFFFFE"/>
              </a:highlight>
              <a:latin typeface="Quicksand"/>
              <a:ea typeface="Quicksand"/>
              <a:cs typeface="Quicksand"/>
              <a:sym typeface="Quicksand"/>
            </a:endParaRPr>
          </a:p>
        </p:txBody>
      </p:sp>
      <p:sp>
        <p:nvSpPr>
          <p:cNvPr id="543" name="Google Shape;543;p37"/>
          <p:cNvSpPr/>
          <p:nvPr/>
        </p:nvSpPr>
        <p:spPr>
          <a:xfrm>
            <a:off x="5711425" y="3644975"/>
            <a:ext cx="1465500" cy="11256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chemeClr val="lt1"/>
              </a:solidFill>
              <a:latin typeface="Quicksand"/>
              <a:ea typeface="Quicksand"/>
              <a:cs typeface="Quicksand"/>
              <a:sym typeface="Quicksand"/>
            </a:endParaRPr>
          </a:p>
        </p:txBody>
      </p:sp>
      <p:sp>
        <p:nvSpPr>
          <p:cNvPr id="544" name="Google Shape;544;p37"/>
          <p:cNvSpPr txBox="1"/>
          <p:nvPr/>
        </p:nvSpPr>
        <p:spPr>
          <a:xfrm>
            <a:off x="5907478" y="3687278"/>
            <a:ext cx="215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Output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e</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i</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o</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u</a:t>
            </a:r>
            <a:endParaRPr b="1" sz="1200">
              <a:solidFill>
                <a:schemeClr val="accent2"/>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450"/>
              <a:buFont typeface="Arial"/>
              <a:buNone/>
            </a:pPr>
            <a:r>
              <a:t/>
            </a:r>
            <a:endParaRPr b="1" sz="1200">
              <a:solidFill>
                <a:schemeClr val="lt1"/>
              </a:solidFill>
              <a:latin typeface="Quicksand"/>
              <a:ea typeface="Quicksand"/>
              <a:cs typeface="Quicksand"/>
              <a:sym typeface="Quicksand"/>
            </a:endParaRPr>
          </a:p>
        </p:txBody>
      </p:sp>
      <p:sp>
        <p:nvSpPr>
          <p:cNvPr id="545" name="Google Shape;545;p37"/>
          <p:cNvSpPr txBox="1"/>
          <p:nvPr/>
        </p:nvSpPr>
        <p:spPr>
          <a:xfrm flipH="1">
            <a:off x="714800" y="2389675"/>
            <a:ext cx="3830400" cy="18471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b="1" lang="en">
                <a:solidFill>
                  <a:schemeClr val="dk1"/>
                </a:solidFill>
                <a:latin typeface="Quicksand"/>
                <a:ea typeface="Quicksand"/>
                <a:cs typeface="Quicksand"/>
                <a:sym typeface="Quicksand"/>
              </a:rPr>
              <a:t>The pass statement is a null operation since nothing happens when it is executed. </a:t>
            </a:r>
            <a:endParaRPr b="1">
              <a:solidFill>
                <a:schemeClr val="dk1"/>
              </a:solidFill>
              <a:latin typeface="Quicksand"/>
              <a:ea typeface="Quicksand"/>
              <a:cs typeface="Quicksand"/>
              <a:sym typeface="Quicksand"/>
            </a:endParaRPr>
          </a:p>
          <a:p>
            <a:pPr indent="-317500" lvl="0" marL="457200" rtl="0" algn="just">
              <a:spcBef>
                <a:spcPts val="400"/>
              </a:spcBef>
              <a:spcAft>
                <a:spcPts val="0"/>
              </a:spcAft>
              <a:buClr>
                <a:schemeClr val="dk1"/>
              </a:buClr>
              <a:buSzPts val="1400"/>
              <a:buFont typeface="Quicksand"/>
              <a:buChar char="●"/>
            </a:pPr>
            <a:r>
              <a:rPr b="1" lang="en">
                <a:solidFill>
                  <a:schemeClr val="dk1"/>
                </a:solidFill>
                <a:latin typeface="Quicksand"/>
                <a:ea typeface="Quicksand"/>
                <a:cs typeface="Quicksand"/>
                <a:sym typeface="Quicksand"/>
              </a:rPr>
              <a:t>It is used in the cases where a statement is syntactically needed but we don't want to use any executable statement in its place.</a:t>
            </a:r>
            <a:endParaRPr b="1">
              <a:solidFill>
                <a:schemeClr val="dk1"/>
              </a:solidFill>
              <a:latin typeface="Quicksand"/>
              <a:ea typeface="Quicksand"/>
              <a:cs typeface="Quicksand"/>
              <a:sym typeface="Quicksand"/>
            </a:endParaRPr>
          </a:p>
        </p:txBody>
      </p:sp>
      <p:sp>
        <p:nvSpPr>
          <p:cNvPr id="546" name="Google Shape;546;p37"/>
          <p:cNvSpPr/>
          <p:nvPr/>
        </p:nvSpPr>
        <p:spPr>
          <a:xfrm>
            <a:off x="1451650" y="1570300"/>
            <a:ext cx="24324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7"/>
          <p:cNvSpPr txBox="1"/>
          <p:nvPr/>
        </p:nvSpPr>
        <p:spPr>
          <a:xfrm>
            <a:off x="1425400" y="174330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pass statement? </a:t>
            </a:r>
            <a:endParaRPr b="0" i="0" sz="2200" u="none" cap="none" strike="noStrike">
              <a:solidFill>
                <a:srgbClr val="FFFFFF"/>
              </a:solidFill>
              <a:latin typeface="Bebas Neue"/>
              <a:ea typeface="Bebas Neue"/>
              <a:cs typeface="Bebas Neue"/>
              <a:sym typeface="Bebas Neue"/>
            </a:endParaRPr>
          </a:p>
        </p:txBody>
      </p:sp>
      <p:sp>
        <p:nvSpPr>
          <p:cNvPr id="548" name="Google Shape;548;p37"/>
          <p:cNvSpPr/>
          <p:nvPr/>
        </p:nvSpPr>
        <p:spPr>
          <a:xfrm>
            <a:off x="6227900" y="111185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7"/>
          <p:cNvSpPr txBox="1"/>
          <p:nvPr/>
        </p:nvSpPr>
        <p:spPr>
          <a:xfrm>
            <a:off x="6289300" y="119595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grpSp>
        <p:nvGrpSpPr>
          <p:cNvPr id="554" name="Google Shape;554;p38"/>
          <p:cNvGrpSpPr/>
          <p:nvPr/>
        </p:nvGrpSpPr>
        <p:grpSpPr>
          <a:xfrm>
            <a:off x="7631947" y="671363"/>
            <a:ext cx="636814" cy="120078"/>
            <a:chOff x="8209059" y="198000"/>
            <a:chExt cx="636814" cy="120078"/>
          </a:xfrm>
        </p:grpSpPr>
        <p:sp>
          <p:nvSpPr>
            <p:cNvPr id="555" name="Google Shape;555;p3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8" name="Google Shape;558;p38"/>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9" name="Google Shape;559;p38"/>
          <p:cNvGrpSpPr/>
          <p:nvPr/>
        </p:nvGrpSpPr>
        <p:grpSpPr>
          <a:xfrm>
            <a:off x="7631947" y="671363"/>
            <a:ext cx="636814" cy="120078"/>
            <a:chOff x="8209059" y="198000"/>
            <a:chExt cx="636814" cy="120078"/>
          </a:xfrm>
        </p:grpSpPr>
        <p:sp>
          <p:nvSpPr>
            <p:cNvPr id="560" name="Google Shape;560;p3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3" name="Google Shape;563;p38"/>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Iterating a List</a:t>
            </a:r>
            <a:endParaRPr sz="3600">
              <a:solidFill>
                <a:srgbClr val="011635"/>
              </a:solidFill>
              <a:latin typeface="Bebas Neue"/>
              <a:ea typeface="Bebas Neue"/>
              <a:cs typeface="Bebas Neue"/>
              <a:sym typeface="Bebas Neue"/>
            </a:endParaRPr>
          </a:p>
        </p:txBody>
      </p:sp>
      <p:sp>
        <p:nvSpPr>
          <p:cNvPr id="564" name="Google Shape;564;p38"/>
          <p:cNvSpPr txBox="1"/>
          <p:nvPr/>
        </p:nvSpPr>
        <p:spPr>
          <a:xfrm>
            <a:off x="5418800" y="1778663"/>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List = ["John", "David", "Ram", "Abdullah"]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for i in List: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#It will iterate over the elements #of the List and it prints each </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a:solidFill>
                  <a:srgbClr val="0000FF"/>
                </a:solidFill>
                <a:latin typeface="Quicksand"/>
                <a:ea typeface="Quicksand"/>
                <a:cs typeface="Quicksand"/>
                <a:sym typeface="Quicksand"/>
              </a:rPr>
              <a:t>#element in each iteration.   </a:t>
            </a:r>
            <a:endParaRPr b="1">
              <a:solidFill>
                <a:srgbClr val="0000FF"/>
              </a:solidFill>
              <a:latin typeface="Quicksand"/>
              <a:ea typeface="Quicksand"/>
              <a:cs typeface="Quicksand"/>
              <a:sym typeface="Quicksand"/>
            </a:endParaRPr>
          </a:p>
          <a:p>
            <a:pPr indent="0" lvl="0" marL="0" rtl="0" algn="l">
              <a:spcBef>
                <a:spcPts val="0"/>
              </a:spcBef>
              <a:spcAft>
                <a:spcPts val="0"/>
              </a:spcAft>
              <a:buNone/>
            </a:pPr>
            <a:r>
              <a:rPr b="1" lang="en">
                <a:solidFill>
                  <a:srgbClr val="0000FF"/>
                </a:solidFill>
                <a:latin typeface="Quicksand"/>
                <a:ea typeface="Quicksand"/>
                <a:cs typeface="Quicksand"/>
                <a:sym typeface="Quicksand"/>
              </a:rPr>
              <a:t>    print(i) </a:t>
            </a:r>
            <a:endParaRPr b="1">
              <a:solidFill>
                <a:srgbClr val="0000FF"/>
              </a:solidFill>
              <a:highlight>
                <a:srgbClr val="FFFFFE"/>
              </a:highlight>
              <a:latin typeface="Quicksand"/>
              <a:ea typeface="Quicksand"/>
              <a:cs typeface="Quicksand"/>
              <a:sym typeface="Quicksand"/>
            </a:endParaRPr>
          </a:p>
        </p:txBody>
      </p:sp>
      <p:sp>
        <p:nvSpPr>
          <p:cNvPr id="565" name="Google Shape;565;p38"/>
          <p:cNvSpPr/>
          <p:nvPr/>
        </p:nvSpPr>
        <p:spPr>
          <a:xfrm>
            <a:off x="5495000" y="3915875"/>
            <a:ext cx="1465500" cy="11256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chemeClr val="lt1"/>
              </a:solidFill>
              <a:latin typeface="Quicksand"/>
              <a:ea typeface="Quicksand"/>
              <a:cs typeface="Quicksand"/>
              <a:sym typeface="Quicksand"/>
            </a:endParaRPr>
          </a:p>
        </p:txBody>
      </p:sp>
      <p:sp>
        <p:nvSpPr>
          <p:cNvPr id="566" name="Google Shape;566;p38"/>
          <p:cNvSpPr txBox="1"/>
          <p:nvPr/>
        </p:nvSpPr>
        <p:spPr>
          <a:xfrm>
            <a:off x="5691053" y="3958178"/>
            <a:ext cx="215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Output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John</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David</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Ram</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Abdullah</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450"/>
              <a:buFont typeface="Arial"/>
              <a:buNone/>
            </a:pPr>
            <a:r>
              <a:t/>
            </a:r>
            <a:endParaRPr b="1" sz="1200">
              <a:solidFill>
                <a:schemeClr val="lt1"/>
              </a:solidFill>
              <a:latin typeface="Quicksand"/>
              <a:ea typeface="Quicksand"/>
              <a:cs typeface="Quicksand"/>
              <a:sym typeface="Quicksand"/>
            </a:endParaRPr>
          </a:p>
        </p:txBody>
      </p:sp>
      <p:sp>
        <p:nvSpPr>
          <p:cNvPr id="567" name="Google Shape;567;p38"/>
          <p:cNvSpPr txBox="1"/>
          <p:nvPr/>
        </p:nvSpPr>
        <p:spPr>
          <a:xfrm flipH="1">
            <a:off x="714800" y="2470238"/>
            <a:ext cx="3830400" cy="1022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dk1"/>
                </a:solidFill>
                <a:latin typeface="Quicksand"/>
                <a:ea typeface="Quicksand"/>
                <a:cs typeface="Quicksand"/>
                <a:sym typeface="Quicksand"/>
              </a:rPr>
              <a:t>A list can be iterated by using a ‘for’ loop. A simple list containing four strings can be iterated as follows.</a:t>
            </a:r>
            <a:endParaRPr b="1">
              <a:solidFill>
                <a:schemeClr val="dk1"/>
              </a:solidFill>
              <a:latin typeface="Quicksand"/>
              <a:ea typeface="Quicksand"/>
              <a:cs typeface="Quicksand"/>
              <a:sym typeface="Quicksand"/>
            </a:endParaRPr>
          </a:p>
        </p:txBody>
      </p:sp>
      <p:sp>
        <p:nvSpPr>
          <p:cNvPr id="568" name="Google Shape;568;p38"/>
          <p:cNvSpPr/>
          <p:nvPr/>
        </p:nvSpPr>
        <p:spPr>
          <a:xfrm>
            <a:off x="1451650" y="1650863"/>
            <a:ext cx="24324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8"/>
          <p:cNvSpPr txBox="1"/>
          <p:nvPr/>
        </p:nvSpPr>
        <p:spPr>
          <a:xfrm>
            <a:off x="1425400" y="1823863"/>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iterating a list? </a:t>
            </a:r>
            <a:endParaRPr b="0" i="0" sz="2200" u="none" cap="none" strike="noStrike">
              <a:solidFill>
                <a:srgbClr val="FFFFFF"/>
              </a:solidFill>
              <a:latin typeface="Bebas Neue"/>
              <a:ea typeface="Bebas Neue"/>
              <a:cs typeface="Bebas Neue"/>
              <a:sym typeface="Bebas Neue"/>
            </a:endParaRPr>
          </a:p>
        </p:txBody>
      </p:sp>
      <p:sp>
        <p:nvSpPr>
          <p:cNvPr id="570" name="Google Shape;570;p38"/>
          <p:cNvSpPr/>
          <p:nvPr/>
        </p:nvSpPr>
        <p:spPr>
          <a:xfrm>
            <a:off x="6227900" y="111185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8"/>
          <p:cNvSpPr txBox="1"/>
          <p:nvPr/>
        </p:nvSpPr>
        <p:spPr>
          <a:xfrm>
            <a:off x="6289300" y="119595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grpSp>
        <p:nvGrpSpPr>
          <p:cNvPr id="576" name="Google Shape;576;p39"/>
          <p:cNvGrpSpPr/>
          <p:nvPr/>
        </p:nvGrpSpPr>
        <p:grpSpPr>
          <a:xfrm>
            <a:off x="7631947" y="671363"/>
            <a:ext cx="636814" cy="120078"/>
            <a:chOff x="8209059" y="198000"/>
            <a:chExt cx="636814" cy="120078"/>
          </a:xfrm>
        </p:grpSpPr>
        <p:sp>
          <p:nvSpPr>
            <p:cNvPr id="577" name="Google Shape;577;p3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0" name="Google Shape;580;p39"/>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1" name="Google Shape;581;p39"/>
          <p:cNvGrpSpPr/>
          <p:nvPr/>
        </p:nvGrpSpPr>
        <p:grpSpPr>
          <a:xfrm>
            <a:off x="7631947" y="671363"/>
            <a:ext cx="636814" cy="120078"/>
            <a:chOff x="8209059" y="198000"/>
            <a:chExt cx="636814" cy="120078"/>
          </a:xfrm>
        </p:grpSpPr>
        <p:sp>
          <p:nvSpPr>
            <p:cNvPr id="582" name="Google Shape;582;p3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5" name="Google Shape;585;p39"/>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Adding element to</a:t>
            </a:r>
            <a:r>
              <a:rPr lang="en" sz="3600">
                <a:solidFill>
                  <a:srgbClr val="011635"/>
                </a:solidFill>
                <a:latin typeface="Bebas Neue"/>
                <a:ea typeface="Bebas Neue"/>
                <a:cs typeface="Bebas Neue"/>
                <a:sym typeface="Bebas Neue"/>
              </a:rPr>
              <a:t> a List</a:t>
            </a:r>
            <a:endParaRPr sz="3600">
              <a:solidFill>
                <a:srgbClr val="011635"/>
              </a:solidFill>
              <a:latin typeface="Bebas Neue"/>
              <a:ea typeface="Bebas Neue"/>
              <a:cs typeface="Bebas Neue"/>
              <a:sym typeface="Bebas Neue"/>
            </a:endParaRPr>
          </a:p>
        </p:txBody>
      </p:sp>
      <p:sp>
        <p:nvSpPr>
          <p:cNvPr id="586" name="Google Shape;586;p39"/>
          <p:cNvSpPr txBox="1"/>
          <p:nvPr/>
        </p:nvSpPr>
        <p:spPr>
          <a:xfrm flipH="1">
            <a:off x="4712400" y="2007725"/>
            <a:ext cx="3830400" cy="1391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dk1"/>
                </a:solidFill>
                <a:latin typeface="Quicksand"/>
                <a:ea typeface="Quicksand"/>
                <a:cs typeface="Quicksand"/>
                <a:sym typeface="Quicksand"/>
              </a:rPr>
              <a:t>Python provides append() method by using which we can add an element to the list. </a:t>
            </a:r>
            <a:endParaRPr b="1">
              <a:solidFill>
                <a:schemeClr val="dk1"/>
              </a:solidFill>
              <a:latin typeface="Quicksand"/>
              <a:ea typeface="Quicksand"/>
              <a:cs typeface="Quicksand"/>
              <a:sym typeface="Quicksand"/>
            </a:endParaRPr>
          </a:p>
          <a:p>
            <a:pPr indent="0" lvl="0" marL="0" rtl="0" algn="l">
              <a:spcBef>
                <a:spcPts val="0"/>
              </a:spcBef>
              <a:spcAft>
                <a:spcPts val="0"/>
              </a:spcAft>
              <a:buNone/>
            </a:pPr>
            <a:r>
              <a:t/>
            </a:r>
            <a:endParaRPr b="1">
              <a:solidFill>
                <a:schemeClr val="dk1"/>
              </a:solidFill>
              <a:latin typeface="Quicksand"/>
              <a:ea typeface="Quicksand"/>
              <a:cs typeface="Quicksand"/>
              <a:sym typeface="Quicksand"/>
            </a:endParaRPr>
          </a:p>
          <a:p>
            <a:pPr indent="0" lvl="0" marL="0" rtl="0" algn="l">
              <a:spcBef>
                <a:spcPts val="400"/>
              </a:spcBef>
              <a:spcAft>
                <a:spcPts val="0"/>
              </a:spcAft>
              <a:buNone/>
            </a:pPr>
            <a:r>
              <a:rPr b="1" lang="en">
                <a:solidFill>
                  <a:schemeClr val="dk1"/>
                </a:solidFill>
                <a:latin typeface="Quicksand"/>
                <a:ea typeface="Quicksand"/>
                <a:cs typeface="Quicksand"/>
                <a:sym typeface="Quicksand"/>
              </a:rPr>
              <a:t>However, the append() method can only add the value to the end of the list.</a:t>
            </a:r>
            <a:endParaRPr b="1">
              <a:solidFill>
                <a:schemeClr val="dk1"/>
              </a:solidFill>
              <a:latin typeface="Quicksand"/>
              <a:ea typeface="Quicksand"/>
              <a:cs typeface="Quicksand"/>
              <a:sym typeface="Quicksand"/>
            </a:endParaRPr>
          </a:p>
        </p:txBody>
      </p:sp>
      <p:sp>
        <p:nvSpPr>
          <p:cNvPr id="587" name="Google Shape;587;p39"/>
          <p:cNvSpPr/>
          <p:nvPr/>
        </p:nvSpPr>
        <p:spPr>
          <a:xfrm>
            <a:off x="5449250" y="1188350"/>
            <a:ext cx="24324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9"/>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adding element to a list? </a:t>
            </a:r>
            <a:endParaRPr b="0" i="0" sz="2200" u="none" cap="none" strike="noStrike">
              <a:solidFill>
                <a:srgbClr val="FFFFFF"/>
              </a:solidFill>
              <a:latin typeface="Bebas Neue"/>
              <a:ea typeface="Bebas Neue"/>
              <a:cs typeface="Bebas Neue"/>
              <a:sym typeface="Bebas Neue"/>
            </a:endParaRPr>
          </a:p>
        </p:txBody>
      </p:sp>
      <p:pic>
        <p:nvPicPr>
          <p:cNvPr id="589" name="Google Shape;589;p39"/>
          <p:cNvPicPr preferRelativeResize="0"/>
          <p:nvPr/>
        </p:nvPicPr>
        <p:blipFill>
          <a:blip r:embed="rId3">
            <a:alphaModFix/>
          </a:blip>
          <a:stretch>
            <a:fillRect/>
          </a:stretch>
        </p:blipFill>
        <p:spPr>
          <a:xfrm>
            <a:off x="827175" y="1188350"/>
            <a:ext cx="3374200" cy="3374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grpSp>
        <p:nvGrpSpPr>
          <p:cNvPr id="594" name="Google Shape;594;p40"/>
          <p:cNvGrpSpPr/>
          <p:nvPr/>
        </p:nvGrpSpPr>
        <p:grpSpPr>
          <a:xfrm>
            <a:off x="7631947" y="671363"/>
            <a:ext cx="636814" cy="120078"/>
            <a:chOff x="8209059" y="198000"/>
            <a:chExt cx="636814" cy="120078"/>
          </a:xfrm>
        </p:grpSpPr>
        <p:sp>
          <p:nvSpPr>
            <p:cNvPr id="595" name="Google Shape;595;p4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8" name="Google Shape;598;p40"/>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9" name="Google Shape;599;p40"/>
          <p:cNvGrpSpPr/>
          <p:nvPr/>
        </p:nvGrpSpPr>
        <p:grpSpPr>
          <a:xfrm>
            <a:off x="7631947" y="671363"/>
            <a:ext cx="636814" cy="120078"/>
            <a:chOff x="8209059" y="198000"/>
            <a:chExt cx="636814" cy="120078"/>
          </a:xfrm>
        </p:grpSpPr>
        <p:sp>
          <p:nvSpPr>
            <p:cNvPr id="600" name="Google Shape;600;p4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3" name="Google Shape;603;p40"/>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Assigning elements to a list</a:t>
            </a:r>
            <a:endParaRPr b="0" i="0" sz="3600" u="none" cap="none" strike="noStrike">
              <a:solidFill>
                <a:srgbClr val="011635"/>
              </a:solidFill>
              <a:latin typeface="Bebas Neue"/>
              <a:ea typeface="Bebas Neue"/>
              <a:cs typeface="Bebas Neue"/>
              <a:sym typeface="Bebas Neue"/>
            </a:endParaRPr>
          </a:p>
        </p:txBody>
      </p:sp>
      <p:sp>
        <p:nvSpPr>
          <p:cNvPr id="604" name="Google Shape;604;p40"/>
          <p:cNvSpPr txBox="1"/>
          <p:nvPr/>
        </p:nvSpPr>
        <p:spPr>
          <a:xfrm flipH="1">
            <a:off x="867200" y="1526400"/>
            <a:ext cx="4825200" cy="3491100"/>
          </a:xfrm>
          <a:prstGeom prst="rect">
            <a:avLst/>
          </a:prstGeom>
          <a:noFill/>
          <a:ln>
            <a:noFill/>
          </a:ln>
        </p:spPr>
        <p:txBody>
          <a:bodyPr anchorCtr="0" anchor="ctr" bIns="0" lIns="0" spcFirstLastPara="1" rIns="0" wrap="square" tIns="0">
            <a:noAutofit/>
          </a:bodyPr>
          <a:lstStyle/>
          <a:p>
            <a:pPr indent="0" lvl="0" marL="0" rtl="0" algn="l">
              <a:lnSpc>
                <a:spcPct val="135714"/>
              </a:lnSpc>
              <a:spcBef>
                <a:spcPts val="0"/>
              </a:spcBef>
              <a:spcAft>
                <a:spcPts val="0"/>
              </a:spcAft>
              <a:buClr>
                <a:schemeClr val="dk1"/>
              </a:buClr>
              <a:buSzPts val="1400"/>
              <a:buFont typeface="Arial"/>
              <a:buNone/>
            </a:pPr>
            <a:r>
              <a:rPr b="1" lang="en" sz="1300">
                <a:solidFill>
                  <a:srgbClr val="0000FF"/>
                </a:solidFill>
                <a:highlight>
                  <a:srgbClr val="FFFFFE"/>
                </a:highlight>
                <a:latin typeface="Quicksand"/>
                <a:ea typeface="Quicksand"/>
                <a:cs typeface="Quicksand"/>
                <a:sym typeface="Quicksand"/>
              </a:rPr>
              <a:t>list =[ ]  </a:t>
            </a:r>
            <a:endParaRPr b="1" sz="1300">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00"/>
              <a:buFont typeface="Arial"/>
              <a:buNone/>
            </a:pPr>
            <a:r>
              <a:rPr b="1" lang="en" sz="1300">
                <a:solidFill>
                  <a:srgbClr val="0000FF"/>
                </a:solidFill>
                <a:highlight>
                  <a:srgbClr val="FFFFFE"/>
                </a:highlight>
                <a:latin typeface="Quicksand"/>
                <a:ea typeface="Quicksand"/>
                <a:cs typeface="Quicksand"/>
                <a:sym typeface="Quicksand"/>
              </a:rPr>
              <a:t>n = int(input("Enter the number of elements in the list")) </a:t>
            </a:r>
            <a:endParaRPr b="1" sz="1300">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00"/>
              <a:buFont typeface="Arial"/>
              <a:buNone/>
            </a:pPr>
            <a:r>
              <a:rPr b="1" lang="en" sz="1300">
                <a:solidFill>
                  <a:srgbClr val="0000FF"/>
                </a:solidFill>
                <a:highlight>
                  <a:srgbClr val="FFFFFE"/>
                </a:highlight>
                <a:latin typeface="Quicksand"/>
                <a:ea typeface="Quicksand"/>
                <a:cs typeface="Quicksand"/>
                <a:sym typeface="Quicksand"/>
              </a:rPr>
              <a:t>#Number of elements will be entered by the user  </a:t>
            </a:r>
            <a:endParaRPr b="1" sz="1300">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00"/>
              <a:buFont typeface="Arial"/>
              <a:buNone/>
            </a:pPr>
            <a:r>
              <a:rPr b="1" lang="en" sz="1300">
                <a:solidFill>
                  <a:srgbClr val="0000FF"/>
                </a:solidFill>
                <a:highlight>
                  <a:srgbClr val="FFFFFE"/>
                </a:highlight>
                <a:latin typeface="Quicksand"/>
                <a:ea typeface="Quicksand"/>
                <a:cs typeface="Quicksand"/>
                <a:sym typeface="Quicksand"/>
              </a:rPr>
              <a:t>for i in range(0,n): </a:t>
            </a:r>
            <a:endParaRPr b="1" sz="1300">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00"/>
              <a:buFont typeface="Arial"/>
              <a:buNone/>
            </a:pPr>
            <a:r>
              <a:rPr b="1" lang="en" sz="1300">
                <a:solidFill>
                  <a:srgbClr val="0000FF"/>
                </a:solidFill>
                <a:highlight>
                  <a:srgbClr val="FFFFFE"/>
                </a:highlight>
                <a:latin typeface="Quicksand"/>
                <a:ea typeface="Quicksand"/>
                <a:cs typeface="Quicksand"/>
                <a:sym typeface="Quicksand"/>
              </a:rPr>
              <a:t># for loop to take the input  </a:t>
            </a:r>
            <a:endParaRPr b="1" sz="1300">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00"/>
              <a:buFont typeface="Arial"/>
              <a:buNone/>
            </a:pPr>
            <a:r>
              <a:rPr b="1" lang="en" sz="1300">
                <a:solidFill>
                  <a:srgbClr val="0000FF"/>
                </a:solidFill>
                <a:highlight>
                  <a:srgbClr val="FFFFFE"/>
                </a:highlight>
                <a:latin typeface="Quicksand"/>
                <a:ea typeface="Quicksand"/>
                <a:cs typeface="Quicksand"/>
                <a:sym typeface="Quicksand"/>
              </a:rPr>
              <a:t>    list.append(int(input("Enter the item?"))) #Append Method</a:t>
            </a:r>
            <a:endParaRPr b="1" sz="1300">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00"/>
              <a:buFont typeface="Arial"/>
              <a:buNone/>
            </a:pPr>
            <a:r>
              <a:rPr b="1" lang="en" sz="1300">
                <a:solidFill>
                  <a:srgbClr val="0000FF"/>
                </a:solidFill>
                <a:highlight>
                  <a:srgbClr val="FFFFFE"/>
                </a:highlight>
                <a:latin typeface="Quicksand"/>
                <a:ea typeface="Quicksand"/>
                <a:cs typeface="Quicksand"/>
                <a:sym typeface="Quicksand"/>
              </a:rPr>
              <a:t># The input is taken from the user and added to the list as #the item  </a:t>
            </a:r>
            <a:endParaRPr b="1" sz="1300">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00"/>
              <a:buFont typeface="Arial"/>
              <a:buNone/>
            </a:pPr>
            <a:r>
              <a:rPr b="1" lang="en" sz="1300">
                <a:solidFill>
                  <a:srgbClr val="0000FF"/>
                </a:solidFill>
                <a:highlight>
                  <a:srgbClr val="FFFFFE"/>
                </a:highlight>
                <a:latin typeface="Quicksand"/>
                <a:ea typeface="Quicksand"/>
                <a:cs typeface="Quicksand"/>
                <a:sym typeface="Quicksand"/>
              </a:rPr>
              <a:t>print("printing the list items....")   </a:t>
            </a:r>
            <a:endParaRPr b="1" sz="1300">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00"/>
              <a:buFont typeface="Arial"/>
              <a:buNone/>
            </a:pPr>
            <a:r>
              <a:rPr b="1" lang="en" sz="1300">
                <a:solidFill>
                  <a:srgbClr val="0000FF"/>
                </a:solidFill>
                <a:highlight>
                  <a:srgbClr val="FFFFFE"/>
                </a:highlight>
                <a:latin typeface="Quicksand"/>
                <a:ea typeface="Quicksand"/>
                <a:cs typeface="Quicksand"/>
                <a:sym typeface="Quicksand"/>
              </a:rPr>
              <a:t>for i in list: # traversal loop to print the list items  </a:t>
            </a:r>
            <a:endParaRPr b="1" sz="1300">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00"/>
              <a:buFont typeface="Arial"/>
              <a:buNone/>
            </a:pPr>
            <a:r>
              <a:rPr b="1" lang="en" sz="1300">
                <a:solidFill>
                  <a:srgbClr val="0000FF"/>
                </a:solidFill>
                <a:highlight>
                  <a:srgbClr val="FFFFFE"/>
                </a:highlight>
                <a:latin typeface="Quicksand"/>
                <a:ea typeface="Quicksand"/>
                <a:cs typeface="Quicksand"/>
                <a:sym typeface="Quicksand"/>
              </a:rPr>
              <a:t>    print(i, end = "  ")</a:t>
            </a:r>
            <a:endParaRPr b="1" sz="1300">
              <a:solidFill>
                <a:srgbClr val="0000FF"/>
              </a:solidFill>
              <a:latin typeface="Quicksand"/>
              <a:ea typeface="Quicksand"/>
              <a:cs typeface="Quicksand"/>
              <a:sym typeface="Quicksand"/>
            </a:endParaRPr>
          </a:p>
        </p:txBody>
      </p:sp>
      <p:sp>
        <p:nvSpPr>
          <p:cNvPr id="605" name="Google Shape;605;p40"/>
          <p:cNvSpPr/>
          <p:nvPr/>
        </p:nvSpPr>
        <p:spPr>
          <a:xfrm>
            <a:off x="3701775" y="10613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0"/>
          <p:cNvSpPr txBox="1"/>
          <p:nvPr/>
        </p:nvSpPr>
        <p:spPr>
          <a:xfrm>
            <a:off x="3763175" y="11454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607" name="Google Shape;607;p40"/>
          <p:cNvSpPr/>
          <p:nvPr/>
        </p:nvSpPr>
        <p:spPr>
          <a:xfrm>
            <a:off x="6098175" y="1732050"/>
            <a:ext cx="2762700" cy="25719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txBox="1"/>
          <p:nvPr/>
        </p:nvSpPr>
        <p:spPr>
          <a:xfrm>
            <a:off x="6200025" y="1882575"/>
            <a:ext cx="26355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Output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Enter the number of elements in the list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6</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Enter the item?44</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Enter the item?55</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Enter the item?11</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Enter the item?22</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Enter the item?33</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Enter the item?88</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printing the list items....</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44  55  11  22  33  88  </a:t>
            </a:r>
            <a:endParaRPr b="1" sz="1200">
              <a:solidFill>
                <a:schemeClr val="lt1"/>
              </a:solidFill>
              <a:latin typeface="Quicksand"/>
              <a:ea typeface="Quicksand"/>
              <a:cs typeface="Quicksand"/>
              <a:sym typeface="Quicksa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grpSp>
        <p:nvGrpSpPr>
          <p:cNvPr id="613" name="Google Shape;613;p41"/>
          <p:cNvGrpSpPr/>
          <p:nvPr/>
        </p:nvGrpSpPr>
        <p:grpSpPr>
          <a:xfrm>
            <a:off x="7631947" y="671363"/>
            <a:ext cx="636814" cy="120078"/>
            <a:chOff x="8209059" y="198000"/>
            <a:chExt cx="636814" cy="120078"/>
          </a:xfrm>
        </p:grpSpPr>
        <p:sp>
          <p:nvSpPr>
            <p:cNvPr id="614" name="Google Shape;614;p4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7" name="Google Shape;617;p41"/>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8" name="Google Shape;618;p41"/>
          <p:cNvGrpSpPr/>
          <p:nvPr/>
        </p:nvGrpSpPr>
        <p:grpSpPr>
          <a:xfrm>
            <a:off x="7631947" y="671363"/>
            <a:ext cx="636814" cy="120078"/>
            <a:chOff x="8209059" y="198000"/>
            <a:chExt cx="636814" cy="120078"/>
          </a:xfrm>
        </p:grpSpPr>
        <p:sp>
          <p:nvSpPr>
            <p:cNvPr id="619" name="Google Shape;619;p4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2" name="Google Shape;622;p41"/>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Removing elements from</a:t>
            </a:r>
            <a:r>
              <a:rPr lang="en" sz="3600">
                <a:solidFill>
                  <a:srgbClr val="011635"/>
                </a:solidFill>
                <a:latin typeface="Bebas Neue"/>
                <a:ea typeface="Bebas Neue"/>
                <a:cs typeface="Bebas Neue"/>
                <a:sym typeface="Bebas Neue"/>
              </a:rPr>
              <a:t> the list</a:t>
            </a:r>
            <a:endParaRPr b="0" i="0" sz="3600" u="none" cap="none" strike="noStrike">
              <a:solidFill>
                <a:srgbClr val="011635"/>
              </a:solidFill>
              <a:latin typeface="Bebas Neue"/>
              <a:ea typeface="Bebas Neue"/>
              <a:cs typeface="Bebas Neue"/>
              <a:sym typeface="Bebas Neue"/>
            </a:endParaRPr>
          </a:p>
        </p:txBody>
      </p:sp>
      <p:sp>
        <p:nvSpPr>
          <p:cNvPr id="623" name="Google Shape;623;p41"/>
          <p:cNvSpPr txBox="1"/>
          <p:nvPr/>
        </p:nvSpPr>
        <p:spPr>
          <a:xfrm flipH="1">
            <a:off x="749650" y="1347675"/>
            <a:ext cx="4825200" cy="3491100"/>
          </a:xfrm>
          <a:prstGeom prst="rect">
            <a:avLst/>
          </a:prstGeom>
          <a:noFill/>
          <a:ln>
            <a:noFill/>
          </a:ln>
        </p:spPr>
        <p:txBody>
          <a:bodyPr anchorCtr="0" anchor="ctr" bIns="0" lIns="0" spcFirstLastPara="1" rIns="0" wrap="square" tIns="0">
            <a:noAutofit/>
          </a:bodyPr>
          <a:lstStyle/>
          <a:p>
            <a:pPr indent="0" lvl="0" marL="0" rtl="0" algn="l">
              <a:lnSpc>
                <a:spcPct val="135714"/>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List = [0,1,2,3,4]   </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print("printing original list: ")  </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for i in List:  </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    print(i,end=" ")  </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List.remove(0)  #Remove Method</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print("\nprinting the list after the removal of first element...")  </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for i in List:  </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800"/>
              <a:buFont typeface="Arial"/>
              <a:buNone/>
            </a:pPr>
            <a:r>
              <a:rPr b="1" lang="en">
                <a:solidFill>
                  <a:srgbClr val="0000FF"/>
                </a:solidFill>
                <a:highlight>
                  <a:srgbClr val="FFFFFE"/>
                </a:highlight>
                <a:latin typeface="Quicksand"/>
                <a:ea typeface="Quicksand"/>
                <a:cs typeface="Quicksand"/>
                <a:sym typeface="Quicksand"/>
              </a:rPr>
              <a:t>    print(i,end=" ") </a:t>
            </a:r>
            <a:endParaRPr b="1">
              <a:solidFill>
                <a:srgbClr val="0000FF"/>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400"/>
              <a:buFont typeface="Arial"/>
              <a:buNone/>
            </a:pPr>
            <a:r>
              <a:t/>
            </a:r>
            <a:endParaRPr b="1">
              <a:solidFill>
                <a:srgbClr val="0000FF"/>
              </a:solidFill>
              <a:highlight>
                <a:srgbClr val="FFFFFE"/>
              </a:highlight>
              <a:latin typeface="Quicksand"/>
              <a:ea typeface="Quicksand"/>
              <a:cs typeface="Quicksand"/>
              <a:sym typeface="Quicksand"/>
            </a:endParaRPr>
          </a:p>
        </p:txBody>
      </p:sp>
      <p:sp>
        <p:nvSpPr>
          <p:cNvPr id="624" name="Google Shape;624;p41"/>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1"/>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626" name="Google Shape;626;p41"/>
          <p:cNvSpPr/>
          <p:nvPr/>
        </p:nvSpPr>
        <p:spPr>
          <a:xfrm>
            <a:off x="6098175" y="1808250"/>
            <a:ext cx="2320500" cy="17043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txBox="1"/>
          <p:nvPr/>
        </p:nvSpPr>
        <p:spPr>
          <a:xfrm>
            <a:off x="6200025" y="1958775"/>
            <a:ext cx="2635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Output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printing original list: </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0 1 2 3 4 </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printing the list after the removal of first element...</a:t>
            </a:r>
            <a:endParaRPr b="1" sz="12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sz="1200">
                <a:solidFill>
                  <a:schemeClr val="lt1"/>
                </a:solidFill>
                <a:latin typeface="Quicksand"/>
                <a:ea typeface="Quicksand"/>
                <a:cs typeface="Quicksand"/>
                <a:sym typeface="Quicksand"/>
              </a:rPr>
              <a:t>1 2 3 4 </a:t>
            </a:r>
            <a:endParaRPr b="1" sz="1200">
              <a:solidFill>
                <a:schemeClr val="lt1"/>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grpSp>
        <p:nvGrpSpPr>
          <p:cNvPr id="86" name="Google Shape;86;p15"/>
          <p:cNvGrpSpPr/>
          <p:nvPr/>
        </p:nvGrpSpPr>
        <p:grpSpPr>
          <a:xfrm>
            <a:off x="7631947" y="671363"/>
            <a:ext cx="636814" cy="120078"/>
            <a:chOff x="8209059" y="198000"/>
            <a:chExt cx="636814" cy="120078"/>
          </a:xfrm>
        </p:grpSpPr>
        <p:sp>
          <p:nvSpPr>
            <p:cNvPr id="87" name="Google Shape;87;p1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5"/>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5"/>
          <p:cNvGrpSpPr/>
          <p:nvPr/>
        </p:nvGrpSpPr>
        <p:grpSpPr>
          <a:xfrm>
            <a:off x="7631947" y="671363"/>
            <a:ext cx="636814" cy="120078"/>
            <a:chOff x="8209059" y="198000"/>
            <a:chExt cx="636814" cy="120078"/>
          </a:xfrm>
        </p:grpSpPr>
        <p:sp>
          <p:nvSpPr>
            <p:cNvPr id="92" name="Google Shape;92;p1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5"/>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Control Flow statements</a:t>
            </a:r>
            <a:endParaRPr b="0" i="0" sz="3600" u="none" cap="none" strike="noStrike">
              <a:solidFill>
                <a:srgbClr val="011635"/>
              </a:solidFill>
              <a:latin typeface="Bebas Neue"/>
              <a:ea typeface="Bebas Neue"/>
              <a:cs typeface="Bebas Neue"/>
              <a:sym typeface="Bebas Neue"/>
            </a:endParaRPr>
          </a:p>
        </p:txBody>
      </p:sp>
      <p:cxnSp>
        <p:nvCxnSpPr>
          <p:cNvPr id="96" name="Google Shape;96;p15"/>
          <p:cNvCxnSpPr/>
          <p:nvPr/>
        </p:nvCxnSpPr>
        <p:spPr>
          <a:xfrm>
            <a:off x="2354550" y="1878650"/>
            <a:ext cx="3578400" cy="6300"/>
          </a:xfrm>
          <a:prstGeom prst="straightConnector1">
            <a:avLst/>
          </a:prstGeom>
          <a:noFill/>
          <a:ln cap="flat" cmpd="sng" w="19050">
            <a:solidFill>
              <a:srgbClr val="0000FF"/>
            </a:solidFill>
            <a:prstDash val="solid"/>
            <a:round/>
            <a:headEnd len="med" w="med" type="none"/>
            <a:tailEnd len="med" w="med" type="none"/>
          </a:ln>
        </p:spPr>
      </p:cxnSp>
      <p:sp>
        <p:nvSpPr>
          <p:cNvPr id="97" name="Google Shape;97;p15"/>
          <p:cNvSpPr/>
          <p:nvPr/>
        </p:nvSpPr>
        <p:spPr>
          <a:xfrm>
            <a:off x="3101374" y="1082800"/>
            <a:ext cx="2003908" cy="469818"/>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E69138"/>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488325" y="2439573"/>
            <a:ext cx="1331701" cy="852987"/>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F9CB9C"/>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1527775" y="2432500"/>
            <a:ext cx="1489545" cy="852987"/>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F9CB9C"/>
          </a:solidFill>
          <a:ln cap="flat" cmpd="sng" w="9525">
            <a:solidFill>
              <a:srgbClr val="CFE2F3"/>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5206975" y="2432499"/>
            <a:ext cx="1331701" cy="852987"/>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F9CB9C"/>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5"/>
          <p:cNvCxnSpPr/>
          <p:nvPr/>
        </p:nvCxnSpPr>
        <p:spPr>
          <a:xfrm>
            <a:off x="4023325" y="1566150"/>
            <a:ext cx="6300" cy="327600"/>
          </a:xfrm>
          <a:prstGeom prst="straightConnector1">
            <a:avLst/>
          </a:prstGeom>
          <a:noFill/>
          <a:ln cap="flat" cmpd="sng" w="19050">
            <a:solidFill>
              <a:srgbClr val="0000FF"/>
            </a:solidFill>
            <a:prstDash val="solid"/>
            <a:round/>
            <a:headEnd len="med" w="med" type="none"/>
            <a:tailEnd len="med" w="med" type="none"/>
          </a:ln>
        </p:spPr>
      </p:cxnSp>
      <p:cxnSp>
        <p:nvCxnSpPr>
          <p:cNvPr id="102" name="Google Shape;102;p15"/>
          <p:cNvCxnSpPr/>
          <p:nvPr/>
        </p:nvCxnSpPr>
        <p:spPr>
          <a:xfrm>
            <a:off x="2368050" y="1878650"/>
            <a:ext cx="6300" cy="436200"/>
          </a:xfrm>
          <a:prstGeom prst="straightConnector1">
            <a:avLst/>
          </a:prstGeom>
          <a:noFill/>
          <a:ln cap="flat" cmpd="sng" w="19050">
            <a:solidFill>
              <a:srgbClr val="0000FF"/>
            </a:solidFill>
            <a:prstDash val="solid"/>
            <a:round/>
            <a:headEnd len="med" w="med" type="none"/>
            <a:tailEnd len="med" w="med" type="none"/>
          </a:ln>
        </p:spPr>
      </p:cxnSp>
      <p:cxnSp>
        <p:nvCxnSpPr>
          <p:cNvPr id="103" name="Google Shape;103;p15"/>
          <p:cNvCxnSpPr/>
          <p:nvPr/>
        </p:nvCxnSpPr>
        <p:spPr>
          <a:xfrm>
            <a:off x="4020175" y="1878650"/>
            <a:ext cx="9300" cy="429600"/>
          </a:xfrm>
          <a:prstGeom prst="straightConnector1">
            <a:avLst/>
          </a:prstGeom>
          <a:noFill/>
          <a:ln cap="flat" cmpd="sng" w="19050">
            <a:solidFill>
              <a:srgbClr val="0000FF"/>
            </a:solidFill>
            <a:prstDash val="solid"/>
            <a:round/>
            <a:headEnd len="med" w="med" type="none"/>
            <a:tailEnd len="med" w="med" type="none"/>
          </a:ln>
        </p:spPr>
      </p:cxnSp>
      <p:cxnSp>
        <p:nvCxnSpPr>
          <p:cNvPr id="104" name="Google Shape;104;p15"/>
          <p:cNvCxnSpPr/>
          <p:nvPr/>
        </p:nvCxnSpPr>
        <p:spPr>
          <a:xfrm>
            <a:off x="5916900" y="1885100"/>
            <a:ext cx="0" cy="410400"/>
          </a:xfrm>
          <a:prstGeom prst="straightConnector1">
            <a:avLst/>
          </a:prstGeom>
          <a:noFill/>
          <a:ln cap="flat" cmpd="sng" w="19050">
            <a:solidFill>
              <a:srgbClr val="0000FF"/>
            </a:solidFill>
            <a:prstDash val="solid"/>
            <a:round/>
            <a:headEnd len="med" w="med" type="none"/>
            <a:tailEnd len="med" w="med" type="none"/>
          </a:ln>
        </p:spPr>
      </p:cxnSp>
      <p:sp>
        <p:nvSpPr>
          <p:cNvPr id="105" name="Google Shape;105;p15"/>
          <p:cNvSpPr txBox="1"/>
          <p:nvPr/>
        </p:nvSpPr>
        <p:spPr>
          <a:xfrm>
            <a:off x="3348175" y="1076225"/>
            <a:ext cx="183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Quicksand"/>
                <a:ea typeface="Quicksand"/>
                <a:cs typeface="Quicksand"/>
                <a:sym typeface="Quicksand"/>
              </a:rPr>
              <a:t>Flow Control</a:t>
            </a:r>
            <a:endParaRPr b="1" sz="1800">
              <a:latin typeface="Quicksand"/>
              <a:ea typeface="Quicksand"/>
              <a:cs typeface="Quicksand"/>
              <a:sym typeface="Quicksand"/>
            </a:endParaRPr>
          </a:p>
        </p:txBody>
      </p:sp>
      <p:sp>
        <p:nvSpPr>
          <p:cNvPr id="106" name="Google Shape;106;p15"/>
          <p:cNvSpPr txBox="1"/>
          <p:nvPr/>
        </p:nvSpPr>
        <p:spPr>
          <a:xfrm>
            <a:off x="1594500" y="2489538"/>
            <a:ext cx="1833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Quicksand"/>
                <a:ea typeface="Quicksand"/>
                <a:cs typeface="Quicksand"/>
                <a:sym typeface="Quicksand"/>
              </a:rPr>
              <a:t>Conditional Statements</a:t>
            </a:r>
            <a:endParaRPr b="1" sz="1600">
              <a:latin typeface="Quicksand"/>
              <a:ea typeface="Quicksand"/>
              <a:cs typeface="Quicksand"/>
              <a:sym typeface="Quicksand"/>
            </a:endParaRPr>
          </a:p>
        </p:txBody>
      </p:sp>
      <p:sp>
        <p:nvSpPr>
          <p:cNvPr id="107" name="Google Shape;107;p15"/>
          <p:cNvSpPr txBox="1"/>
          <p:nvPr/>
        </p:nvSpPr>
        <p:spPr>
          <a:xfrm>
            <a:off x="3237488" y="2515763"/>
            <a:ext cx="1833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Quicksand"/>
                <a:ea typeface="Quicksand"/>
                <a:cs typeface="Quicksand"/>
                <a:sym typeface="Quicksand"/>
              </a:rPr>
              <a:t>Transfer</a:t>
            </a:r>
            <a:r>
              <a:rPr b="1" lang="en" sz="1600">
                <a:latin typeface="Quicksand"/>
                <a:ea typeface="Quicksand"/>
                <a:cs typeface="Quicksand"/>
                <a:sym typeface="Quicksand"/>
              </a:rPr>
              <a:t> Statements</a:t>
            </a:r>
            <a:endParaRPr b="1" sz="1600">
              <a:latin typeface="Quicksand"/>
              <a:ea typeface="Quicksand"/>
              <a:cs typeface="Quicksand"/>
              <a:sym typeface="Quicksand"/>
            </a:endParaRPr>
          </a:p>
        </p:txBody>
      </p:sp>
      <p:sp>
        <p:nvSpPr>
          <p:cNvPr id="108" name="Google Shape;108;p15"/>
          <p:cNvSpPr txBox="1"/>
          <p:nvPr/>
        </p:nvSpPr>
        <p:spPr>
          <a:xfrm>
            <a:off x="4990088" y="2515763"/>
            <a:ext cx="1833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Quicksand"/>
                <a:ea typeface="Quicksand"/>
                <a:cs typeface="Quicksand"/>
                <a:sym typeface="Quicksand"/>
              </a:rPr>
              <a:t>Iterative</a:t>
            </a:r>
            <a:r>
              <a:rPr b="1" lang="en" sz="1600">
                <a:latin typeface="Quicksand"/>
                <a:ea typeface="Quicksand"/>
                <a:cs typeface="Quicksand"/>
                <a:sym typeface="Quicksand"/>
              </a:rPr>
              <a:t> Statements</a:t>
            </a:r>
            <a:endParaRPr b="1" sz="1600">
              <a:latin typeface="Quicksand"/>
              <a:ea typeface="Quicksand"/>
              <a:cs typeface="Quicksand"/>
              <a:sym typeface="Quicksand"/>
            </a:endParaRPr>
          </a:p>
        </p:txBody>
      </p:sp>
      <p:cxnSp>
        <p:nvCxnSpPr>
          <p:cNvPr id="109" name="Google Shape;109;p15"/>
          <p:cNvCxnSpPr/>
          <p:nvPr/>
        </p:nvCxnSpPr>
        <p:spPr>
          <a:xfrm>
            <a:off x="2278925" y="3285650"/>
            <a:ext cx="6300" cy="308700"/>
          </a:xfrm>
          <a:prstGeom prst="straightConnector1">
            <a:avLst/>
          </a:prstGeom>
          <a:noFill/>
          <a:ln cap="flat" cmpd="sng" w="19050">
            <a:solidFill>
              <a:srgbClr val="0000FF"/>
            </a:solidFill>
            <a:prstDash val="solid"/>
            <a:round/>
            <a:headEnd len="med" w="med" type="none"/>
            <a:tailEnd len="med" w="med" type="none"/>
          </a:ln>
        </p:spPr>
      </p:cxnSp>
      <p:cxnSp>
        <p:nvCxnSpPr>
          <p:cNvPr id="110" name="Google Shape;110;p15"/>
          <p:cNvCxnSpPr/>
          <p:nvPr/>
        </p:nvCxnSpPr>
        <p:spPr>
          <a:xfrm>
            <a:off x="4183925" y="3285650"/>
            <a:ext cx="6300" cy="308700"/>
          </a:xfrm>
          <a:prstGeom prst="straightConnector1">
            <a:avLst/>
          </a:prstGeom>
          <a:noFill/>
          <a:ln cap="flat" cmpd="sng" w="19050">
            <a:solidFill>
              <a:srgbClr val="0000FF"/>
            </a:solidFill>
            <a:prstDash val="solid"/>
            <a:round/>
            <a:headEnd len="med" w="med" type="none"/>
            <a:tailEnd len="med" w="med" type="none"/>
          </a:ln>
        </p:spPr>
      </p:cxnSp>
      <p:cxnSp>
        <p:nvCxnSpPr>
          <p:cNvPr id="111" name="Google Shape;111;p15"/>
          <p:cNvCxnSpPr/>
          <p:nvPr/>
        </p:nvCxnSpPr>
        <p:spPr>
          <a:xfrm>
            <a:off x="5936525" y="3285650"/>
            <a:ext cx="6300" cy="308700"/>
          </a:xfrm>
          <a:prstGeom prst="straightConnector1">
            <a:avLst/>
          </a:prstGeom>
          <a:noFill/>
          <a:ln cap="flat" cmpd="sng" w="19050">
            <a:solidFill>
              <a:srgbClr val="0000FF"/>
            </a:solidFill>
            <a:prstDash val="solid"/>
            <a:round/>
            <a:headEnd len="med" w="med" type="none"/>
            <a:tailEnd len="med" w="med" type="none"/>
          </a:ln>
        </p:spPr>
      </p:cxnSp>
      <p:sp>
        <p:nvSpPr>
          <p:cNvPr id="112" name="Google Shape;112;p15"/>
          <p:cNvSpPr/>
          <p:nvPr/>
        </p:nvSpPr>
        <p:spPr>
          <a:xfrm>
            <a:off x="1409100" y="3594350"/>
            <a:ext cx="1684500" cy="1154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3422575" y="3594350"/>
            <a:ext cx="1684500" cy="1154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5436050" y="3594350"/>
            <a:ext cx="1684500" cy="1154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1119100" y="3632550"/>
            <a:ext cx="20040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lt1"/>
                </a:solidFill>
                <a:latin typeface="Quicksand"/>
                <a:ea typeface="Quicksand"/>
                <a:cs typeface="Quicksand"/>
                <a:sym typeface="Quicksand"/>
              </a:rPr>
              <a:t>if</a:t>
            </a:r>
            <a:endParaRPr b="1">
              <a:solidFill>
                <a:schemeClr val="lt1"/>
              </a:solidFill>
              <a:latin typeface="Quicksand"/>
              <a:ea typeface="Quicksand"/>
              <a:cs typeface="Quicksand"/>
              <a:sym typeface="Quicksand"/>
            </a:endParaRPr>
          </a:p>
          <a:p>
            <a:pPr indent="0" lvl="0" marL="457200" rtl="0" algn="l">
              <a:spcBef>
                <a:spcPts val="0"/>
              </a:spcBef>
              <a:spcAft>
                <a:spcPts val="0"/>
              </a:spcAft>
              <a:buNone/>
            </a:pPr>
            <a:r>
              <a:rPr b="1" lang="en">
                <a:solidFill>
                  <a:schemeClr val="lt1"/>
                </a:solidFill>
                <a:latin typeface="Quicksand"/>
                <a:ea typeface="Quicksand"/>
                <a:cs typeface="Quicksand"/>
                <a:sym typeface="Quicksand"/>
              </a:rPr>
              <a:t>if-else</a:t>
            </a:r>
            <a:endParaRPr b="1">
              <a:solidFill>
                <a:schemeClr val="lt1"/>
              </a:solidFill>
              <a:latin typeface="Quicksand"/>
              <a:ea typeface="Quicksand"/>
              <a:cs typeface="Quicksand"/>
              <a:sym typeface="Quicksand"/>
            </a:endParaRPr>
          </a:p>
          <a:p>
            <a:pPr indent="0" lvl="0" marL="457200" rtl="0" algn="l">
              <a:spcBef>
                <a:spcPts val="0"/>
              </a:spcBef>
              <a:spcAft>
                <a:spcPts val="0"/>
              </a:spcAft>
              <a:buNone/>
            </a:pPr>
            <a:r>
              <a:rPr b="1" lang="en">
                <a:solidFill>
                  <a:schemeClr val="lt1"/>
                </a:solidFill>
                <a:latin typeface="Quicksand"/>
                <a:ea typeface="Quicksand"/>
                <a:cs typeface="Quicksand"/>
                <a:sym typeface="Quicksand"/>
              </a:rPr>
              <a:t>if-elif-else</a:t>
            </a:r>
            <a:endParaRPr b="1">
              <a:solidFill>
                <a:schemeClr val="lt1"/>
              </a:solidFill>
              <a:latin typeface="Quicksand"/>
              <a:ea typeface="Quicksand"/>
              <a:cs typeface="Quicksand"/>
              <a:sym typeface="Quicksand"/>
            </a:endParaRPr>
          </a:p>
          <a:p>
            <a:pPr indent="0" lvl="0" marL="457200" rtl="0" algn="l">
              <a:spcBef>
                <a:spcPts val="0"/>
              </a:spcBef>
              <a:spcAft>
                <a:spcPts val="0"/>
              </a:spcAft>
              <a:buNone/>
            </a:pPr>
            <a:r>
              <a:rPr b="1" lang="en">
                <a:solidFill>
                  <a:schemeClr val="lt1"/>
                </a:solidFill>
                <a:latin typeface="Quicksand"/>
                <a:ea typeface="Quicksand"/>
                <a:cs typeface="Quicksand"/>
                <a:sym typeface="Quicksand"/>
              </a:rPr>
              <a:t>Nested if-else</a:t>
            </a:r>
            <a:endParaRPr b="1">
              <a:solidFill>
                <a:schemeClr val="lt1"/>
              </a:solidFill>
              <a:latin typeface="Quicksand"/>
              <a:ea typeface="Quicksand"/>
              <a:cs typeface="Quicksand"/>
              <a:sym typeface="Quicksand"/>
            </a:endParaRPr>
          </a:p>
        </p:txBody>
      </p:sp>
      <p:sp>
        <p:nvSpPr>
          <p:cNvPr id="116" name="Google Shape;116;p15"/>
          <p:cNvSpPr txBox="1"/>
          <p:nvPr/>
        </p:nvSpPr>
        <p:spPr>
          <a:xfrm>
            <a:off x="3328900" y="3784950"/>
            <a:ext cx="20040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lt1"/>
                </a:solidFill>
                <a:latin typeface="Quicksand"/>
                <a:ea typeface="Quicksand"/>
                <a:cs typeface="Quicksand"/>
                <a:sym typeface="Quicksand"/>
              </a:rPr>
              <a:t>break</a:t>
            </a:r>
            <a:endParaRPr b="1">
              <a:solidFill>
                <a:schemeClr val="lt1"/>
              </a:solidFill>
              <a:latin typeface="Quicksand"/>
              <a:ea typeface="Quicksand"/>
              <a:cs typeface="Quicksand"/>
              <a:sym typeface="Quicksand"/>
            </a:endParaRPr>
          </a:p>
          <a:p>
            <a:pPr indent="0" lvl="0" marL="457200" rtl="0" algn="l">
              <a:spcBef>
                <a:spcPts val="0"/>
              </a:spcBef>
              <a:spcAft>
                <a:spcPts val="0"/>
              </a:spcAft>
              <a:buNone/>
            </a:pPr>
            <a:r>
              <a:rPr b="1" lang="en">
                <a:solidFill>
                  <a:schemeClr val="lt1"/>
                </a:solidFill>
                <a:latin typeface="Quicksand"/>
                <a:ea typeface="Quicksand"/>
                <a:cs typeface="Quicksand"/>
                <a:sym typeface="Quicksand"/>
              </a:rPr>
              <a:t>continue</a:t>
            </a:r>
            <a:endParaRPr b="1">
              <a:solidFill>
                <a:schemeClr val="lt1"/>
              </a:solidFill>
              <a:latin typeface="Quicksand"/>
              <a:ea typeface="Quicksand"/>
              <a:cs typeface="Quicksand"/>
              <a:sym typeface="Quicksand"/>
            </a:endParaRPr>
          </a:p>
          <a:p>
            <a:pPr indent="0" lvl="0" marL="457200" rtl="0" algn="l">
              <a:spcBef>
                <a:spcPts val="0"/>
              </a:spcBef>
              <a:spcAft>
                <a:spcPts val="0"/>
              </a:spcAft>
              <a:buNone/>
            </a:pPr>
            <a:r>
              <a:rPr b="1" lang="en">
                <a:solidFill>
                  <a:schemeClr val="lt1"/>
                </a:solidFill>
                <a:latin typeface="Quicksand"/>
                <a:ea typeface="Quicksand"/>
                <a:cs typeface="Quicksand"/>
                <a:sym typeface="Quicksand"/>
              </a:rPr>
              <a:t>pass </a:t>
            </a:r>
            <a:endParaRPr b="1">
              <a:solidFill>
                <a:schemeClr val="lt1"/>
              </a:solidFill>
              <a:latin typeface="Quicksand"/>
              <a:ea typeface="Quicksand"/>
              <a:cs typeface="Quicksand"/>
              <a:sym typeface="Quicksand"/>
            </a:endParaRPr>
          </a:p>
        </p:txBody>
      </p:sp>
      <p:sp>
        <p:nvSpPr>
          <p:cNvPr id="117" name="Google Shape;117;p15"/>
          <p:cNvSpPr txBox="1"/>
          <p:nvPr/>
        </p:nvSpPr>
        <p:spPr>
          <a:xfrm>
            <a:off x="5462500" y="3861150"/>
            <a:ext cx="20040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lt1"/>
                </a:solidFill>
                <a:latin typeface="Quicksand"/>
                <a:ea typeface="Quicksand"/>
                <a:cs typeface="Quicksand"/>
                <a:sym typeface="Quicksand"/>
              </a:rPr>
              <a:t>for </a:t>
            </a:r>
            <a:endParaRPr b="1">
              <a:solidFill>
                <a:schemeClr val="lt1"/>
              </a:solidFill>
              <a:latin typeface="Quicksand"/>
              <a:ea typeface="Quicksand"/>
              <a:cs typeface="Quicksand"/>
              <a:sym typeface="Quicksand"/>
            </a:endParaRPr>
          </a:p>
          <a:p>
            <a:pPr indent="0" lvl="0" marL="457200" rtl="0" algn="l">
              <a:spcBef>
                <a:spcPts val="0"/>
              </a:spcBef>
              <a:spcAft>
                <a:spcPts val="0"/>
              </a:spcAft>
              <a:buNone/>
            </a:pPr>
            <a:r>
              <a:rPr b="1" lang="en">
                <a:solidFill>
                  <a:schemeClr val="lt1"/>
                </a:solidFill>
                <a:latin typeface="Quicksand"/>
                <a:ea typeface="Quicksand"/>
                <a:cs typeface="Quicksand"/>
                <a:sym typeface="Quicksand"/>
              </a:rPr>
              <a:t>while</a:t>
            </a:r>
            <a:endParaRPr b="1">
              <a:solidFill>
                <a:schemeClr val="lt1"/>
              </a:solidFill>
              <a:latin typeface="Quicksand"/>
              <a:ea typeface="Quicksand"/>
              <a:cs typeface="Quicksand"/>
              <a:sym typeface="Quicksan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grpSp>
        <p:nvGrpSpPr>
          <p:cNvPr id="632" name="Google Shape;632;p42"/>
          <p:cNvGrpSpPr/>
          <p:nvPr/>
        </p:nvGrpSpPr>
        <p:grpSpPr>
          <a:xfrm>
            <a:off x="7631947" y="671363"/>
            <a:ext cx="636814" cy="120078"/>
            <a:chOff x="8209059" y="198000"/>
            <a:chExt cx="636814" cy="120078"/>
          </a:xfrm>
        </p:grpSpPr>
        <p:sp>
          <p:nvSpPr>
            <p:cNvPr id="633" name="Google Shape;633;p4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6" name="Google Shape;636;p42"/>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7" name="Google Shape;637;p42"/>
          <p:cNvGrpSpPr/>
          <p:nvPr/>
        </p:nvGrpSpPr>
        <p:grpSpPr>
          <a:xfrm>
            <a:off x="7631947" y="671363"/>
            <a:ext cx="636814" cy="120078"/>
            <a:chOff x="8209059" y="198000"/>
            <a:chExt cx="636814" cy="120078"/>
          </a:xfrm>
        </p:grpSpPr>
        <p:sp>
          <p:nvSpPr>
            <p:cNvPr id="638" name="Google Shape;638;p4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1" name="Google Shape;641;p42"/>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chemeClr val="lt1"/>
                </a:solidFill>
                <a:latin typeface="Bebas Neue"/>
                <a:ea typeface="Bebas Neue"/>
                <a:cs typeface="Bebas Neue"/>
                <a:sym typeface="Bebas Neue"/>
              </a:rPr>
              <a:t>Lms activity</a:t>
            </a:r>
            <a:endParaRPr b="0" i="0" sz="3600" u="none" cap="none" strike="noStrike">
              <a:solidFill>
                <a:schemeClr val="lt1"/>
              </a:solidFill>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 name="Google Shape;123;p16"/>
          <p:cNvGrpSpPr/>
          <p:nvPr/>
        </p:nvGrpSpPr>
        <p:grpSpPr>
          <a:xfrm>
            <a:off x="7631947" y="671363"/>
            <a:ext cx="636814" cy="120078"/>
            <a:chOff x="8209059" y="198000"/>
            <a:chExt cx="636814" cy="120078"/>
          </a:xfrm>
        </p:grpSpPr>
        <p:sp>
          <p:nvSpPr>
            <p:cNvPr id="124" name="Google Shape;124;p1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6"/>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Decision Making</a:t>
            </a:r>
            <a:endParaRPr b="0" i="0" sz="3600" u="none" cap="none" strike="noStrike">
              <a:solidFill>
                <a:srgbClr val="011635"/>
              </a:solidFill>
              <a:latin typeface="Bebas Neue"/>
              <a:ea typeface="Bebas Neue"/>
              <a:cs typeface="Bebas Neue"/>
              <a:sym typeface="Bebas Neue"/>
            </a:endParaRPr>
          </a:p>
        </p:txBody>
      </p:sp>
      <p:sp>
        <p:nvSpPr>
          <p:cNvPr id="128" name="Google Shape;128;p16"/>
          <p:cNvSpPr txBox="1"/>
          <p:nvPr/>
        </p:nvSpPr>
        <p:spPr>
          <a:xfrm flipH="1">
            <a:off x="4214125" y="2123775"/>
            <a:ext cx="4506900" cy="1969800"/>
          </a:xfrm>
          <a:prstGeom prst="rect">
            <a:avLst/>
          </a:prstGeom>
          <a:noFill/>
          <a:ln>
            <a:noFill/>
          </a:ln>
        </p:spPr>
        <p:txBody>
          <a:bodyPr anchorCtr="0" anchor="ctr" bIns="0" lIns="0" spcFirstLastPara="1" rIns="0" wrap="square" tIns="0">
            <a:noAutofit/>
          </a:bodyPr>
          <a:lstStyle/>
          <a:p>
            <a:pPr indent="0" lvl="0" marL="457200" rtl="0" algn="just">
              <a:spcBef>
                <a:spcPts val="0"/>
              </a:spcBef>
              <a:spcAft>
                <a:spcPts val="0"/>
              </a:spcAft>
              <a:buNone/>
            </a:pPr>
            <a:r>
              <a:rPr b="1" lang="en" sz="1500">
                <a:solidFill>
                  <a:schemeClr val="dk1"/>
                </a:solidFill>
                <a:latin typeface="Quicksand"/>
                <a:ea typeface="Quicksand"/>
                <a:cs typeface="Quicksand"/>
                <a:sym typeface="Quicksand"/>
              </a:rPr>
              <a:t>Decision making is the most important aspect of almost all the programming languages. </a:t>
            </a:r>
            <a:endParaRPr b="1" sz="1500">
              <a:solidFill>
                <a:schemeClr val="dk1"/>
              </a:solidFill>
              <a:latin typeface="Quicksand"/>
              <a:ea typeface="Quicksand"/>
              <a:cs typeface="Quicksand"/>
              <a:sym typeface="Quicksand"/>
            </a:endParaRPr>
          </a:p>
          <a:p>
            <a:pPr indent="0" lvl="0" marL="457200" rtl="0" algn="just">
              <a:spcBef>
                <a:spcPts val="0"/>
              </a:spcBef>
              <a:spcAft>
                <a:spcPts val="0"/>
              </a:spcAft>
              <a:buNone/>
            </a:pPr>
            <a:r>
              <a:t/>
            </a:r>
            <a:endParaRPr b="1" sz="1500">
              <a:solidFill>
                <a:schemeClr val="dk1"/>
              </a:solidFill>
              <a:latin typeface="Quicksand"/>
              <a:ea typeface="Quicksand"/>
              <a:cs typeface="Quicksand"/>
              <a:sym typeface="Quicksand"/>
            </a:endParaRPr>
          </a:p>
          <a:p>
            <a:pPr indent="0" lvl="0" marL="457200" rtl="0" algn="just">
              <a:spcBef>
                <a:spcPts val="400"/>
              </a:spcBef>
              <a:spcAft>
                <a:spcPts val="0"/>
              </a:spcAft>
              <a:buNone/>
            </a:pPr>
            <a:r>
              <a:rPr b="1" lang="en" sz="1500">
                <a:solidFill>
                  <a:schemeClr val="dk1"/>
                </a:solidFill>
                <a:latin typeface="Quicksand"/>
                <a:ea typeface="Quicksand"/>
                <a:cs typeface="Quicksand"/>
                <a:sym typeface="Quicksand"/>
              </a:rPr>
              <a:t>As the name implies, decision making allows us to run a particular block of code for a particular decision.</a:t>
            </a:r>
            <a:endParaRPr b="1" sz="1700">
              <a:latin typeface="Quicksand"/>
              <a:ea typeface="Quicksand"/>
              <a:cs typeface="Quicksand"/>
              <a:sym typeface="Quicksand"/>
            </a:endParaRPr>
          </a:p>
        </p:txBody>
      </p:sp>
      <p:sp>
        <p:nvSpPr>
          <p:cNvPr id="129" name="Google Shape;129;p16"/>
          <p:cNvSpPr/>
          <p:nvPr/>
        </p:nvSpPr>
        <p:spPr>
          <a:xfrm>
            <a:off x="5425000" y="1215250"/>
            <a:ext cx="2544900" cy="7110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txBox="1"/>
          <p:nvPr/>
        </p:nvSpPr>
        <p:spPr>
          <a:xfrm>
            <a:off x="5501200" y="1335850"/>
            <a:ext cx="2468400" cy="469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FFFFFF"/>
                </a:solidFill>
                <a:latin typeface="Bebas Neue"/>
                <a:ea typeface="Bebas Neue"/>
                <a:cs typeface="Bebas Neue"/>
                <a:sym typeface="Bebas Neue"/>
              </a:rPr>
              <a:t>wH</a:t>
            </a:r>
            <a:r>
              <a:rPr lang="en" sz="2200">
                <a:solidFill>
                  <a:srgbClr val="FFFFFF"/>
                </a:solidFill>
                <a:latin typeface="Bebas Neue"/>
                <a:ea typeface="Bebas Neue"/>
                <a:cs typeface="Bebas Neue"/>
                <a:sym typeface="Bebas Neue"/>
              </a:rPr>
              <a:t>at is Decision Making?</a:t>
            </a:r>
            <a:endParaRPr b="0" i="0" sz="2200" u="none" cap="none" strike="noStrike">
              <a:solidFill>
                <a:srgbClr val="FFFFFF"/>
              </a:solidFill>
              <a:latin typeface="Bebas Neue"/>
              <a:ea typeface="Bebas Neue"/>
              <a:cs typeface="Bebas Neue"/>
              <a:sym typeface="Bebas Neue"/>
            </a:endParaRPr>
          </a:p>
        </p:txBody>
      </p:sp>
      <p:pic>
        <p:nvPicPr>
          <p:cNvPr id="131" name="Google Shape;131;p16"/>
          <p:cNvPicPr preferRelativeResize="0"/>
          <p:nvPr/>
        </p:nvPicPr>
        <p:blipFill>
          <a:blip r:embed="rId3">
            <a:alphaModFix/>
          </a:blip>
          <a:stretch>
            <a:fillRect/>
          </a:stretch>
        </p:blipFill>
        <p:spPr>
          <a:xfrm>
            <a:off x="714800" y="1273150"/>
            <a:ext cx="3272350" cy="327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7"/>
          <p:cNvGrpSpPr/>
          <p:nvPr/>
        </p:nvGrpSpPr>
        <p:grpSpPr>
          <a:xfrm>
            <a:off x="7631947" y="671363"/>
            <a:ext cx="636814" cy="120078"/>
            <a:chOff x="8209059" y="198000"/>
            <a:chExt cx="636814" cy="120078"/>
          </a:xfrm>
        </p:grpSpPr>
        <p:sp>
          <p:nvSpPr>
            <p:cNvPr id="138" name="Google Shape;138;p1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7"/>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The If statement</a:t>
            </a:r>
            <a:endParaRPr b="0" i="0" sz="3600" u="none" cap="none" strike="noStrike">
              <a:solidFill>
                <a:srgbClr val="011635"/>
              </a:solidFill>
              <a:latin typeface="Bebas Neue"/>
              <a:ea typeface="Bebas Neue"/>
              <a:cs typeface="Bebas Neue"/>
              <a:sym typeface="Bebas Neue"/>
            </a:endParaRPr>
          </a:p>
        </p:txBody>
      </p:sp>
      <p:sp>
        <p:nvSpPr>
          <p:cNvPr id="142" name="Google Shape;142;p17"/>
          <p:cNvSpPr txBox="1"/>
          <p:nvPr/>
        </p:nvSpPr>
        <p:spPr>
          <a:xfrm flipH="1">
            <a:off x="4214100" y="1734875"/>
            <a:ext cx="4532400" cy="2682900"/>
          </a:xfrm>
          <a:prstGeom prst="rect">
            <a:avLst/>
          </a:prstGeom>
          <a:noFill/>
          <a:ln>
            <a:noFill/>
          </a:ln>
        </p:spPr>
        <p:txBody>
          <a:bodyPr anchorCtr="0" anchor="ctr" bIns="0" lIns="0" spcFirstLastPara="1" rIns="0" wrap="square" tIns="0">
            <a:noAutofit/>
          </a:bodyPr>
          <a:lstStyle/>
          <a:p>
            <a:pPr indent="-330200" lvl="0" marL="457200" rtl="0" algn="just">
              <a:spcBef>
                <a:spcPts val="0"/>
              </a:spcBef>
              <a:spcAft>
                <a:spcPts val="0"/>
              </a:spcAft>
              <a:buClr>
                <a:schemeClr val="dk1"/>
              </a:buClr>
              <a:buSzPts val="1600"/>
              <a:buFont typeface="Quicksand"/>
              <a:buChar char="●"/>
            </a:pPr>
            <a:r>
              <a:rPr b="1" lang="en" sz="1600">
                <a:solidFill>
                  <a:schemeClr val="dk1"/>
                </a:solidFill>
                <a:latin typeface="Quicksand"/>
                <a:ea typeface="Quicksand"/>
                <a:cs typeface="Quicksand"/>
                <a:sym typeface="Quicksand"/>
              </a:rPr>
              <a:t>The if statement is used to test a particular condition and if the condition is true, it executes a block of code known as if-block.</a:t>
            </a:r>
            <a:endParaRPr b="1" sz="1600">
              <a:solidFill>
                <a:schemeClr val="dk1"/>
              </a:solidFill>
              <a:latin typeface="Quicksand"/>
              <a:ea typeface="Quicksand"/>
              <a:cs typeface="Quicksand"/>
              <a:sym typeface="Quicksand"/>
            </a:endParaRPr>
          </a:p>
          <a:p>
            <a:pPr indent="-330200" lvl="0" marL="457200" rtl="0" algn="just">
              <a:spcBef>
                <a:spcPts val="400"/>
              </a:spcBef>
              <a:spcAft>
                <a:spcPts val="0"/>
              </a:spcAft>
              <a:buClr>
                <a:schemeClr val="dk1"/>
              </a:buClr>
              <a:buSzPts val="1600"/>
              <a:buFont typeface="Quicksand"/>
              <a:buChar char="●"/>
            </a:pPr>
            <a:r>
              <a:rPr b="1" lang="en" sz="1600">
                <a:solidFill>
                  <a:schemeClr val="dk1"/>
                </a:solidFill>
                <a:latin typeface="Quicksand"/>
                <a:ea typeface="Quicksand"/>
                <a:cs typeface="Quicksand"/>
                <a:sym typeface="Quicksand"/>
              </a:rPr>
              <a:t>The condition of if statement can be any valid logical expression which can be either evaluated to true or false.</a:t>
            </a:r>
            <a:endParaRPr b="1" sz="1800">
              <a:latin typeface="Quicksand"/>
              <a:ea typeface="Quicksand"/>
              <a:cs typeface="Quicksand"/>
              <a:sym typeface="Quicksand"/>
            </a:endParaRPr>
          </a:p>
        </p:txBody>
      </p:sp>
      <p:sp>
        <p:nvSpPr>
          <p:cNvPr id="143" name="Google Shape;143;p17"/>
          <p:cNvSpPr/>
          <p:nvPr/>
        </p:nvSpPr>
        <p:spPr>
          <a:xfrm>
            <a:off x="5302650" y="1320275"/>
            <a:ext cx="2355300" cy="4146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7"/>
          <p:cNvSpPr txBox="1"/>
          <p:nvPr/>
        </p:nvSpPr>
        <p:spPr>
          <a:xfrm>
            <a:off x="5468850" y="1292675"/>
            <a:ext cx="2175300" cy="469800"/>
          </a:xfrm>
          <a:prstGeom prst="rect">
            <a:avLst/>
          </a:prstGeom>
          <a:noFill/>
          <a:ln>
            <a:noFill/>
          </a:ln>
        </p:spPr>
        <p:txBody>
          <a:bodyPr anchorCtr="0" anchor="ctr" bIns="0" lIns="72000" spcFirstLastPara="1" rIns="0" wrap="square" tIns="0">
            <a:noAutofit/>
          </a:bodyPr>
          <a:lstStyle/>
          <a:p>
            <a:pPr indent="0" lvl="0" marL="0" rtl="0" algn="l">
              <a:spcBef>
                <a:spcPts val="0"/>
              </a:spcBef>
              <a:spcAft>
                <a:spcPts val="0"/>
              </a:spcAft>
              <a:buClr>
                <a:srgbClr val="C00000"/>
              </a:buClr>
              <a:buSzPts val="3000"/>
              <a:buFont typeface="Arial"/>
              <a:buNone/>
            </a:pPr>
            <a:r>
              <a:rPr lang="en" sz="2200">
                <a:solidFill>
                  <a:srgbClr val="FFFFFF"/>
                </a:solidFill>
                <a:latin typeface="Bebas Neue"/>
                <a:ea typeface="Bebas Neue"/>
                <a:cs typeface="Bebas Neue"/>
                <a:sym typeface="Bebas Neue"/>
              </a:rPr>
              <a:t>What is If statement?</a:t>
            </a:r>
            <a:endParaRPr sz="2200">
              <a:solidFill>
                <a:srgbClr val="FFFFFF"/>
              </a:solidFill>
              <a:latin typeface="Bebas Neue"/>
              <a:ea typeface="Bebas Neue"/>
              <a:cs typeface="Bebas Neue"/>
              <a:sym typeface="Bebas Neue"/>
            </a:endParaRPr>
          </a:p>
        </p:txBody>
      </p:sp>
      <p:pic>
        <p:nvPicPr>
          <p:cNvPr descr="Python If-else statements" id="145" name="Google Shape;145;p17"/>
          <p:cNvPicPr preferRelativeResize="0"/>
          <p:nvPr/>
        </p:nvPicPr>
        <p:blipFill rotWithShape="1">
          <a:blip r:embed="rId3">
            <a:alphaModFix/>
          </a:blip>
          <a:srcRect b="0" l="0" r="0" t="0"/>
          <a:stretch/>
        </p:blipFill>
        <p:spPr>
          <a:xfrm>
            <a:off x="773175" y="1185825"/>
            <a:ext cx="3084450" cy="3551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18"/>
          <p:cNvGrpSpPr/>
          <p:nvPr/>
        </p:nvGrpSpPr>
        <p:grpSpPr>
          <a:xfrm>
            <a:off x="7631947" y="671363"/>
            <a:ext cx="636814" cy="120078"/>
            <a:chOff x="8209059" y="198000"/>
            <a:chExt cx="636814" cy="120078"/>
          </a:xfrm>
        </p:grpSpPr>
        <p:sp>
          <p:nvSpPr>
            <p:cNvPr id="151" name="Google Shape;151;p1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18"/>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 name="Google Shape;155;p18"/>
          <p:cNvGrpSpPr/>
          <p:nvPr/>
        </p:nvGrpSpPr>
        <p:grpSpPr>
          <a:xfrm>
            <a:off x="7631947" y="671363"/>
            <a:ext cx="636814" cy="120078"/>
            <a:chOff x="8209059" y="198000"/>
            <a:chExt cx="636814" cy="120078"/>
          </a:xfrm>
        </p:grpSpPr>
        <p:sp>
          <p:nvSpPr>
            <p:cNvPr id="156" name="Google Shape;156;p1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18"/>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The if statement</a:t>
            </a:r>
            <a:endParaRPr b="0" i="0" sz="3600" u="none" cap="none" strike="noStrike">
              <a:solidFill>
                <a:srgbClr val="011635"/>
              </a:solidFill>
              <a:latin typeface="Bebas Neue"/>
              <a:ea typeface="Bebas Neue"/>
              <a:cs typeface="Bebas Neue"/>
              <a:sym typeface="Bebas Neue"/>
            </a:endParaRPr>
          </a:p>
        </p:txBody>
      </p:sp>
      <p:sp>
        <p:nvSpPr>
          <p:cNvPr id="160" name="Google Shape;160;p18"/>
          <p:cNvSpPr txBox="1"/>
          <p:nvPr/>
        </p:nvSpPr>
        <p:spPr>
          <a:xfrm flipH="1">
            <a:off x="4936975" y="1786400"/>
            <a:ext cx="3720000" cy="1440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0000FF"/>
                </a:solidFill>
                <a:latin typeface="Quicksand"/>
                <a:ea typeface="Quicksand"/>
                <a:cs typeface="Quicksand"/>
                <a:sym typeface="Quicksand"/>
              </a:rPr>
              <a:t>num = int(input("Enter the number?"))  </a:t>
            </a:r>
            <a:endParaRPr b="1" sz="16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600">
                <a:solidFill>
                  <a:srgbClr val="0000FF"/>
                </a:solidFill>
                <a:latin typeface="Quicksand"/>
                <a:ea typeface="Quicksand"/>
                <a:cs typeface="Quicksand"/>
                <a:sym typeface="Quicksand"/>
              </a:rPr>
              <a:t>if num%2 == 0:  </a:t>
            </a:r>
            <a:endParaRPr b="1" sz="16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600">
                <a:solidFill>
                  <a:srgbClr val="0000FF"/>
                </a:solidFill>
                <a:latin typeface="Quicksand"/>
                <a:ea typeface="Quicksand"/>
                <a:cs typeface="Quicksand"/>
                <a:sym typeface="Quicksand"/>
              </a:rPr>
              <a:t>    print("Number is even") </a:t>
            </a:r>
            <a:endParaRPr b="1" sz="1600">
              <a:latin typeface="Quicksand"/>
              <a:ea typeface="Quicksand"/>
              <a:cs typeface="Quicksand"/>
              <a:sym typeface="Quicksand"/>
            </a:endParaRPr>
          </a:p>
        </p:txBody>
      </p:sp>
      <p:sp>
        <p:nvSpPr>
          <p:cNvPr id="161" name="Google Shape;161;p18"/>
          <p:cNvSpPr/>
          <p:nvPr/>
        </p:nvSpPr>
        <p:spPr>
          <a:xfrm>
            <a:off x="5270275" y="3362150"/>
            <a:ext cx="3386700" cy="15822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txBox="1"/>
          <p:nvPr/>
        </p:nvSpPr>
        <p:spPr>
          <a:xfrm>
            <a:off x="5424625" y="3592250"/>
            <a:ext cx="30780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Output</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E</a:t>
            </a:r>
            <a:r>
              <a:rPr b="1" lang="en" sz="1700">
                <a:solidFill>
                  <a:schemeClr val="lt1"/>
                </a:solidFill>
                <a:latin typeface="Quicksand"/>
                <a:ea typeface="Quicksand"/>
                <a:cs typeface="Quicksand"/>
                <a:sym typeface="Quicksand"/>
              </a:rPr>
              <a:t>nter the number?</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22</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Number is even</a:t>
            </a:r>
            <a:endParaRPr b="1" sz="1700">
              <a:solidFill>
                <a:schemeClr val="lt1"/>
              </a:solidFill>
              <a:latin typeface="Quicksand"/>
              <a:ea typeface="Quicksand"/>
              <a:cs typeface="Quicksand"/>
              <a:sym typeface="Quicksand"/>
            </a:endParaRPr>
          </a:p>
        </p:txBody>
      </p:sp>
      <p:sp>
        <p:nvSpPr>
          <p:cNvPr id="163" name="Google Shape;163;p18"/>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pic>
        <p:nvPicPr>
          <p:cNvPr id="165" name="Google Shape;165;p18"/>
          <p:cNvPicPr preferRelativeResize="0"/>
          <p:nvPr/>
        </p:nvPicPr>
        <p:blipFill>
          <a:blip r:embed="rId3">
            <a:alphaModFix/>
          </a:blip>
          <a:stretch>
            <a:fillRect/>
          </a:stretch>
        </p:blipFill>
        <p:spPr>
          <a:xfrm>
            <a:off x="789775" y="1604150"/>
            <a:ext cx="3077875" cy="307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19"/>
          <p:cNvGrpSpPr/>
          <p:nvPr/>
        </p:nvGrpSpPr>
        <p:grpSpPr>
          <a:xfrm>
            <a:off x="7631947" y="671363"/>
            <a:ext cx="636814" cy="120078"/>
            <a:chOff x="8209059" y="198000"/>
            <a:chExt cx="636814" cy="120078"/>
          </a:xfrm>
        </p:grpSpPr>
        <p:sp>
          <p:nvSpPr>
            <p:cNvPr id="171" name="Google Shape;171;p1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 name="Google Shape;174;p19"/>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 name="Google Shape;175;p19"/>
          <p:cNvGrpSpPr/>
          <p:nvPr/>
        </p:nvGrpSpPr>
        <p:grpSpPr>
          <a:xfrm>
            <a:off x="7631947" y="671363"/>
            <a:ext cx="636814" cy="120078"/>
            <a:chOff x="8209059" y="198000"/>
            <a:chExt cx="636814" cy="120078"/>
          </a:xfrm>
        </p:grpSpPr>
        <p:sp>
          <p:nvSpPr>
            <p:cNvPr id="176" name="Google Shape;176;p1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19"/>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The if-else statement</a:t>
            </a:r>
            <a:endParaRPr b="0" i="0" sz="3600" u="none" cap="none" strike="noStrike">
              <a:solidFill>
                <a:srgbClr val="011635"/>
              </a:solidFill>
              <a:latin typeface="Bebas Neue"/>
              <a:ea typeface="Bebas Neue"/>
              <a:cs typeface="Bebas Neue"/>
              <a:sym typeface="Bebas Neue"/>
            </a:endParaRPr>
          </a:p>
        </p:txBody>
      </p:sp>
      <p:sp>
        <p:nvSpPr>
          <p:cNvPr id="180" name="Google Shape;180;p19"/>
          <p:cNvSpPr txBox="1"/>
          <p:nvPr/>
        </p:nvSpPr>
        <p:spPr>
          <a:xfrm flipH="1">
            <a:off x="4381425" y="2123775"/>
            <a:ext cx="4061400" cy="2406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500">
                <a:solidFill>
                  <a:schemeClr val="dk1"/>
                </a:solidFill>
                <a:latin typeface="Quicksand"/>
                <a:ea typeface="Quicksand"/>
                <a:cs typeface="Quicksand"/>
                <a:sym typeface="Quicksand"/>
              </a:rPr>
              <a:t>The if-else statement provides an else block combined with the if statement which is executed in the false case of the condition.</a:t>
            </a:r>
            <a:endParaRPr b="1" sz="1500">
              <a:solidFill>
                <a:schemeClr val="dk1"/>
              </a:solidFill>
              <a:latin typeface="Quicksand"/>
              <a:ea typeface="Quicksand"/>
              <a:cs typeface="Quicksand"/>
              <a:sym typeface="Quicksand"/>
            </a:endParaRPr>
          </a:p>
          <a:p>
            <a:pPr indent="0" lvl="0" marL="0" rtl="0" algn="l">
              <a:spcBef>
                <a:spcPts val="0"/>
              </a:spcBef>
              <a:spcAft>
                <a:spcPts val="0"/>
              </a:spcAft>
              <a:buNone/>
            </a:pPr>
            <a:r>
              <a:t/>
            </a:r>
            <a:endParaRPr b="1" sz="1500">
              <a:solidFill>
                <a:schemeClr val="dk1"/>
              </a:solidFill>
              <a:latin typeface="Quicksand"/>
              <a:ea typeface="Quicksand"/>
              <a:cs typeface="Quicksand"/>
              <a:sym typeface="Quicksand"/>
            </a:endParaRPr>
          </a:p>
          <a:p>
            <a:pPr indent="0" lvl="0" marL="0" rtl="0" algn="l">
              <a:spcBef>
                <a:spcPts val="400"/>
              </a:spcBef>
              <a:spcAft>
                <a:spcPts val="0"/>
              </a:spcAft>
              <a:buNone/>
            </a:pPr>
            <a:r>
              <a:rPr b="1" lang="en" sz="1500">
                <a:solidFill>
                  <a:schemeClr val="dk1"/>
                </a:solidFill>
                <a:latin typeface="Quicksand"/>
                <a:ea typeface="Quicksand"/>
                <a:cs typeface="Quicksand"/>
                <a:sym typeface="Quicksand"/>
              </a:rPr>
              <a:t>If the condition is true, then the if-block is executed. Otherwise, the else-block is executed.</a:t>
            </a:r>
            <a:endParaRPr b="1" sz="1700">
              <a:latin typeface="Quicksand"/>
              <a:ea typeface="Quicksand"/>
              <a:cs typeface="Quicksand"/>
              <a:sym typeface="Quicksand"/>
            </a:endParaRPr>
          </a:p>
        </p:txBody>
      </p:sp>
      <p:sp>
        <p:nvSpPr>
          <p:cNvPr id="181" name="Google Shape;181;p19"/>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9"/>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a:t>
            </a:r>
            <a:r>
              <a:rPr lang="en" sz="2200">
                <a:solidFill>
                  <a:srgbClr val="FFFFFF"/>
                </a:solidFill>
                <a:latin typeface="Bebas Neue"/>
                <a:ea typeface="Bebas Neue"/>
                <a:cs typeface="Bebas Neue"/>
                <a:sym typeface="Bebas Neue"/>
              </a:rPr>
              <a:t> is if-else statement?</a:t>
            </a:r>
            <a:endParaRPr b="0" i="0" sz="2200" u="none" cap="none" strike="noStrike">
              <a:solidFill>
                <a:srgbClr val="FFFFFF"/>
              </a:solidFill>
              <a:latin typeface="Bebas Neue"/>
              <a:ea typeface="Bebas Neue"/>
              <a:cs typeface="Bebas Neue"/>
              <a:sym typeface="Bebas Neue"/>
            </a:endParaRPr>
          </a:p>
        </p:txBody>
      </p:sp>
      <p:pic>
        <p:nvPicPr>
          <p:cNvPr descr="Python If-else statements" id="183" name="Google Shape;183;p19"/>
          <p:cNvPicPr preferRelativeResize="0"/>
          <p:nvPr/>
        </p:nvPicPr>
        <p:blipFill rotWithShape="1">
          <a:blip r:embed="rId3">
            <a:alphaModFix/>
          </a:blip>
          <a:srcRect b="0" l="0" r="0" t="0"/>
          <a:stretch/>
        </p:blipFill>
        <p:spPr>
          <a:xfrm>
            <a:off x="918500" y="1188350"/>
            <a:ext cx="2927023" cy="3629750"/>
          </a:xfrm>
          <a:prstGeom prst="rect">
            <a:avLst/>
          </a:prstGeom>
          <a:noFill/>
          <a:ln cap="flat" cmpd="sng" w="28575">
            <a:solidFill>
              <a:srgbClr val="0000FF"/>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20"/>
          <p:cNvGrpSpPr/>
          <p:nvPr/>
        </p:nvGrpSpPr>
        <p:grpSpPr>
          <a:xfrm>
            <a:off x="7631947" y="671363"/>
            <a:ext cx="636814" cy="120078"/>
            <a:chOff x="8209059" y="198000"/>
            <a:chExt cx="636814" cy="120078"/>
          </a:xfrm>
        </p:grpSpPr>
        <p:sp>
          <p:nvSpPr>
            <p:cNvPr id="189" name="Google Shape;189;p2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p20"/>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 name="Google Shape;193;p20"/>
          <p:cNvGrpSpPr/>
          <p:nvPr/>
        </p:nvGrpSpPr>
        <p:grpSpPr>
          <a:xfrm>
            <a:off x="7631947" y="671363"/>
            <a:ext cx="636814" cy="120078"/>
            <a:chOff x="8209059" y="198000"/>
            <a:chExt cx="636814" cy="120078"/>
          </a:xfrm>
        </p:grpSpPr>
        <p:sp>
          <p:nvSpPr>
            <p:cNvPr id="194" name="Google Shape;194;p2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20"/>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The if-else statement</a:t>
            </a:r>
            <a:endParaRPr b="0" i="0" sz="3600" u="none" cap="none" strike="noStrike">
              <a:solidFill>
                <a:srgbClr val="011635"/>
              </a:solidFill>
              <a:latin typeface="Bebas Neue"/>
              <a:ea typeface="Bebas Neue"/>
              <a:cs typeface="Bebas Neue"/>
              <a:sym typeface="Bebas Neue"/>
            </a:endParaRPr>
          </a:p>
        </p:txBody>
      </p:sp>
      <p:sp>
        <p:nvSpPr>
          <p:cNvPr id="198" name="Google Shape;198;p20"/>
          <p:cNvSpPr txBox="1"/>
          <p:nvPr/>
        </p:nvSpPr>
        <p:spPr>
          <a:xfrm flipH="1">
            <a:off x="799950" y="1629625"/>
            <a:ext cx="3834300" cy="2151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000000"/>
              </a:buClr>
              <a:buSzPts val="1800"/>
              <a:buFont typeface="Arial"/>
              <a:buNone/>
            </a:pPr>
            <a:r>
              <a:rPr b="1" lang="en" sz="1600">
                <a:solidFill>
                  <a:srgbClr val="0000FF"/>
                </a:solidFill>
                <a:latin typeface="Quicksand"/>
                <a:ea typeface="Quicksand"/>
                <a:cs typeface="Quicksand"/>
                <a:sym typeface="Quicksand"/>
              </a:rPr>
              <a:t>age = int (input("Enter your age? "))  </a:t>
            </a:r>
            <a:endParaRPr b="1" sz="1600">
              <a:solidFill>
                <a:srgbClr val="0000FF"/>
              </a:solidFill>
              <a:latin typeface="Quicksand"/>
              <a:ea typeface="Quicksand"/>
              <a:cs typeface="Quicksand"/>
              <a:sym typeface="Quicksand"/>
            </a:endParaRPr>
          </a:p>
          <a:p>
            <a:pPr indent="0" lvl="0" marL="0" rtl="0" algn="l">
              <a:spcBef>
                <a:spcPts val="0"/>
              </a:spcBef>
              <a:spcAft>
                <a:spcPts val="0"/>
              </a:spcAft>
              <a:buClr>
                <a:srgbClr val="000000"/>
              </a:buClr>
              <a:buSzPts val="1800"/>
              <a:buFont typeface="Arial"/>
              <a:buNone/>
            </a:pPr>
            <a:r>
              <a:rPr b="1" lang="en" sz="1600">
                <a:solidFill>
                  <a:srgbClr val="0000FF"/>
                </a:solidFill>
                <a:latin typeface="Quicksand"/>
                <a:ea typeface="Quicksand"/>
                <a:cs typeface="Quicksand"/>
                <a:sym typeface="Quicksand"/>
              </a:rPr>
              <a:t>if age&gt;=18:  </a:t>
            </a:r>
            <a:endParaRPr b="1" sz="1600">
              <a:solidFill>
                <a:srgbClr val="0000FF"/>
              </a:solidFill>
              <a:latin typeface="Quicksand"/>
              <a:ea typeface="Quicksand"/>
              <a:cs typeface="Quicksand"/>
              <a:sym typeface="Quicksand"/>
            </a:endParaRPr>
          </a:p>
          <a:p>
            <a:pPr indent="0" lvl="0" marL="0" rtl="0" algn="l">
              <a:spcBef>
                <a:spcPts val="0"/>
              </a:spcBef>
              <a:spcAft>
                <a:spcPts val="0"/>
              </a:spcAft>
              <a:buClr>
                <a:srgbClr val="000000"/>
              </a:buClr>
              <a:buSzPts val="1800"/>
              <a:buFont typeface="Arial"/>
              <a:buNone/>
            </a:pPr>
            <a:r>
              <a:rPr b="1" lang="en" sz="1600">
                <a:solidFill>
                  <a:srgbClr val="0000FF"/>
                </a:solidFill>
                <a:latin typeface="Quicksand"/>
                <a:ea typeface="Quicksand"/>
                <a:cs typeface="Quicksand"/>
                <a:sym typeface="Quicksand"/>
              </a:rPr>
              <a:t>    print("You are eligible to vote !!")  </a:t>
            </a:r>
            <a:endParaRPr b="1" sz="1600">
              <a:solidFill>
                <a:srgbClr val="0000FF"/>
              </a:solidFill>
              <a:latin typeface="Quicksand"/>
              <a:ea typeface="Quicksand"/>
              <a:cs typeface="Quicksand"/>
              <a:sym typeface="Quicksand"/>
            </a:endParaRPr>
          </a:p>
          <a:p>
            <a:pPr indent="0" lvl="0" marL="0" rtl="0" algn="l">
              <a:spcBef>
                <a:spcPts val="0"/>
              </a:spcBef>
              <a:spcAft>
                <a:spcPts val="0"/>
              </a:spcAft>
              <a:buClr>
                <a:srgbClr val="000000"/>
              </a:buClr>
              <a:buSzPts val="1800"/>
              <a:buFont typeface="Arial"/>
              <a:buNone/>
            </a:pPr>
            <a:r>
              <a:rPr b="1" lang="en" sz="1600">
                <a:solidFill>
                  <a:srgbClr val="0000FF"/>
                </a:solidFill>
                <a:latin typeface="Quicksand"/>
                <a:ea typeface="Quicksand"/>
                <a:cs typeface="Quicksand"/>
                <a:sym typeface="Quicksand"/>
              </a:rPr>
              <a:t>else:  </a:t>
            </a:r>
            <a:endParaRPr b="1" sz="1600">
              <a:solidFill>
                <a:srgbClr val="0000FF"/>
              </a:solidFill>
              <a:latin typeface="Quicksand"/>
              <a:ea typeface="Quicksand"/>
              <a:cs typeface="Quicksand"/>
              <a:sym typeface="Quicksand"/>
            </a:endParaRPr>
          </a:p>
          <a:p>
            <a:pPr indent="0" lvl="0" marL="0" rtl="0" algn="l">
              <a:spcBef>
                <a:spcPts val="0"/>
              </a:spcBef>
              <a:spcAft>
                <a:spcPts val="0"/>
              </a:spcAft>
              <a:buClr>
                <a:srgbClr val="000000"/>
              </a:buClr>
              <a:buSzPts val="1800"/>
              <a:buFont typeface="Arial"/>
              <a:buNone/>
            </a:pPr>
            <a:r>
              <a:rPr b="1" lang="en" sz="1600">
                <a:solidFill>
                  <a:srgbClr val="0000FF"/>
                </a:solidFill>
                <a:latin typeface="Quicksand"/>
                <a:ea typeface="Quicksand"/>
                <a:cs typeface="Quicksand"/>
                <a:sym typeface="Quicksand"/>
              </a:rPr>
              <a:t>    print("Sorry! you have to wait !!") </a:t>
            </a:r>
            <a:endParaRPr b="1" sz="1600">
              <a:solidFill>
                <a:srgbClr val="0000FF"/>
              </a:solidFill>
              <a:latin typeface="Quicksand"/>
              <a:ea typeface="Quicksand"/>
              <a:cs typeface="Quicksand"/>
              <a:sym typeface="Quicksand"/>
            </a:endParaRPr>
          </a:p>
        </p:txBody>
      </p:sp>
      <p:sp>
        <p:nvSpPr>
          <p:cNvPr id="199" name="Google Shape;199;p20"/>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201" name="Google Shape;201;p20"/>
          <p:cNvSpPr/>
          <p:nvPr/>
        </p:nvSpPr>
        <p:spPr>
          <a:xfrm>
            <a:off x="5753700" y="2138500"/>
            <a:ext cx="2514900" cy="13890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nvSpPr>
        <p:spPr>
          <a:xfrm>
            <a:off x="5892450" y="2089675"/>
            <a:ext cx="2376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Output</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Enter your age?</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25</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You are eligible to vote !!</a:t>
            </a:r>
            <a:endParaRPr b="1" sz="1700">
              <a:solidFill>
                <a:schemeClr val="lt1"/>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21"/>
          <p:cNvGrpSpPr/>
          <p:nvPr/>
        </p:nvGrpSpPr>
        <p:grpSpPr>
          <a:xfrm>
            <a:off x="7631947" y="671363"/>
            <a:ext cx="636814" cy="120078"/>
            <a:chOff x="8209059" y="198000"/>
            <a:chExt cx="636814" cy="120078"/>
          </a:xfrm>
        </p:grpSpPr>
        <p:sp>
          <p:nvSpPr>
            <p:cNvPr id="208" name="Google Shape;208;p2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21"/>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 name="Google Shape;212;p21"/>
          <p:cNvGrpSpPr/>
          <p:nvPr/>
        </p:nvGrpSpPr>
        <p:grpSpPr>
          <a:xfrm>
            <a:off x="7631947" y="671363"/>
            <a:ext cx="636814" cy="120078"/>
            <a:chOff x="8209059" y="198000"/>
            <a:chExt cx="636814" cy="120078"/>
          </a:xfrm>
        </p:grpSpPr>
        <p:sp>
          <p:nvSpPr>
            <p:cNvPr id="213" name="Google Shape;213;p2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21"/>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The elif statement</a:t>
            </a:r>
            <a:endParaRPr b="0" i="0" sz="3600" u="none" cap="none" strike="noStrike">
              <a:solidFill>
                <a:srgbClr val="011635"/>
              </a:solidFill>
              <a:latin typeface="Bebas Neue"/>
              <a:ea typeface="Bebas Neue"/>
              <a:cs typeface="Bebas Neue"/>
              <a:sym typeface="Bebas Neue"/>
            </a:endParaRPr>
          </a:p>
        </p:txBody>
      </p:sp>
      <p:sp>
        <p:nvSpPr>
          <p:cNvPr id="217" name="Google Shape;217;p21"/>
          <p:cNvSpPr txBox="1"/>
          <p:nvPr/>
        </p:nvSpPr>
        <p:spPr>
          <a:xfrm flipH="1">
            <a:off x="4763325" y="2072375"/>
            <a:ext cx="3830400" cy="13524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b="1" lang="en">
                <a:solidFill>
                  <a:schemeClr val="dk1"/>
                </a:solidFill>
                <a:latin typeface="Quicksand"/>
                <a:ea typeface="Quicksand"/>
                <a:cs typeface="Quicksand"/>
                <a:sym typeface="Quicksand"/>
              </a:rPr>
              <a:t>The elif statement enables us to check multiple conditions and execute the specific block of statements depending upon the true condition among them.</a:t>
            </a:r>
            <a:endParaRPr b="1" sz="1500">
              <a:solidFill>
                <a:schemeClr val="dk1"/>
              </a:solidFill>
              <a:latin typeface="Quicksand"/>
              <a:ea typeface="Quicksand"/>
              <a:cs typeface="Quicksand"/>
              <a:sym typeface="Quicksand"/>
            </a:endParaRPr>
          </a:p>
        </p:txBody>
      </p:sp>
      <p:sp>
        <p:nvSpPr>
          <p:cNvPr id="218" name="Google Shape;218;p21"/>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elif statement?</a:t>
            </a:r>
            <a:endParaRPr b="0" i="0" sz="2200" u="none" cap="none" strike="noStrike">
              <a:solidFill>
                <a:srgbClr val="FFFFFF"/>
              </a:solidFill>
              <a:latin typeface="Bebas Neue"/>
              <a:ea typeface="Bebas Neue"/>
              <a:cs typeface="Bebas Neue"/>
              <a:sym typeface="Bebas Neue"/>
            </a:endParaRPr>
          </a:p>
        </p:txBody>
      </p:sp>
      <p:pic>
        <p:nvPicPr>
          <p:cNvPr descr="Python If-else statements" id="220" name="Google Shape;220;p21"/>
          <p:cNvPicPr preferRelativeResize="0"/>
          <p:nvPr/>
        </p:nvPicPr>
        <p:blipFill rotWithShape="1">
          <a:blip r:embed="rId3">
            <a:alphaModFix/>
          </a:blip>
          <a:srcRect b="0" l="0" r="0" t="0"/>
          <a:stretch/>
        </p:blipFill>
        <p:spPr>
          <a:xfrm>
            <a:off x="407550" y="1188350"/>
            <a:ext cx="3830400" cy="3738725"/>
          </a:xfrm>
          <a:prstGeom prst="rect">
            <a:avLst/>
          </a:prstGeom>
          <a:noFill/>
          <a:ln cap="flat" cmpd="sng" w="28575">
            <a:solidFill>
              <a:srgbClr val="0000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