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0" r:id="rId4"/>
    <p:sldId id="261" r:id="rId5"/>
    <p:sldId id="262" r:id="rId6"/>
    <p:sldId id="264" r:id="rId7"/>
    <p:sldId id="270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BC895C-68B6-43E2-914C-930096401111}">
          <p14:sldIdLst>
            <p14:sldId id="258"/>
            <p14:sldId id="265"/>
          </p14:sldIdLst>
        </p14:section>
        <p14:section name="Untitled Section" id="{06F03C7E-185C-4A91-AB99-DA96F9AE8659}">
          <p14:sldIdLst>
            <p14:sldId id="260"/>
            <p14:sldId id="261"/>
            <p14:sldId id="262"/>
            <p14:sldId id="264"/>
            <p14:sldId id="270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79407-545B-41A3-9FAB-8127BD355599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79067-BB7B-4E78-98AB-7757AB5D1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3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9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43E-08E1-C187-1946-DFB49A7FC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5" y="802298"/>
            <a:ext cx="11679810" cy="141300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Project Name – Insurance Analysis</a:t>
            </a:r>
            <a:endParaRPr lang="en-IN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CA3B9-8972-A475-6F86-321F7A306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Domain-Insurance</a:t>
            </a:r>
            <a:endParaRPr lang="en-IN" sz="3200" i="1" dirty="0">
              <a:ln w="3175" cmpd="sng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96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ECF70-A6A6-A0A8-30FB-6BCF4EC49C1F}"/>
              </a:ext>
            </a:extLst>
          </p:cNvPr>
          <p:cNvSpPr txBox="1"/>
          <p:nvPr/>
        </p:nvSpPr>
        <p:spPr>
          <a:xfrm>
            <a:off x="4131299" y="2721114"/>
            <a:ext cx="685092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THANK YOU!!!!!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402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EF9204-BD9A-82C4-EA39-698E27445FDC}"/>
              </a:ext>
            </a:extLst>
          </p:cNvPr>
          <p:cNvSpPr/>
          <p:nvPr/>
        </p:nvSpPr>
        <p:spPr>
          <a:xfrm>
            <a:off x="740003" y="1442302"/>
            <a:ext cx="11057642" cy="1131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solidFill>
                  <a:schemeClr val="tx1"/>
                </a:solidFill>
              </a:rPr>
              <a:t>The primary objective is to create a dynamic and insightful dashboard that helps corporate teams and branch heads monitor and enhance branch performance, ensuring alignment with overall business goals.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940B2E-A1E1-CD46-D1CD-36FA3FE5D4F4}"/>
              </a:ext>
            </a:extLst>
          </p:cNvPr>
          <p:cNvSpPr txBox="1">
            <a:spLocks/>
          </p:cNvSpPr>
          <p:nvPr/>
        </p:nvSpPr>
        <p:spPr>
          <a:xfrm>
            <a:off x="0" y="176140"/>
            <a:ext cx="4619134" cy="709979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Summary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1011ED-5857-9C04-21BA-1607A6A1A1C4}"/>
              </a:ext>
            </a:extLst>
          </p:cNvPr>
          <p:cNvSpPr/>
          <p:nvPr/>
        </p:nvSpPr>
        <p:spPr>
          <a:xfrm>
            <a:off x="740003" y="2955300"/>
            <a:ext cx="11057642" cy="5938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powerBi , Tableau,Excel,MySQL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AE29C13-8503-3DE0-1E35-B6A87E8CE442}"/>
              </a:ext>
            </a:extLst>
          </p:cNvPr>
          <p:cNvSpPr/>
          <p:nvPr/>
        </p:nvSpPr>
        <p:spPr>
          <a:xfrm>
            <a:off x="740003" y="3827276"/>
            <a:ext cx="11057642" cy="25452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Visibility: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clear insights into performance metrics at both branch and individual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strategic decision-making based on accurate and up-to-date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Strategies: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identify areas for improvement and develop targeted strategies to boost business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Accountability: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Encourages accountability by tracking individual contributions and achievements.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7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6416-E0CE-6B3D-B7EB-66452BFA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377"/>
            <a:ext cx="7852528" cy="876693"/>
          </a:xfrm>
          <a:ln>
            <a:solidFill>
              <a:srgbClr val="FFFFF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KPI’s list</a:t>
            </a:r>
            <a:endParaRPr lang="en-IN" sz="4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3E96-EF61-C382-B52D-EC4D2567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560" y="2436042"/>
            <a:ext cx="6551629" cy="346985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Invoice by Account Executive.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Meeting Count.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Sell -Target, Achive, New.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- Target, Achive, New.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Renewal - Target, Achive, New.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Funnel by Revenue.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Meeting By Account Executive.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Open Opportunity.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5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48DA40-27C8-5F72-88BF-F131488C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809625"/>
            <a:ext cx="12011025" cy="59087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816E17-B861-3BAE-4DC4-68D53F4AEEDC}"/>
              </a:ext>
            </a:extLst>
          </p:cNvPr>
          <p:cNvSpPr txBox="1">
            <a:spLocks/>
          </p:cNvSpPr>
          <p:nvPr/>
        </p:nvSpPr>
        <p:spPr>
          <a:xfrm>
            <a:off x="104775" y="139646"/>
            <a:ext cx="6240545" cy="559150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PowerBi Dashboard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22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68F9F3-CFE6-1161-6DE9-8F6BE0E5B35A}"/>
              </a:ext>
            </a:extLst>
          </p:cNvPr>
          <p:cNvSpPr txBox="1">
            <a:spLocks/>
          </p:cNvSpPr>
          <p:nvPr/>
        </p:nvSpPr>
        <p:spPr>
          <a:xfrm>
            <a:off x="0" y="45378"/>
            <a:ext cx="6240545" cy="559150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Tableau Dashboard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68325-7B74-BD3D-7F7F-7FE6FBC9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963561"/>
            <a:ext cx="11975691" cy="58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D25E-932A-FFDB-02EC-55B843659CD2}"/>
              </a:ext>
            </a:extLst>
          </p:cNvPr>
          <p:cNvSpPr txBox="1">
            <a:spLocks/>
          </p:cNvSpPr>
          <p:nvPr/>
        </p:nvSpPr>
        <p:spPr>
          <a:xfrm>
            <a:off x="66675" y="93003"/>
            <a:ext cx="6240545" cy="559150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Excel Dashboard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77678-E1D6-2042-8B25-06359468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993058"/>
            <a:ext cx="11916697" cy="57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351E48-838D-0879-5EF8-69F5BBFC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6" y="3861969"/>
            <a:ext cx="3924848" cy="2943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AA3477-DEF6-2F8E-9E53-C5EA3693D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83" y="3861969"/>
            <a:ext cx="3778680" cy="2972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9EC16-17AB-6C58-CFB9-7366BD66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9" y="1172488"/>
            <a:ext cx="3886742" cy="2562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9471C3-13A3-D6BB-C289-D877656AB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484" y="1129619"/>
            <a:ext cx="3778680" cy="264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D7054-64CE-67F4-A80E-6DEF461EA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621" y="1800519"/>
            <a:ext cx="3778680" cy="44588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E7B7DE-1571-6B43-0047-3D6E1D277E69}"/>
              </a:ext>
            </a:extLst>
          </p:cNvPr>
          <p:cNvSpPr txBox="1">
            <a:spLocks/>
          </p:cNvSpPr>
          <p:nvPr/>
        </p:nvSpPr>
        <p:spPr>
          <a:xfrm>
            <a:off x="1" y="121283"/>
            <a:ext cx="4080494" cy="463179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SQL queries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540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99A7-722B-453C-BFF0-E8343F3781F2}"/>
              </a:ext>
            </a:extLst>
          </p:cNvPr>
          <p:cNvSpPr txBox="1">
            <a:spLocks/>
          </p:cNvSpPr>
          <p:nvPr/>
        </p:nvSpPr>
        <p:spPr>
          <a:xfrm>
            <a:off x="0" y="121283"/>
            <a:ext cx="4930219" cy="519740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SQL queries</a:t>
            </a:r>
            <a:endParaRPr lang="en-IN" sz="3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DCF6F-75E7-0BA8-954C-FB0A393F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0" y="880332"/>
            <a:ext cx="3968764" cy="3105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9AE7B-A0CC-C66B-F9DD-9F7462D2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35" y="3429000"/>
            <a:ext cx="3690936" cy="33530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94D5A9-1CD4-87FA-4C18-69C3E9D21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23" y="2043968"/>
            <a:ext cx="3846291" cy="29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A93A-AC1D-FD29-B183-D34A0B2B8F6B}"/>
              </a:ext>
            </a:extLst>
          </p:cNvPr>
          <p:cNvSpPr txBox="1">
            <a:spLocks/>
          </p:cNvSpPr>
          <p:nvPr/>
        </p:nvSpPr>
        <p:spPr>
          <a:xfrm>
            <a:off x="0" y="100727"/>
            <a:ext cx="6363093" cy="691125"/>
          </a:xfrm>
          <a:prstGeom prst="rect">
            <a:avLst/>
          </a:prstGeom>
          <a:ln w="9525" cap="rnd" cmpd="sng" algn="ctr">
            <a:noFill/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Key takeaways</a:t>
            </a:r>
            <a:endParaRPr lang="en-IN" sz="36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39B4C-94DD-E288-CF5C-C2EB8FE35844}"/>
              </a:ext>
            </a:extLst>
          </p:cNvPr>
          <p:cNvSpPr txBox="1"/>
          <p:nvPr/>
        </p:nvSpPr>
        <p:spPr>
          <a:xfrm>
            <a:off x="1359817" y="926978"/>
            <a:ext cx="10631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Comprehensive Performance Analysis:</a:t>
            </a:r>
            <a:r>
              <a:rPr lang="en-US" dirty="0"/>
              <a:t> The dashboard provides a detailed overview of new and renewal business numbers, facilitating performance discussions between the corporate team and branch heads.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0C75B-7D4F-93B2-A5AC-084076A38E51}"/>
              </a:ext>
            </a:extLst>
          </p:cNvPr>
          <p:cNvSpPr txBox="1"/>
          <p:nvPr/>
        </p:nvSpPr>
        <p:spPr>
          <a:xfrm>
            <a:off x="1359815" y="1727536"/>
            <a:ext cx="9719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vs. Achievement:</a:t>
            </a:r>
            <a:r>
              <a:rPr lang="en-US" dirty="0"/>
              <a:t> It effectively compares target figures with actual achievements for new, cross-sell, and renewal business across multiple metrics.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010D-F00F-64A3-9BA4-ACC935240849}"/>
              </a:ext>
            </a:extLst>
          </p:cNvPr>
          <p:cNvSpPr txBox="1"/>
          <p:nvPr/>
        </p:nvSpPr>
        <p:spPr>
          <a:xfrm>
            <a:off x="1330358" y="2567056"/>
            <a:ext cx="10065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Meeting Metrics:</a:t>
            </a:r>
            <a:r>
              <a:rPr lang="en-US" dirty="0"/>
              <a:t> Tracks the number of meetings conducted throughout the year, offering insights into engagement levels and their impact on business outcomes.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99D1D-B35B-E323-2FAD-5692ED0F69BC}"/>
              </a:ext>
            </a:extLst>
          </p:cNvPr>
          <p:cNvSpPr txBox="1"/>
          <p:nvPr/>
        </p:nvSpPr>
        <p:spPr>
          <a:xfrm>
            <a:off x="1330358" y="3396924"/>
            <a:ext cx="9719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Opportunity Management:</a:t>
            </a:r>
            <a:r>
              <a:rPr lang="en-US" dirty="0"/>
              <a:t> Highlights the status of open opportunities and conversion rates, aiding in identifying potential leads and successful closures.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D733B-4231-3E9B-53A8-7CA114614620}"/>
              </a:ext>
            </a:extLst>
          </p:cNvPr>
          <p:cNvSpPr txBox="1"/>
          <p:nvPr/>
        </p:nvSpPr>
        <p:spPr>
          <a:xfrm>
            <a:off x="1359816" y="4342260"/>
            <a:ext cx="971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Individual Accountability:</a:t>
            </a:r>
            <a:r>
              <a:rPr lang="en-US" dirty="0"/>
              <a:t> Enables monitoring of individual performance within branches, promoting accountability and targeted improvements.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26A36-C634-9D69-2984-63234C775A00}"/>
              </a:ext>
            </a:extLst>
          </p:cNvPr>
          <p:cNvSpPr txBox="1"/>
          <p:nvPr/>
        </p:nvSpPr>
        <p:spPr>
          <a:xfrm>
            <a:off x="1359815" y="5194134"/>
            <a:ext cx="9689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Data-Driven Decision Making:</a:t>
            </a:r>
            <a:r>
              <a:rPr lang="en-US" dirty="0"/>
              <a:t> The integration with Power BI and Tableau and Excel ensures dynamic, real-time data visualization, enhancing strategic planning and operational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61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2744</TotalTime>
  <Words>325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Corbel</vt:lpstr>
      <vt:lpstr>Times New Roman</vt:lpstr>
      <vt:lpstr>Parallax</vt:lpstr>
      <vt:lpstr>Project Name – Insurance Analysis</vt:lpstr>
      <vt:lpstr>PowerPoint Presentation</vt:lpstr>
      <vt:lpstr>KPI’s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2024-07-12T04:49:25Z</dcterms:created>
  <dcterms:modified xsi:type="dcterms:W3CDTF">2024-07-24T05:13:17Z</dcterms:modified>
</cp:coreProperties>
</file>