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ource Code Pro"/>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2c680c10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2c680c10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2c680c10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2c680c10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2c680c10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2c680c10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2c680c10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2c680c10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2c680c10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2c680c10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2c680c10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2c680c10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c680c1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c680c1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c680c1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c680c1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2c680c10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2c680c10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gital-Image-Processing-IIITH/project-vibgyo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81425" y="212775"/>
            <a:ext cx="8282400" cy="7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 Visual Vocabulary for Flower Classification</a:t>
            </a:r>
            <a:endParaRPr sz="3600"/>
          </a:p>
        </p:txBody>
      </p:sp>
      <p:sp>
        <p:nvSpPr>
          <p:cNvPr id="63" name="Google Shape;63;p13"/>
          <p:cNvSpPr txBox="1"/>
          <p:nvPr>
            <p:ph idx="1" type="subTitle"/>
          </p:nvPr>
        </p:nvSpPr>
        <p:spPr>
          <a:xfrm>
            <a:off x="430800" y="3273675"/>
            <a:ext cx="4100400" cy="17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2000">
                <a:solidFill>
                  <a:srgbClr val="000000"/>
                </a:solidFill>
              </a:rPr>
              <a:t>Team Members:</a:t>
            </a:r>
            <a:endParaRPr sz="20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Aditya Mohan Gupta - (2019201047 </a:t>
            </a:r>
            <a:r>
              <a:rPr lang="en" sz="1600">
                <a:solidFill>
                  <a:srgbClr val="000000"/>
                </a:solidFill>
              </a:rPr>
              <a:t>- MTech CSE</a:t>
            </a:r>
            <a:r>
              <a:rPr lang="en" sz="1600">
                <a:solidFill>
                  <a:srgbClr val="000000"/>
                </a:solidFill>
              </a:rPr>
              <a:t>) </a:t>
            </a:r>
            <a:endParaRPr sz="1600">
              <a:solidFill>
                <a:srgbClr val="000000"/>
              </a:solidFill>
            </a:endParaRPr>
          </a:p>
          <a:p>
            <a:pPr indent="0" lvl="0" marL="0" rtl="0" algn="l">
              <a:spcBef>
                <a:spcPts val="0"/>
              </a:spcBef>
              <a:spcAft>
                <a:spcPts val="0"/>
              </a:spcAft>
              <a:buNone/>
            </a:pPr>
            <a:r>
              <a:rPr lang="en" sz="1600">
                <a:solidFill>
                  <a:srgbClr val="000000"/>
                </a:solidFill>
              </a:rPr>
              <a:t>Aditya Gupta - (2019201067 </a:t>
            </a:r>
            <a:r>
              <a:rPr lang="en" sz="1600">
                <a:solidFill>
                  <a:srgbClr val="000000"/>
                </a:solidFill>
              </a:rPr>
              <a:t>- MTech CSE</a:t>
            </a:r>
            <a:r>
              <a:rPr lang="en" sz="1600">
                <a:solidFill>
                  <a:srgbClr val="000000"/>
                </a:solidFill>
              </a:rPr>
              <a:t>) </a:t>
            </a:r>
            <a:endParaRPr sz="1600">
              <a:solidFill>
                <a:srgbClr val="000000"/>
              </a:solidFill>
            </a:endParaRPr>
          </a:p>
          <a:p>
            <a:pPr indent="0" lvl="0" marL="0" rtl="0" algn="l">
              <a:spcBef>
                <a:spcPts val="0"/>
              </a:spcBef>
              <a:spcAft>
                <a:spcPts val="0"/>
              </a:spcAft>
              <a:buNone/>
            </a:pPr>
            <a:r>
              <a:rPr lang="en" sz="1600">
                <a:solidFill>
                  <a:srgbClr val="000000"/>
                </a:solidFill>
              </a:rPr>
              <a:t>Divy Kala - (2019201022 </a:t>
            </a:r>
            <a:r>
              <a:rPr lang="en" sz="1600">
                <a:solidFill>
                  <a:srgbClr val="000000"/>
                </a:solidFill>
              </a:rPr>
              <a:t>- MTech CSE</a:t>
            </a:r>
            <a:r>
              <a:rPr lang="en" sz="1600">
                <a:solidFill>
                  <a:srgbClr val="000000"/>
                </a:solidFill>
              </a:rPr>
              <a:t>) </a:t>
            </a:r>
            <a:endParaRPr sz="1600">
              <a:solidFill>
                <a:srgbClr val="000000"/>
              </a:solidFill>
            </a:endParaRPr>
          </a:p>
          <a:p>
            <a:pPr indent="0" lvl="0" marL="0" rtl="0" algn="l">
              <a:spcBef>
                <a:spcPts val="0"/>
              </a:spcBef>
              <a:spcAft>
                <a:spcPts val="0"/>
              </a:spcAft>
              <a:buNone/>
            </a:pPr>
            <a:r>
              <a:rPr lang="en" sz="1600">
                <a:solidFill>
                  <a:srgbClr val="000000"/>
                </a:solidFill>
              </a:rPr>
              <a:t>Shraddha - (2019201001 </a:t>
            </a:r>
            <a:r>
              <a:rPr lang="en" sz="1600">
                <a:solidFill>
                  <a:srgbClr val="000000"/>
                </a:solidFill>
              </a:rPr>
              <a:t>- MTech CSE</a:t>
            </a:r>
            <a:r>
              <a:rPr lang="en" sz="1600">
                <a:solidFill>
                  <a:srgbClr val="000000"/>
                </a:solidFill>
              </a:rPr>
              <a:t>) </a:t>
            </a:r>
            <a:endParaRPr sz="1600">
              <a:solidFill>
                <a:srgbClr val="000000"/>
              </a:solidFill>
            </a:endParaRPr>
          </a:p>
          <a:p>
            <a:pPr indent="0" lvl="0" marL="0" rtl="0" algn="ctr">
              <a:spcBef>
                <a:spcPts val="0"/>
              </a:spcBef>
              <a:spcAft>
                <a:spcPts val="0"/>
              </a:spcAft>
              <a:buNone/>
            </a:pPr>
            <a:r>
              <a:t/>
            </a:r>
            <a:endParaRPr>
              <a:solidFill>
                <a:srgbClr val="000000"/>
              </a:solidFill>
            </a:endParaRPr>
          </a:p>
        </p:txBody>
      </p:sp>
      <p:sp>
        <p:nvSpPr>
          <p:cNvPr id="64" name="Google Shape;64;p13"/>
          <p:cNvSpPr txBox="1"/>
          <p:nvPr/>
        </p:nvSpPr>
        <p:spPr>
          <a:xfrm>
            <a:off x="2803925" y="1041625"/>
            <a:ext cx="3437400" cy="6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Oswald"/>
                <a:ea typeface="Oswald"/>
                <a:cs typeface="Oswald"/>
                <a:sym typeface="Oswald"/>
              </a:rPr>
              <a:t>Team Name : VIBGYOR</a:t>
            </a:r>
            <a:endParaRPr sz="2200">
              <a:solidFill>
                <a:srgbClr val="FFFFFF"/>
              </a:solidFill>
              <a:latin typeface="Oswald"/>
              <a:ea typeface="Oswald"/>
              <a:cs typeface="Oswald"/>
              <a:sym typeface="Oswald"/>
            </a:endParaRPr>
          </a:p>
        </p:txBody>
      </p:sp>
      <p:sp>
        <p:nvSpPr>
          <p:cNvPr id="65" name="Google Shape;65;p13"/>
          <p:cNvSpPr txBox="1"/>
          <p:nvPr/>
        </p:nvSpPr>
        <p:spPr>
          <a:xfrm>
            <a:off x="6123275" y="3177075"/>
            <a:ext cx="2790000" cy="18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swald"/>
                <a:ea typeface="Oswald"/>
                <a:cs typeface="Oswald"/>
                <a:sym typeface="Oswald"/>
              </a:rPr>
              <a:t>Mentor TA:</a:t>
            </a:r>
            <a:endParaRPr sz="2000">
              <a:latin typeface="Oswald"/>
              <a:ea typeface="Oswald"/>
              <a:cs typeface="Oswald"/>
              <a:sym typeface="Oswald"/>
            </a:endParaRPr>
          </a:p>
          <a:p>
            <a:pPr indent="0" lvl="0" marL="0" rtl="0" algn="l">
              <a:spcBef>
                <a:spcPts val="0"/>
              </a:spcBef>
              <a:spcAft>
                <a:spcPts val="0"/>
              </a:spcAft>
              <a:buNone/>
            </a:pPr>
            <a:r>
              <a:rPr lang="en" sz="1600">
                <a:latin typeface="Oswald"/>
                <a:ea typeface="Oswald"/>
                <a:cs typeface="Oswald"/>
                <a:sym typeface="Oswald"/>
              </a:rPr>
              <a:t>Prajwal Krishna</a:t>
            </a:r>
            <a:endParaRPr sz="1600">
              <a:latin typeface="Oswald"/>
              <a:ea typeface="Oswald"/>
              <a:cs typeface="Oswald"/>
              <a:sym typeface="Oswald"/>
            </a:endParaRPr>
          </a:p>
          <a:p>
            <a:pPr indent="0" lvl="0" marL="0" rtl="0" algn="l">
              <a:spcBef>
                <a:spcPts val="0"/>
              </a:spcBef>
              <a:spcAft>
                <a:spcPts val="0"/>
              </a:spcAft>
              <a:buNone/>
            </a:pPr>
            <a:r>
              <a:t/>
            </a:r>
            <a:endParaRPr sz="1600">
              <a:latin typeface="Oswald"/>
              <a:ea typeface="Oswald"/>
              <a:cs typeface="Oswald"/>
              <a:sym typeface="Oswald"/>
            </a:endParaRPr>
          </a:p>
          <a:p>
            <a:pPr indent="0" lvl="0" marL="0" rtl="0" algn="l">
              <a:spcBef>
                <a:spcPts val="0"/>
              </a:spcBef>
              <a:spcAft>
                <a:spcPts val="0"/>
              </a:spcAft>
              <a:buNone/>
            </a:pPr>
            <a:r>
              <a:rPr lang="en" sz="2000">
                <a:latin typeface="Oswald"/>
                <a:ea typeface="Oswald"/>
                <a:cs typeface="Oswald"/>
                <a:sym typeface="Oswald"/>
              </a:rPr>
              <a:t>Repo URL:</a:t>
            </a:r>
            <a:endParaRPr sz="2000">
              <a:latin typeface="Oswald"/>
              <a:ea typeface="Oswald"/>
              <a:cs typeface="Oswald"/>
              <a:sym typeface="Oswald"/>
            </a:endParaRPr>
          </a:p>
          <a:p>
            <a:pPr indent="0" lvl="0" marL="0" rtl="0" algn="l">
              <a:spcBef>
                <a:spcPts val="0"/>
              </a:spcBef>
              <a:spcAft>
                <a:spcPts val="0"/>
              </a:spcAft>
              <a:buNone/>
            </a:pPr>
            <a:r>
              <a:rPr lang="en" sz="1300" u="sng">
                <a:hlinkClick r:id="rId3"/>
              </a:rPr>
              <a:t>https://github.com/Digital-Image-Processing-IIITH/project-vibgyor</a:t>
            </a:r>
            <a:endParaRPr sz="13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Division of Work :</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swald"/>
                <a:ea typeface="Oswald"/>
                <a:cs typeface="Oswald"/>
                <a:sym typeface="Oswald"/>
              </a:rPr>
              <a:t>Divy Kala : Shape Vocabulary</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Shraddha : Color Vocabulary</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Aditya Mohan : Texture Vocabulary</a:t>
            </a:r>
            <a:endParaRPr sz="2200">
              <a:latin typeface="Oswald"/>
              <a:ea typeface="Oswald"/>
              <a:cs typeface="Oswald"/>
              <a:sym typeface="Oswald"/>
            </a:endParaRPr>
          </a:p>
          <a:p>
            <a:pPr indent="0" lvl="0" marL="0" rtl="0" algn="l">
              <a:spcBef>
                <a:spcPts val="1600"/>
              </a:spcBef>
              <a:spcAft>
                <a:spcPts val="1600"/>
              </a:spcAft>
              <a:buNone/>
            </a:pPr>
            <a:r>
              <a:rPr lang="en" sz="2200">
                <a:latin typeface="Oswald"/>
                <a:ea typeface="Oswald"/>
                <a:cs typeface="Oswald"/>
                <a:sym typeface="Oswald"/>
              </a:rPr>
              <a:t>Aditya : Dataset preparation and Combining Vocabularies</a:t>
            </a:r>
            <a:endParaRPr sz="22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1" name="Google Shape;71;p14"/>
          <p:cNvSpPr txBox="1"/>
          <p:nvPr>
            <p:ph idx="1" type="body"/>
          </p:nvPr>
        </p:nvSpPr>
        <p:spPr>
          <a:xfrm>
            <a:off x="311700" y="1468825"/>
            <a:ext cx="8520600" cy="2392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swald"/>
              <a:buChar char="●"/>
            </a:pPr>
            <a:r>
              <a:rPr lang="en" sz="2200">
                <a:latin typeface="Oswald"/>
                <a:ea typeface="Oswald"/>
                <a:cs typeface="Oswald"/>
                <a:sym typeface="Oswald"/>
              </a:rPr>
              <a:t>Goal</a:t>
            </a:r>
            <a:endParaRPr sz="2200">
              <a:latin typeface="Oswald"/>
              <a:ea typeface="Oswald"/>
              <a:cs typeface="Oswald"/>
              <a:sym typeface="Oswald"/>
            </a:endParaRPr>
          </a:p>
          <a:p>
            <a:pPr indent="-368300" lvl="0" marL="457200" rtl="0" algn="l">
              <a:spcBef>
                <a:spcPts val="0"/>
              </a:spcBef>
              <a:spcAft>
                <a:spcPts val="0"/>
              </a:spcAft>
              <a:buSzPts val="2200"/>
              <a:buFont typeface="Oswald"/>
              <a:buChar char="●"/>
            </a:pPr>
            <a:r>
              <a:rPr lang="en" sz="2200">
                <a:latin typeface="Oswald"/>
                <a:ea typeface="Oswald"/>
                <a:cs typeface="Oswald"/>
                <a:sym typeface="Oswald"/>
              </a:rPr>
              <a:t>Visual Words based on features:</a:t>
            </a:r>
            <a:endParaRPr sz="2200">
              <a:latin typeface="Oswald"/>
              <a:ea typeface="Oswald"/>
              <a:cs typeface="Oswald"/>
              <a:sym typeface="Oswald"/>
            </a:endParaRPr>
          </a:p>
          <a:p>
            <a:pPr indent="-368300" lvl="1" marL="914400" rtl="0" algn="l">
              <a:spcBef>
                <a:spcPts val="0"/>
              </a:spcBef>
              <a:spcAft>
                <a:spcPts val="0"/>
              </a:spcAft>
              <a:buSzPts val="2200"/>
              <a:buFont typeface="Oswald"/>
              <a:buChar char="○"/>
            </a:pPr>
            <a:r>
              <a:rPr lang="en" sz="2200">
                <a:latin typeface="Oswald"/>
                <a:ea typeface="Oswald"/>
                <a:cs typeface="Oswald"/>
                <a:sym typeface="Oswald"/>
              </a:rPr>
              <a:t>Color</a:t>
            </a:r>
            <a:endParaRPr sz="2200">
              <a:latin typeface="Oswald"/>
              <a:ea typeface="Oswald"/>
              <a:cs typeface="Oswald"/>
              <a:sym typeface="Oswald"/>
            </a:endParaRPr>
          </a:p>
          <a:p>
            <a:pPr indent="-368300" lvl="1" marL="914400" rtl="0" algn="l">
              <a:spcBef>
                <a:spcPts val="0"/>
              </a:spcBef>
              <a:spcAft>
                <a:spcPts val="0"/>
              </a:spcAft>
              <a:buSzPts val="2200"/>
              <a:buFont typeface="Oswald"/>
              <a:buChar char="○"/>
            </a:pPr>
            <a:r>
              <a:rPr lang="en" sz="2200">
                <a:latin typeface="Oswald"/>
                <a:ea typeface="Oswald"/>
                <a:cs typeface="Oswald"/>
                <a:sym typeface="Oswald"/>
              </a:rPr>
              <a:t>Shape</a:t>
            </a:r>
            <a:endParaRPr sz="2200">
              <a:latin typeface="Oswald"/>
              <a:ea typeface="Oswald"/>
              <a:cs typeface="Oswald"/>
              <a:sym typeface="Oswald"/>
            </a:endParaRPr>
          </a:p>
          <a:p>
            <a:pPr indent="-368300" lvl="1" marL="914400" rtl="0" algn="l">
              <a:spcBef>
                <a:spcPts val="0"/>
              </a:spcBef>
              <a:spcAft>
                <a:spcPts val="0"/>
              </a:spcAft>
              <a:buSzPts val="2200"/>
              <a:buFont typeface="Oswald"/>
              <a:buChar char="○"/>
            </a:pPr>
            <a:r>
              <a:rPr lang="en" sz="2200">
                <a:latin typeface="Oswald"/>
                <a:ea typeface="Oswald"/>
                <a:cs typeface="Oswald"/>
                <a:sym typeface="Oswald"/>
              </a:rPr>
              <a:t>Texture</a:t>
            </a:r>
            <a:endParaRPr sz="2200">
              <a:latin typeface="Oswald"/>
              <a:ea typeface="Oswald"/>
              <a:cs typeface="Oswald"/>
              <a:sym typeface="Oswald"/>
            </a:endParaRPr>
          </a:p>
          <a:p>
            <a:pPr indent="-368300" lvl="1" marL="914400" rtl="0" algn="l">
              <a:spcBef>
                <a:spcPts val="0"/>
              </a:spcBef>
              <a:spcAft>
                <a:spcPts val="0"/>
              </a:spcAft>
              <a:buSzPts val="2200"/>
              <a:buFont typeface="Oswald"/>
              <a:buChar char="○"/>
            </a:pPr>
            <a:r>
              <a:rPr lang="en" sz="2200">
                <a:latin typeface="Oswald"/>
                <a:ea typeface="Oswald"/>
                <a:cs typeface="Oswald"/>
                <a:sym typeface="Oswald"/>
              </a:rPr>
              <a:t>Combining Vocabularies</a:t>
            </a:r>
            <a:endParaRPr sz="2200">
              <a:latin typeface="Oswald"/>
              <a:ea typeface="Oswald"/>
              <a:cs typeface="Oswald"/>
              <a:sym typeface="Oswald"/>
            </a:endParaRPr>
          </a:p>
          <a:p>
            <a:pPr indent="0" lvl="0" marL="0" rtl="0" algn="l">
              <a:spcBef>
                <a:spcPts val="1600"/>
              </a:spcBef>
              <a:spcAft>
                <a:spcPts val="0"/>
              </a:spcAft>
              <a:buNone/>
            </a:pPr>
            <a:r>
              <a:t/>
            </a:r>
            <a:endParaRPr sz="2200">
              <a:latin typeface="Oswald"/>
              <a:ea typeface="Oswald"/>
              <a:cs typeface="Oswald"/>
              <a:sym typeface="Oswald"/>
            </a:endParaRPr>
          </a:p>
          <a:p>
            <a:pPr indent="0" lvl="0" marL="914400" rtl="0" algn="l">
              <a:spcBef>
                <a:spcPts val="1600"/>
              </a:spcBef>
              <a:spcAft>
                <a:spcPts val="1600"/>
              </a:spcAft>
              <a:buNone/>
            </a:pPr>
            <a:r>
              <a:t/>
            </a:r>
            <a:endParaRPr sz="22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216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77" name="Google Shape;77;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swald"/>
                <a:ea typeface="Oswald"/>
                <a:cs typeface="Oswald"/>
                <a:sym typeface="Oswald"/>
              </a:rPr>
              <a:t>Build a classification model for flowers that works on a dataset with considerable variation in shape, scale, and viewpoint</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Use ‘bag of visual words’ as features for a nearest neighbor classifier</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Develop a visual vocabulary that effectively captures the variation in color, shape, and texture of the flowers</a:t>
            </a:r>
            <a:endParaRPr sz="2200">
              <a:latin typeface="Oswald"/>
              <a:ea typeface="Oswald"/>
              <a:cs typeface="Oswald"/>
              <a:sym typeface="Oswald"/>
            </a:endParaRPr>
          </a:p>
          <a:p>
            <a:pPr indent="0" lvl="0" marL="0" rtl="0" algn="l">
              <a:spcBef>
                <a:spcPts val="1600"/>
              </a:spcBef>
              <a:spcAft>
                <a:spcPts val="0"/>
              </a:spcAft>
              <a:buNone/>
            </a:pPr>
            <a:r>
              <a:t/>
            </a:r>
            <a:endParaRPr sz="2200">
              <a:latin typeface="Oswald"/>
              <a:ea typeface="Oswald"/>
              <a:cs typeface="Oswald"/>
              <a:sym typeface="Oswald"/>
            </a:endParaRPr>
          </a:p>
          <a:p>
            <a:pPr indent="0" lvl="0" marL="0" rtl="0" algn="l">
              <a:spcBef>
                <a:spcPts val="1600"/>
              </a:spcBef>
              <a:spcAft>
                <a:spcPts val="1600"/>
              </a:spcAft>
              <a:buNone/>
            </a:pPr>
            <a:r>
              <a:t/>
            </a:r>
            <a:endParaRPr sz="22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52175" y="436425"/>
            <a:ext cx="8520600" cy="73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a:t>1. Colour:</a:t>
            </a:r>
            <a:endParaRPr/>
          </a:p>
        </p:txBody>
      </p:sp>
      <p:sp>
        <p:nvSpPr>
          <p:cNvPr id="83" name="Google Shape;83;p16"/>
          <p:cNvSpPr txBox="1"/>
          <p:nvPr>
            <p:ph idx="1" type="body"/>
          </p:nvPr>
        </p:nvSpPr>
        <p:spPr>
          <a:xfrm>
            <a:off x="207075" y="1302025"/>
            <a:ext cx="8520600" cy="296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latin typeface="Oswald"/>
                <a:ea typeface="Oswald"/>
                <a:cs typeface="Oswald"/>
                <a:sym typeface="Oswald"/>
              </a:rPr>
              <a:t>Algorith</a:t>
            </a:r>
            <a:r>
              <a:rPr lang="en" sz="2200">
                <a:latin typeface="Oswald"/>
                <a:ea typeface="Oswald"/>
                <a:cs typeface="Oswald"/>
                <a:sym typeface="Oswald"/>
              </a:rPr>
              <a:t>m to classify using just colour vocabulary:</a:t>
            </a:r>
            <a:endParaRPr sz="2200">
              <a:latin typeface="Oswald"/>
              <a:ea typeface="Oswald"/>
              <a:cs typeface="Oswald"/>
              <a:sym typeface="Oswald"/>
            </a:endParaRPr>
          </a:p>
          <a:p>
            <a:pPr indent="0" lvl="0" marL="0" rtl="0" algn="l">
              <a:lnSpc>
                <a:spcPct val="100000"/>
              </a:lnSpc>
              <a:spcBef>
                <a:spcPts val="1600"/>
              </a:spcBef>
              <a:spcAft>
                <a:spcPts val="0"/>
              </a:spcAft>
              <a:buNone/>
            </a:pPr>
            <a:r>
              <a:rPr lang="en" sz="2200">
                <a:latin typeface="Oswald"/>
                <a:ea typeface="Oswald"/>
                <a:cs typeface="Oswald"/>
                <a:sym typeface="Oswald"/>
              </a:rPr>
              <a:t>Before Classification:</a:t>
            </a:r>
            <a:endParaRPr sz="2200">
              <a:latin typeface="Oswald"/>
              <a:ea typeface="Oswald"/>
              <a:cs typeface="Oswald"/>
              <a:sym typeface="Oswald"/>
            </a:endParaRPr>
          </a:p>
          <a:p>
            <a:pPr indent="0" lvl="0" marL="0" rtl="0" algn="l">
              <a:lnSpc>
                <a:spcPct val="100000"/>
              </a:lnSpc>
              <a:spcBef>
                <a:spcPts val="1600"/>
              </a:spcBef>
              <a:spcAft>
                <a:spcPts val="0"/>
              </a:spcAft>
              <a:buNone/>
            </a:pPr>
            <a:r>
              <a:rPr lang="en" sz="2200">
                <a:latin typeface="Oswald"/>
                <a:ea typeface="Oswald"/>
                <a:cs typeface="Oswald"/>
                <a:sym typeface="Oswald"/>
              </a:rPr>
              <a:t>Step 0: Images were downscaled because of memory constraints</a:t>
            </a:r>
            <a:endParaRPr sz="2200">
              <a:latin typeface="Oswald"/>
              <a:ea typeface="Oswald"/>
              <a:cs typeface="Oswald"/>
              <a:sym typeface="Oswald"/>
            </a:endParaRPr>
          </a:p>
          <a:p>
            <a:pPr indent="0" lvl="0" marL="0" rtl="0" algn="l">
              <a:lnSpc>
                <a:spcPct val="100000"/>
              </a:lnSpc>
              <a:spcBef>
                <a:spcPts val="1600"/>
              </a:spcBef>
              <a:spcAft>
                <a:spcPts val="0"/>
              </a:spcAft>
              <a:buNone/>
            </a:pPr>
            <a:r>
              <a:rPr lang="en" sz="2200">
                <a:latin typeface="Oswald"/>
                <a:ea typeface="Oswald"/>
                <a:cs typeface="Oswald"/>
                <a:sym typeface="Oswald"/>
              </a:rPr>
              <a:t>Step 1 : To minimize the effect of illumination and other nature-factors the colour space considered is HSV. </a:t>
            </a:r>
            <a:endParaRPr sz="2200">
              <a:latin typeface="Oswald"/>
              <a:ea typeface="Oswald"/>
              <a:cs typeface="Oswald"/>
              <a:sym typeface="Oswald"/>
            </a:endParaRPr>
          </a:p>
          <a:p>
            <a:pPr indent="0" lvl="0" marL="0" rtl="0" algn="l">
              <a:lnSpc>
                <a:spcPct val="100000"/>
              </a:lnSpc>
              <a:spcBef>
                <a:spcPts val="1600"/>
              </a:spcBef>
              <a:spcAft>
                <a:spcPts val="0"/>
              </a:spcAft>
              <a:buNone/>
            </a:pPr>
            <a:r>
              <a:rPr lang="en" sz="2200">
                <a:latin typeface="Oswald"/>
                <a:ea typeface="Oswald"/>
                <a:cs typeface="Oswald"/>
                <a:sym typeface="Oswald"/>
              </a:rPr>
              <a:t>          SubStep 1: Calculate HSV component of each pixel of each image in training data-set.[using cv2.COLOR_RGB2HSV]</a:t>
            </a:r>
            <a:endParaRPr sz="2200">
              <a:latin typeface="Oswald"/>
              <a:ea typeface="Oswald"/>
              <a:cs typeface="Oswald"/>
              <a:sym typeface="Oswald"/>
            </a:endParaRPr>
          </a:p>
          <a:p>
            <a:pPr indent="0" lvl="0" marL="0" rtl="0" algn="l">
              <a:spcBef>
                <a:spcPts val="1600"/>
              </a:spcBef>
              <a:spcAft>
                <a:spcPts val="1600"/>
              </a:spcAft>
              <a:buNone/>
            </a:pPr>
            <a:r>
              <a:t/>
            </a:r>
            <a:endParaRPr sz="22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297600"/>
            <a:ext cx="85206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000"/>
              <a:t> </a:t>
            </a:r>
            <a:r>
              <a:rPr lang="en" sz="2000">
                <a:latin typeface="Oswald"/>
                <a:ea typeface="Oswald"/>
                <a:cs typeface="Oswald"/>
                <a:sym typeface="Oswald"/>
              </a:rPr>
              <a:t>SubStep 2: Run K-Means algorithm on these pixel-points to clusterize this data and hence obtain a set of cluster centres (visual words) say Vc.</a:t>
            </a:r>
            <a:endParaRPr sz="2000">
              <a:latin typeface="Oswald"/>
              <a:ea typeface="Oswald"/>
              <a:cs typeface="Oswald"/>
              <a:sym typeface="Oswald"/>
            </a:endParaRPr>
          </a:p>
          <a:p>
            <a:pPr indent="0" lvl="0" marL="0" rtl="0" algn="l">
              <a:spcBef>
                <a:spcPts val="1600"/>
              </a:spcBef>
              <a:spcAft>
                <a:spcPts val="0"/>
              </a:spcAft>
              <a:buNone/>
            </a:pPr>
            <a:r>
              <a:rPr lang="en" sz="2000">
                <a:latin typeface="Oswald"/>
                <a:ea typeface="Oswald"/>
                <a:cs typeface="Oswald"/>
                <a:sym typeface="Oswald"/>
              </a:rPr>
              <a:t>        SubStep 3 : Now for each image a Vc dimensional normalized frequency histogram is calculated.</a:t>
            </a:r>
            <a:endParaRPr sz="2000">
              <a:latin typeface="Oswald"/>
              <a:ea typeface="Oswald"/>
              <a:cs typeface="Oswald"/>
              <a:sym typeface="Oswald"/>
            </a:endParaRPr>
          </a:p>
          <a:p>
            <a:pPr indent="0" lvl="0" marL="0" rtl="0" algn="l">
              <a:spcBef>
                <a:spcPts val="1600"/>
              </a:spcBef>
              <a:spcAft>
                <a:spcPts val="0"/>
              </a:spcAft>
              <a:buNone/>
            </a:pPr>
            <a:r>
              <a:rPr lang="en" sz="2300">
                <a:latin typeface="Oswald"/>
                <a:ea typeface="Oswald"/>
                <a:cs typeface="Oswald"/>
                <a:sym typeface="Oswald"/>
              </a:rPr>
              <a:t>For Classification:</a:t>
            </a:r>
            <a:endParaRPr sz="2300">
              <a:latin typeface="Oswald"/>
              <a:ea typeface="Oswald"/>
              <a:cs typeface="Oswald"/>
              <a:sym typeface="Oswald"/>
            </a:endParaRPr>
          </a:p>
          <a:p>
            <a:pPr indent="0" lvl="0" marL="0" rtl="0" algn="l">
              <a:spcBef>
                <a:spcPts val="1600"/>
              </a:spcBef>
              <a:spcAft>
                <a:spcPts val="0"/>
              </a:spcAft>
              <a:buNone/>
            </a:pPr>
            <a:r>
              <a:rPr lang="en" sz="2000">
                <a:latin typeface="Oswald"/>
                <a:ea typeface="Oswald"/>
                <a:cs typeface="Oswald"/>
                <a:sym typeface="Oswald"/>
              </a:rPr>
              <a:t>Step 2 : For each image in test-image set, calculate its Vc dimensional normalized frequency histogram.</a:t>
            </a:r>
            <a:endParaRPr sz="2000">
              <a:latin typeface="Oswald"/>
              <a:ea typeface="Oswald"/>
              <a:cs typeface="Oswald"/>
              <a:sym typeface="Oswald"/>
            </a:endParaRPr>
          </a:p>
          <a:p>
            <a:pPr indent="0" lvl="0" marL="0" rtl="0" algn="l">
              <a:spcBef>
                <a:spcPts val="1600"/>
              </a:spcBef>
              <a:spcAft>
                <a:spcPts val="0"/>
              </a:spcAft>
              <a:buNone/>
            </a:pPr>
            <a:r>
              <a:rPr lang="en" sz="2000">
                <a:latin typeface="Oswald"/>
                <a:ea typeface="Oswald"/>
                <a:cs typeface="Oswald"/>
                <a:sym typeface="Oswald"/>
              </a:rPr>
              <a:t>Step 3 : Apply nearest neighbour classification with all available normalised frequency histograms(of train images) and calculate the nearest image among these. The category to predict for our test image is same as that of the nearest images'.</a:t>
            </a:r>
            <a:endParaRPr sz="2000">
              <a:latin typeface="Oswald"/>
              <a:ea typeface="Oswald"/>
              <a:cs typeface="Oswald"/>
              <a:sym typeface="Oswald"/>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29425" y="1790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Shape:</a:t>
            </a:r>
            <a:endParaRPr/>
          </a:p>
        </p:txBody>
      </p:sp>
      <p:sp>
        <p:nvSpPr>
          <p:cNvPr id="94" name="Google Shape;94;p18"/>
          <p:cNvSpPr txBox="1"/>
          <p:nvPr>
            <p:ph idx="1" type="body"/>
          </p:nvPr>
        </p:nvSpPr>
        <p:spPr>
          <a:xfrm>
            <a:off x="229425" y="131795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swald"/>
                <a:ea typeface="Oswald"/>
                <a:cs typeface="Oswald"/>
                <a:sym typeface="Oswald"/>
              </a:rPr>
              <a:t>Before Classification</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Step 1 : </a:t>
            </a:r>
            <a:r>
              <a:rPr lang="en" sz="2200">
                <a:latin typeface="Oswald"/>
                <a:ea typeface="Oswald"/>
                <a:cs typeface="Oswald"/>
                <a:sym typeface="Oswald"/>
              </a:rPr>
              <a:t>Images taken in non-segmented form.</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Step 2 : Compute SIFT descriptors on images and optimize over three parameters: the grid spacing M, with a range from 10 to 70 pixels; the support region for the SIFT computation with radius R ranging from 10 to 70 pixels; and finally, the number of clusters .</a:t>
            </a:r>
            <a:endParaRPr sz="2200">
              <a:latin typeface="Oswald"/>
              <a:ea typeface="Oswald"/>
              <a:cs typeface="Oswald"/>
              <a:sym typeface="Oswald"/>
            </a:endParaRPr>
          </a:p>
          <a:p>
            <a:pPr indent="0" lvl="0" marL="0" rtl="0" algn="l">
              <a:spcBef>
                <a:spcPts val="1600"/>
              </a:spcBef>
              <a:spcAft>
                <a:spcPts val="0"/>
              </a:spcAft>
              <a:buNone/>
            </a:pPr>
            <a:r>
              <a:rPr lang="en" sz="2200">
                <a:latin typeface="Oswald"/>
                <a:ea typeface="Oswald"/>
                <a:cs typeface="Oswald"/>
                <a:sym typeface="Oswald"/>
              </a:rPr>
              <a:t>Step 3 : Now for each image a Vc dimensional normalized frequency histogram is calculated.</a:t>
            </a:r>
            <a:endParaRPr sz="2200">
              <a:latin typeface="Oswald"/>
              <a:ea typeface="Oswald"/>
              <a:cs typeface="Oswald"/>
              <a:sym typeface="Oswald"/>
            </a:endParaRPr>
          </a:p>
          <a:p>
            <a:pPr indent="0" lvl="0" marL="0" rtl="0" algn="l">
              <a:spcBef>
                <a:spcPts val="1600"/>
              </a:spcBef>
              <a:spcAft>
                <a:spcPts val="1600"/>
              </a:spcAft>
              <a:buNone/>
            </a:pPr>
            <a:r>
              <a:t/>
            </a:r>
            <a:endParaRPr sz="22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150875" y="260600"/>
            <a:ext cx="8791800" cy="46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Oswald"/>
                <a:ea typeface="Oswald"/>
                <a:cs typeface="Oswald"/>
                <a:sym typeface="Oswald"/>
              </a:rPr>
              <a:t>For Classification :</a:t>
            </a:r>
            <a:endParaRPr sz="2200">
              <a:solidFill>
                <a:schemeClr val="dk2"/>
              </a:solidFill>
              <a:latin typeface="Oswald"/>
              <a:ea typeface="Oswald"/>
              <a:cs typeface="Oswald"/>
              <a:sym typeface="Oswald"/>
            </a:endParaRPr>
          </a:p>
          <a:p>
            <a:pPr indent="0" lvl="0" marL="0" rtl="0" algn="l">
              <a:lnSpc>
                <a:spcPct val="115000"/>
              </a:lnSpc>
              <a:spcBef>
                <a:spcPts val="1600"/>
              </a:spcBef>
              <a:spcAft>
                <a:spcPts val="0"/>
              </a:spcAft>
              <a:buNone/>
            </a:pPr>
            <a:r>
              <a:rPr lang="en" sz="2200">
                <a:solidFill>
                  <a:schemeClr val="dk2"/>
                </a:solidFill>
                <a:latin typeface="Oswald"/>
                <a:ea typeface="Oswald"/>
                <a:cs typeface="Oswald"/>
                <a:sym typeface="Oswald"/>
              </a:rPr>
              <a:t>Step 4 : For each image in test-image set, calculate its Vc dimensional normalized frequency histogram.</a:t>
            </a:r>
            <a:endParaRPr sz="2200">
              <a:solidFill>
                <a:schemeClr val="dk2"/>
              </a:solidFill>
              <a:latin typeface="Oswald"/>
              <a:ea typeface="Oswald"/>
              <a:cs typeface="Oswald"/>
              <a:sym typeface="Oswald"/>
            </a:endParaRPr>
          </a:p>
          <a:p>
            <a:pPr indent="0" lvl="0" marL="0" rtl="0" algn="l">
              <a:lnSpc>
                <a:spcPct val="115000"/>
              </a:lnSpc>
              <a:spcBef>
                <a:spcPts val="1600"/>
              </a:spcBef>
              <a:spcAft>
                <a:spcPts val="0"/>
              </a:spcAft>
              <a:buNone/>
            </a:pPr>
            <a:r>
              <a:rPr lang="en" sz="2200">
                <a:solidFill>
                  <a:schemeClr val="dk2"/>
                </a:solidFill>
                <a:latin typeface="Oswald"/>
                <a:ea typeface="Oswald"/>
                <a:cs typeface="Oswald"/>
                <a:sym typeface="Oswald"/>
              </a:rPr>
              <a:t>Step 5 : Apply nearest neighbour classification with all available normalised frequency histograms(of train images) and assign the category to which the nearest image belongs.</a:t>
            </a:r>
            <a:endParaRPr sz="2200">
              <a:solidFill>
                <a:schemeClr val="dk2"/>
              </a:solidFill>
              <a:latin typeface="Oswald"/>
              <a:ea typeface="Oswald"/>
              <a:cs typeface="Oswald"/>
              <a:sym typeface="Oswald"/>
            </a:endParaRPr>
          </a:p>
          <a:p>
            <a:pPr indent="0" lvl="0" marL="0" rtl="0" algn="l">
              <a:spcBef>
                <a:spcPts val="1600"/>
              </a:spcBef>
              <a:spcAft>
                <a:spcPts val="0"/>
              </a:spcAft>
              <a:buNone/>
            </a:pPr>
            <a:r>
              <a:t/>
            </a:r>
            <a:endParaRPr sz="22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74500" y="3427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Texture:</a:t>
            </a:r>
            <a:endParaRPr sz="3400"/>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68300" lvl="0" marL="647700" rtl="0" algn="l">
              <a:spcBef>
                <a:spcPts val="0"/>
              </a:spcBef>
              <a:spcAft>
                <a:spcPts val="0"/>
              </a:spcAft>
              <a:buClr>
                <a:srgbClr val="434343"/>
              </a:buClr>
              <a:buSzPts val="2200"/>
              <a:buFont typeface="Oswald"/>
              <a:buChar char="●"/>
            </a:pPr>
            <a:r>
              <a:rPr lang="en" sz="2200">
                <a:solidFill>
                  <a:srgbClr val="434343"/>
                </a:solidFill>
                <a:highlight>
                  <a:srgbClr val="FFFFFF"/>
                </a:highlight>
                <a:latin typeface="Oswald"/>
                <a:ea typeface="Oswald"/>
                <a:cs typeface="Oswald"/>
                <a:sym typeface="Oswald"/>
              </a:rPr>
              <a:t>Used LBP(Localized Binary Patterns) to obtain the Image Descriptors and Histograms(feature vectors).</a:t>
            </a:r>
            <a:endParaRPr sz="2200">
              <a:solidFill>
                <a:srgbClr val="434343"/>
              </a:solidFill>
              <a:highlight>
                <a:srgbClr val="FFFFFF"/>
              </a:highlight>
              <a:latin typeface="Oswald"/>
              <a:ea typeface="Oswald"/>
              <a:cs typeface="Oswald"/>
              <a:sym typeface="Oswald"/>
            </a:endParaRPr>
          </a:p>
          <a:p>
            <a:pPr indent="-368300" lvl="0" marL="647700" rtl="0" algn="l">
              <a:spcBef>
                <a:spcPts val="0"/>
              </a:spcBef>
              <a:spcAft>
                <a:spcPts val="0"/>
              </a:spcAft>
              <a:buClr>
                <a:srgbClr val="434343"/>
              </a:buClr>
              <a:buSzPts val="2200"/>
              <a:buFont typeface="Oswald"/>
              <a:buChar char="●"/>
            </a:pPr>
            <a:r>
              <a:rPr lang="en" sz="2200">
                <a:solidFill>
                  <a:srgbClr val="434343"/>
                </a:solidFill>
                <a:highlight>
                  <a:srgbClr val="FFFFFF"/>
                </a:highlight>
                <a:latin typeface="Oswald"/>
                <a:ea typeface="Oswald"/>
                <a:cs typeface="Oswald"/>
                <a:sym typeface="Oswald"/>
              </a:rPr>
              <a:t>Using K Nearest Neighbours in “histograms(of train image data set), calculated the label for images in test data set.</a:t>
            </a:r>
            <a:endParaRPr sz="2200">
              <a:solidFill>
                <a:srgbClr val="434343"/>
              </a:solidFill>
              <a:highlight>
                <a:srgbClr val="FFFFFF"/>
              </a:highlight>
              <a:latin typeface="Oswald"/>
              <a:ea typeface="Oswald"/>
              <a:cs typeface="Oswald"/>
              <a:sym typeface="Oswald"/>
            </a:endParaRPr>
          </a:p>
          <a:p>
            <a:pPr indent="0" lvl="0" marL="0" rtl="0" algn="l">
              <a:spcBef>
                <a:spcPts val="0"/>
              </a:spcBef>
              <a:spcAft>
                <a:spcPts val="1600"/>
              </a:spcAft>
              <a:buNone/>
            </a:pPr>
            <a:r>
              <a:t/>
            </a:r>
            <a:endParaRPr sz="22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 Vocabularies:</a:t>
            </a:r>
            <a:endParaRPr/>
          </a:p>
        </p:txBody>
      </p:sp>
      <p:sp>
        <p:nvSpPr>
          <p:cNvPr id="111" name="Google Shape;111;p21"/>
          <p:cNvSpPr txBox="1"/>
          <p:nvPr>
            <p:ph idx="1" type="body"/>
          </p:nvPr>
        </p:nvSpPr>
        <p:spPr>
          <a:xfrm>
            <a:off x="311700" y="13845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swald"/>
                <a:ea typeface="Oswald"/>
                <a:cs typeface="Oswald"/>
                <a:sym typeface="Oswald"/>
              </a:rPr>
              <a:t>Combining shape and colour leads to a superior performance. This is because the colour and shape complement each other better, whilst shape and texture often have the same confusions. </a:t>
            </a:r>
            <a:endParaRPr sz="2200">
              <a:latin typeface="Oswald"/>
              <a:ea typeface="Oswald"/>
              <a:cs typeface="Oswald"/>
              <a:sym typeface="Oswald"/>
            </a:endParaRPr>
          </a:p>
          <a:p>
            <a:pPr indent="0" lvl="0" marL="0" rtl="0" algn="l">
              <a:spcBef>
                <a:spcPts val="1600"/>
              </a:spcBef>
              <a:spcAft>
                <a:spcPts val="1600"/>
              </a:spcAft>
              <a:buNone/>
            </a:pPr>
            <a:r>
              <a:rPr lang="en" sz="2200">
                <a:latin typeface="Oswald"/>
                <a:ea typeface="Oswald"/>
                <a:cs typeface="Oswald"/>
                <a:sym typeface="Oswald"/>
              </a:rPr>
              <a:t>The best performance is achieved by combining all aspects with αs = 1.0, αc = 0.4 and αt = 1.0. These results indicate that we have successfully combined the vocabularies – the joint performance exceeds the best performance of each of the separate vocabularies.</a:t>
            </a:r>
            <a:endParaRPr sz="22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