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sldIdLst>
    <p:sldId id="256" r:id="rId5"/>
    <p:sldId id="257" r:id="rId6"/>
    <p:sldId id="259" r:id="rId7"/>
    <p:sldId id="258" r:id="rId8"/>
    <p:sldId id="260" r:id="rId9"/>
    <p:sldId id="261" r:id="rId10"/>
    <p:sldId id="263" r:id="rId11"/>
    <p:sldId id="264" r:id="rId12"/>
    <p:sldId id="265" r:id="rId13"/>
    <p:sldId id="266"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040EEB5-F580-404D-A1D6-E1D295BEE53A}" type="datetimeFigureOut">
              <a:rPr lang="en-IN" smtClean="0"/>
              <a:t>31-10-2020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BC95F987-2720-4CDC-9077-8B57451E3F3A}"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434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0EEB5-F580-404D-A1D6-E1D295BEE53A}"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5F987-2720-4CDC-9077-8B57451E3F3A}" type="slidenum">
              <a:rPr lang="en-IN" smtClean="0"/>
              <a:t>‹#›</a:t>
            </a:fld>
            <a:endParaRPr lang="en-IN"/>
          </a:p>
        </p:txBody>
      </p:sp>
    </p:spTree>
    <p:extLst>
      <p:ext uri="{BB962C8B-B14F-4D97-AF65-F5344CB8AC3E}">
        <p14:creationId xmlns:p14="http://schemas.microsoft.com/office/powerpoint/2010/main" val="197114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0EEB5-F580-404D-A1D6-E1D295BEE53A}"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5F987-2720-4CDC-9077-8B57451E3F3A}" type="slidenum">
              <a:rPr lang="en-IN" smtClean="0"/>
              <a:t>‹#›</a:t>
            </a:fld>
            <a:endParaRPr lang="en-IN"/>
          </a:p>
        </p:txBody>
      </p:sp>
    </p:spTree>
    <p:extLst>
      <p:ext uri="{BB962C8B-B14F-4D97-AF65-F5344CB8AC3E}">
        <p14:creationId xmlns:p14="http://schemas.microsoft.com/office/powerpoint/2010/main" val="102749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0EEB5-F580-404D-A1D6-E1D295BEE53A}"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5F987-2720-4CDC-9077-8B57451E3F3A}" type="slidenum">
              <a:rPr lang="en-IN" smtClean="0"/>
              <a:t>‹#›</a:t>
            </a:fld>
            <a:endParaRPr lang="en-IN"/>
          </a:p>
        </p:txBody>
      </p:sp>
    </p:spTree>
    <p:extLst>
      <p:ext uri="{BB962C8B-B14F-4D97-AF65-F5344CB8AC3E}">
        <p14:creationId xmlns:p14="http://schemas.microsoft.com/office/powerpoint/2010/main" val="148034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0EEB5-F580-404D-A1D6-E1D295BEE53A}"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5F987-2720-4CDC-9077-8B57451E3F3A}"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195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0EEB5-F580-404D-A1D6-E1D295BEE53A}"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5F987-2720-4CDC-9077-8B57451E3F3A}" type="slidenum">
              <a:rPr lang="en-IN" smtClean="0"/>
              <a:t>‹#›</a:t>
            </a:fld>
            <a:endParaRPr lang="en-IN"/>
          </a:p>
        </p:txBody>
      </p:sp>
    </p:spTree>
    <p:extLst>
      <p:ext uri="{BB962C8B-B14F-4D97-AF65-F5344CB8AC3E}">
        <p14:creationId xmlns:p14="http://schemas.microsoft.com/office/powerpoint/2010/main" val="28201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40EEB5-F580-404D-A1D6-E1D295BEE53A}" type="datetimeFigureOut">
              <a:rPr lang="en-IN" smtClean="0"/>
              <a:t>31-10-2020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95F987-2720-4CDC-9077-8B57451E3F3A}" type="slidenum">
              <a:rPr lang="en-IN" smtClean="0"/>
              <a:t>‹#›</a:t>
            </a:fld>
            <a:endParaRPr lang="en-IN"/>
          </a:p>
        </p:txBody>
      </p:sp>
    </p:spTree>
    <p:extLst>
      <p:ext uri="{BB962C8B-B14F-4D97-AF65-F5344CB8AC3E}">
        <p14:creationId xmlns:p14="http://schemas.microsoft.com/office/powerpoint/2010/main" val="91665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40EEB5-F580-404D-A1D6-E1D295BEE53A}" type="datetimeFigureOut">
              <a:rPr lang="en-IN" smtClean="0"/>
              <a:t>31-10-2020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95F987-2720-4CDC-9077-8B57451E3F3A}" type="slidenum">
              <a:rPr lang="en-IN" smtClean="0"/>
              <a:t>‹#›</a:t>
            </a:fld>
            <a:endParaRPr lang="en-IN"/>
          </a:p>
        </p:txBody>
      </p:sp>
    </p:spTree>
    <p:extLst>
      <p:ext uri="{BB962C8B-B14F-4D97-AF65-F5344CB8AC3E}">
        <p14:creationId xmlns:p14="http://schemas.microsoft.com/office/powerpoint/2010/main" val="16567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0EEB5-F580-404D-A1D6-E1D295BEE53A}" type="datetimeFigureOut">
              <a:rPr lang="en-IN" smtClean="0"/>
              <a:t>31-10-2020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95F987-2720-4CDC-9077-8B57451E3F3A}" type="slidenum">
              <a:rPr lang="en-IN" smtClean="0"/>
              <a:t>‹#›</a:t>
            </a:fld>
            <a:endParaRPr lang="en-IN"/>
          </a:p>
        </p:txBody>
      </p:sp>
    </p:spTree>
    <p:extLst>
      <p:ext uri="{BB962C8B-B14F-4D97-AF65-F5344CB8AC3E}">
        <p14:creationId xmlns:p14="http://schemas.microsoft.com/office/powerpoint/2010/main" val="305813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0EEB5-F580-404D-A1D6-E1D295BEE53A}"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5F987-2720-4CDC-9077-8B57451E3F3A}" type="slidenum">
              <a:rPr lang="en-IN" smtClean="0"/>
              <a:t>‹#›</a:t>
            </a:fld>
            <a:endParaRPr lang="en-IN"/>
          </a:p>
        </p:txBody>
      </p:sp>
    </p:spTree>
    <p:extLst>
      <p:ext uri="{BB962C8B-B14F-4D97-AF65-F5344CB8AC3E}">
        <p14:creationId xmlns:p14="http://schemas.microsoft.com/office/powerpoint/2010/main" val="177864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0EEB5-F580-404D-A1D6-E1D295BEE53A}"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5F987-2720-4CDC-9077-8B57451E3F3A}" type="slidenum">
              <a:rPr lang="en-IN" smtClean="0"/>
              <a:t>‹#›</a:t>
            </a:fld>
            <a:endParaRPr lang="en-IN"/>
          </a:p>
        </p:txBody>
      </p:sp>
    </p:spTree>
    <p:extLst>
      <p:ext uri="{BB962C8B-B14F-4D97-AF65-F5344CB8AC3E}">
        <p14:creationId xmlns:p14="http://schemas.microsoft.com/office/powerpoint/2010/main" val="192755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0040EEB5-F580-404D-A1D6-E1D295BEE53A}" type="datetimeFigureOut">
              <a:rPr lang="en-IN" smtClean="0"/>
              <a:t>31-10-2020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BC95F987-2720-4CDC-9077-8B57451E3F3A}" type="slidenum">
              <a:rPr lang="en-IN" smtClean="0"/>
              <a:t>‹#›</a:t>
            </a:fld>
            <a:endParaRPr lang="en-IN"/>
          </a:p>
        </p:txBody>
      </p:sp>
    </p:spTree>
    <p:extLst>
      <p:ext uri="{BB962C8B-B14F-4D97-AF65-F5344CB8AC3E}">
        <p14:creationId xmlns:p14="http://schemas.microsoft.com/office/powerpoint/2010/main" val="4263442100"/>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obots.ox.ac.uk/~vgg/data/flowers/1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367E-2415-4EB7-A5B2-CA872F32B494}"/>
              </a:ext>
            </a:extLst>
          </p:cNvPr>
          <p:cNvSpPr>
            <a:spLocks noGrp="1"/>
          </p:cNvSpPr>
          <p:nvPr>
            <p:ph type="ctrTitle"/>
          </p:nvPr>
        </p:nvSpPr>
        <p:spPr>
          <a:xfrm>
            <a:off x="1261872" y="0"/>
            <a:ext cx="9418320" cy="4041648"/>
          </a:xfrm>
        </p:spPr>
        <p:txBody>
          <a:bodyPr/>
          <a:lstStyle/>
          <a:p>
            <a:r>
              <a:rPr lang="en-US"/>
              <a:t>A Visual Vocabulary for Flower Classification</a:t>
            </a:r>
            <a:endParaRPr lang="en-IN">
              <a:cs typeface="Calibri Light"/>
            </a:endParaRPr>
          </a:p>
        </p:txBody>
      </p:sp>
      <p:sp>
        <p:nvSpPr>
          <p:cNvPr id="3" name="Subtitle 2">
            <a:extLst>
              <a:ext uri="{FF2B5EF4-FFF2-40B4-BE49-F238E27FC236}">
                <a16:creationId xmlns:a16="http://schemas.microsoft.com/office/drawing/2014/main" id="{C5C8F63C-6BE3-4CC7-85E3-3E443FEAE6CB}"/>
              </a:ext>
            </a:extLst>
          </p:cNvPr>
          <p:cNvSpPr>
            <a:spLocks noGrp="1"/>
          </p:cNvSpPr>
          <p:nvPr>
            <p:ph type="subTitle" idx="1"/>
          </p:nvPr>
        </p:nvSpPr>
        <p:spPr/>
        <p:txBody>
          <a:bodyPr vert="horz" lIns="91440" tIns="45720" rIns="91440" bIns="45720" rtlCol="0" anchor="t">
            <a:normAutofit/>
          </a:bodyPr>
          <a:lstStyle/>
          <a:p>
            <a:r>
              <a:rPr lang="en-IN"/>
              <a:t>Aditya Mohan Gupta - (2019201047) </a:t>
            </a:r>
            <a:br>
              <a:rPr lang="en-IN"/>
            </a:br>
            <a:r>
              <a:rPr lang="en-IN"/>
              <a:t>Aditya Gupta - (2019201067) </a:t>
            </a:r>
            <a:br>
              <a:rPr lang="en-IN"/>
            </a:br>
            <a:r>
              <a:rPr lang="en-IN"/>
              <a:t>Divy Kala - (2019201022) </a:t>
            </a:r>
            <a:br>
              <a:rPr lang="en-IN"/>
            </a:br>
            <a:r>
              <a:rPr lang="en-IN"/>
              <a:t>Shraddha - (2019201001) </a:t>
            </a:r>
          </a:p>
        </p:txBody>
      </p:sp>
    </p:spTree>
    <p:extLst>
      <p:ext uri="{BB962C8B-B14F-4D97-AF65-F5344CB8AC3E}">
        <p14:creationId xmlns:p14="http://schemas.microsoft.com/office/powerpoint/2010/main" val="2689133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F485-3770-46C8-8280-F335814B1B5B}"/>
              </a:ext>
            </a:extLst>
          </p:cNvPr>
          <p:cNvSpPr>
            <a:spLocks noGrp="1"/>
          </p:cNvSpPr>
          <p:nvPr>
            <p:ph type="title"/>
          </p:nvPr>
        </p:nvSpPr>
        <p:spPr>
          <a:xfrm>
            <a:off x="1261872" y="348175"/>
            <a:ext cx="9692640" cy="1325562"/>
          </a:xfrm>
        </p:spPr>
        <p:txBody>
          <a:bodyPr/>
          <a:lstStyle/>
          <a:p>
            <a:r>
              <a:rPr lang="en-US" dirty="0"/>
              <a:t>3. Texture</a:t>
            </a:r>
          </a:p>
        </p:txBody>
      </p:sp>
      <p:sp>
        <p:nvSpPr>
          <p:cNvPr id="3" name="Content Placeholder 2">
            <a:extLst>
              <a:ext uri="{FF2B5EF4-FFF2-40B4-BE49-F238E27FC236}">
                <a16:creationId xmlns:a16="http://schemas.microsoft.com/office/drawing/2014/main" id="{5B74C3F0-CDE9-40D0-9DFB-54907789ED85}"/>
              </a:ext>
            </a:extLst>
          </p:cNvPr>
          <p:cNvSpPr>
            <a:spLocks noGrp="1"/>
          </p:cNvSpPr>
          <p:nvPr>
            <p:ph idx="1"/>
          </p:nvPr>
        </p:nvSpPr>
        <p:spPr/>
        <p:txBody>
          <a:bodyPr vert="horz" lIns="91440" tIns="45720" rIns="91440" bIns="45720" rtlCol="0" anchor="t">
            <a:normAutofit/>
          </a:bodyPr>
          <a:lstStyle/>
          <a:p>
            <a:pPr marL="0" indent="0">
              <a:buNone/>
            </a:pPr>
            <a:r>
              <a:rPr lang="en-US" dirty="0"/>
              <a:t>A similar method will be used for creating a texture vocabulary using MR8 filter bank!</a:t>
            </a:r>
          </a:p>
        </p:txBody>
      </p:sp>
    </p:spTree>
    <p:extLst>
      <p:ext uri="{BB962C8B-B14F-4D97-AF65-F5344CB8AC3E}">
        <p14:creationId xmlns:p14="http://schemas.microsoft.com/office/powerpoint/2010/main" val="361032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011C-B309-48FF-AA2F-7390CBD5E463}"/>
              </a:ext>
            </a:extLst>
          </p:cNvPr>
          <p:cNvSpPr>
            <a:spLocks noGrp="1"/>
          </p:cNvSpPr>
          <p:nvPr>
            <p:ph type="title"/>
          </p:nvPr>
        </p:nvSpPr>
        <p:spPr/>
        <p:txBody>
          <a:bodyPr/>
          <a:lstStyle/>
          <a:p>
            <a:r>
              <a:rPr lang="en-IN"/>
              <a:t>Combined 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A998B8-CF12-48B3-A1EC-B55037AD0E1F}"/>
                  </a:ext>
                </a:extLst>
              </p:cNvPr>
              <p:cNvSpPr>
                <a:spLocks noGrp="1"/>
              </p:cNvSpPr>
              <p:nvPr>
                <p:ph idx="1"/>
              </p:nvPr>
            </p:nvSpPr>
            <p:spPr/>
            <p:txBody>
              <a:bodyPr/>
              <a:lstStyle/>
              <a:p>
                <a:r>
                  <a:rPr lang="en-IN"/>
                  <a:t>Integrate all the visual vocabularies </a:t>
                </a:r>
              </a:p>
              <a:p>
                <a:r>
                  <a:rPr lang="en-IN"/>
                  <a:t>Avoid averaging, prefer combining different vocabularies in a flexible manner so as to preserve the discriminative power of each aspect</a:t>
                </a:r>
              </a:p>
              <a:p>
                <a:r>
                  <a:rPr lang="en-IN"/>
                  <a:t>We weight each vocabulary using a factor </a:t>
                </a:r>
                <a14:m>
                  <m:oMath xmlns:m="http://schemas.openxmlformats.org/officeDocument/2006/math">
                    <m:r>
                      <a:rPr lang="en-IN" i="1" dirty="0" smtClean="0">
                        <a:latin typeface="Cambria Math" panose="02040503050406030204" pitchFamily="18" charset="0"/>
                      </a:rPr>
                      <m:t>𝛼</m:t>
                    </m:r>
                  </m:oMath>
                </a14:m>
                <a:endParaRPr lang="en-IN"/>
              </a:p>
              <a:p>
                <a:endParaRPr lang="en-IN"/>
              </a:p>
            </p:txBody>
          </p:sp>
        </mc:Choice>
        <mc:Fallback xmlns="">
          <p:sp>
            <p:nvSpPr>
              <p:cNvPr id="3" name="Content Placeholder 2">
                <a:extLst>
                  <a:ext uri="{FF2B5EF4-FFF2-40B4-BE49-F238E27FC236}">
                    <a16:creationId xmlns:a16="http://schemas.microsoft.com/office/drawing/2014/main" id="{D6A998B8-CF12-48B3-A1EC-B55037AD0E1F}"/>
                  </a:ext>
                </a:extLst>
              </p:cNvPr>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FCA4C5D-9F40-4862-BF22-9BAE663C85DF}"/>
              </a:ext>
            </a:extLst>
          </p:cNvPr>
          <p:cNvPicPr>
            <a:picLocks noChangeAspect="1"/>
          </p:cNvPicPr>
          <p:nvPr/>
        </p:nvPicPr>
        <p:blipFill>
          <a:blip r:embed="rId3"/>
          <a:stretch>
            <a:fillRect/>
          </a:stretch>
        </p:blipFill>
        <p:spPr>
          <a:xfrm>
            <a:off x="3721846" y="3683383"/>
            <a:ext cx="4772691" cy="1371791"/>
          </a:xfrm>
          <a:prstGeom prst="rect">
            <a:avLst/>
          </a:prstGeom>
        </p:spPr>
      </p:pic>
    </p:spTree>
    <p:extLst>
      <p:ext uri="{BB962C8B-B14F-4D97-AF65-F5344CB8AC3E}">
        <p14:creationId xmlns:p14="http://schemas.microsoft.com/office/powerpoint/2010/main" val="140683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23F2-43BC-4358-BA90-BBD179C50006}"/>
              </a:ext>
            </a:extLst>
          </p:cNvPr>
          <p:cNvSpPr>
            <a:spLocks noGrp="1"/>
          </p:cNvSpPr>
          <p:nvPr>
            <p:ph type="title"/>
          </p:nvPr>
        </p:nvSpPr>
        <p:spPr/>
        <p:txBody>
          <a:bodyPr/>
          <a:lstStyle/>
          <a:p>
            <a:r>
              <a:rPr lang="en-IN"/>
              <a:t>Goal</a:t>
            </a:r>
          </a:p>
        </p:txBody>
      </p:sp>
      <p:sp>
        <p:nvSpPr>
          <p:cNvPr id="3" name="Content Placeholder 2">
            <a:extLst>
              <a:ext uri="{FF2B5EF4-FFF2-40B4-BE49-F238E27FC236}">
                <a16:creationId xmlns:a16="http://schemas.microsoft.com/office/drawing/2014/main" id="{55B28AF3-9D87-4815-946E-E947CB056BF8}"/>
              </a:ext>
            </a:extLst>
          </p:cNvPr>
          <p:cNvSpPr>
            <a:spLocks noGrp="1"/>
          </p:cNvSpPr>
          <p:nvPr>
            <p:ph idx="1"/>
          </p:nvPr>
        </p:nvSpPr>
        <p:spPr/>
        <p:txBody>
          <a:bodyPr/>
          <a:lstStyle/>
          <a:p>
            <a:r>
              <a:rPr lang="en-IN"/>
              <a:t>Build a classification model for flowers that works on a dataset with </a:t>
            </a:r>
            <a:r>
              <a:rPr lang="en-US"/>
              <a:t>considerable variation in shape, scale, and viewpoint</a:t>
            </a:r>
          </a:p>
          <a:p>
            <a:r>
              <a:rPr lang="en-US"/>
              <a:t>Use ‘bag of visual words’ as features for a nearest neighbor classifier</a:t>
            </a:r>
          </a:p>
          <a:p>
            <a:r>
              <a:rPr lang="en-US"/>
              <a:t>Develop a visual vocabulary that effectively captures the variation in color, shape, and texture of the flowers</a:t>
            </a:r>
          </a:p>
          <a:p>
            <a:endParaRPr lang="en-US"/>
          </a:p>
          <a:p>
            <a:endParaRPr lang="en-US"/>
          </a:p>
        </p:txBody>
      </p:sp>
    </p:spTree>
    <p:extLst>
      <p:ext uri="{BB962C8B-B14F-4D97-AF65-F5344CB8AC3E}">
        <p14:creationId xmlns:p14="http://schemas.microsoft.com/office/powerpoint/2010/main" val="373751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40C-013C-472F-B407-190DAD100054}"/>
              </a:ext>
            </a:extLst>
          </p:cNvPr>
          <p:cNvSpPr>
            <a:spLocks noGrp="1"/>
          </p:cNvSpPr>
          <p:nvPr>
            <p:ph type="title"/>
          </p:nvPr>
        </p:nvSpPr>
        <p:spPr/>
        <p:txBody>
          <a:bodyPr/>
          <a:lstStyle/>
          <a:p>
            <a:r>
              <a:rPr lang="en-IN"/>
              <a:t>Dataset</a:t>
            </a:r>
          </a:p>
        </p:txBody>
      </p:sp>
      <p:sp>
        <p:nvSpPr>
          <p:cNvPr id="3" name="Content Placeholder 2">
            <a:extLst>
              <a:ext uri="{FF2B5EF4-FFF2-40B4-BE49-F238E27FC236}">
                <a16:creationId xmlns:a16="http://schemas.microsoft.com/office/drawing/2014/main" id="{A633750B-2F59-4FC9-944B-3A07BA3AB06A}"/>
              </a:ext>
            </a:extLst>
          </p:cNvPr>
          <p:cNvSpPr>
            <a:spLocks noGrp="1"/>
          </p:cNvSpPr>
          <p:nvPr>
            <p:ph idx="1"/>
          </p:nvPr>
        </p:nvSpPr>
        <p:spPr/>
        <p:txBody>
          <a:bodyPr/>
          <a:lstStyle/>
          <a:p>
            <a:pPr>
              <a:buFont typeface="Arial" panose="020B0604020202020204" pitchFamily="34" charset="0"/>
              <a:buChar char="•"/>
            </a:pPr>
            <a:r>
              <a:rPr lang="en-US"/>
              <a:t>Link to dataset: </a:t>
            </a:r>
            <a:r>
              <a:rPr lang="en-US">
                <a:hlinkClick r:id="rId2"/>
              </a:rPr>
              <a:t>http://www.robots.ox.ac.uk/~vgg/data/flowers/17/</a:t>
            </a:r>
            <a:endParaRPr lang="en-US"/>
          </a:p>
          <a:p>
            <a:pPr>
              <a:buFont typeface="Arial" panose="020B0604020202020204" pitchFamily="34" charset="0"/>
              <a:buChar char="•"/>
            </a:pPr>
            <a:r>
              <a:rPr lang="en-US"/>
              <a:t>Dataset Size : 1362 images</a:t>
            </a:r>
          </a:p>
          <a:p>
            <a:pPr>
              <a:buFont typeface="Arial" panose="020B0604020202020204" pitchFamily="34" charset="0"/>
              <a:buChar char="•"/>
            </a:pPr>
            <a:r>
              <a:rPr lang="en-US"/>
              <a:t>Consists of 17 species of flowers with 80 images of each</a:t>
            </a:r>
          </a:p>
          <a:p>
            <a:pPr>
              <a:buFont typeface="Arial" panose="020B0604020202020204" pitchFamily="34" charset="0"/>
              <a:buChar char="•"/>
            </a:pPr>
            <a:r>
              <a:rPr lang="en-US"/>
              <a:t>The large intra-class variability and the sometimes small inter-class variability makes this dataset very challenging</a:t>
            </a:r>
            <a:endParaRPr lang="en-IN"/>
          </a:p>
        </p:txBody>
      </p:sp>
    </p:spTree>
    <p:extLst>
      <p:ext uri="{BB962C8B-B14F-4D97-AF65-F5344CB8AC3E}">
        <p14:creationId xmlns:p14="http://schemas.microsoft.com/office/powerpoint/2010/main" val="154064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B430-3183-42ED-85AE-CD5D74C18171}"/>
              </a:ext>
            </a:extLst>
          </p:cNvPr>
          <p:cNvSpPr>
            <a:spLocks noGrp="1"/>
          </p:cNvSpPr>
          <p:nvPr>
            <p:ph type="title"/>
          </p:nvPr>
        </p:nvSpPr>
        <p:spPr/>
        <p:txBody>
          <a:bodyPr/>
          <a:lstStyle/>
          <a:p>
            <a:r>
              <a:rPr lang="en-IN"/>
              <a:t>High Level Overview</a:t>
            </a:r>
          </a:p>
        </p:txBody>
      </p:sp>
      <p:sp>
        <p:nvSpPr>
          <p:cNvPr id="3" name="Content Placeholder 2">
            <a:extLst>
              <a:ext uri="{FF2B5EF4-FFF2-40B4-BE49-F238E27FC236}">
                <a16:creationId xmlns:a16="http://schemas.microsoft.com/office/drawing/2014/main" id="{5B87A1D5-447F-4ADF-99C5-5B77CEF1FB66}"/>
              </a:ext>
            </a:extLst>
          </p:cNvPr>
          <p:cNvSpPr>
            <a:spLocks noGrp="1"/>
          </p:cNvSpPr>
          <p:nvPr>
            <p:ph idx="1"/>
          </p:nvPr>
        </p:nvSpPr>
        <p:spPr/>
        <p:txBody>
          <a:bodyPr/>
          <a:lstStyle/>
          <a:p>
            <a:pPr marL="342900" indent="-342900">
              <a:buFont typeface="+mj-lt"/>
              <a:buAutoNum type="arabicPeriod"/>
            </a:pPr>
            <a:r>
              <a:rPr lang="en-IN"/>
              <a:t>Define a loss function for the classifier </a:t>
            </a:r>
          </a:p>
          <a:p>
            <a:pPr marL="342900" indent="-342900">
              <a:buFont typeface="+mj-lt"/>
              <a:buAutoNum type="arabicPeriod"/>
            </a:pPr>
            <a:r>
              <a:rPr lang="en-IN"/>
              <a:t>Create a flower vocabulary </a:t>
            </a:r>
          </a:p>
          <a:p>
            <a:pPr lvl="1"/>
            <a:r>
              <a:rPr lang="en-IN"/>
              <a:t>Colour vocabulary</a:t>
            </a:r>
          </a:p>
          <a:p>
            <a:pPr lvl="1"/>
            <a:r>
              <a:rPr lang="en-IN"/>
              <a:t>Shape vocabulary</a:t>
            </a:r>
          </a:p>
          <a:p>
            <a:pPr lvl="1"/>
            <a:r>
              <a:rPr lang="en-IN"/>
              <a:t>Texture vocabulary</a:t>
            </a:r>
          </a:p>
          <a:p>
            <a:pPr marL="342900" indent="-342900">
              <a:buFont typeface="+mj-lt"/>
              <a:buAutoNum type="arabicPeriod"/>
            </a:pPr>
            <a:r>
              <a:rPr lang="en-IN"/>
              <a:t>Combining the vocabulary</a:t>
            </a:r>
          </a:p>
          <a:p>
            <a:pPr lvl="1"/>
            <a:endParaRPr lang="en-IN"/>
          </a:p>
          <a:p>
            <a:pPr marL="342900" indent="-342900">
              <a:buFont typeface="+mj-lt"/>
              <a:buAutoNum type="arabicPeriod"/>
            </a:pPr>
            <a:endParaRPr lang="en-IN"/>
          </a:p>
        </p:txBody>
      </p:sp>
    </p:spTree>
    <p:extLst>
      <p:ext uri="{BB962C8B-B14F-4D97-AF65-F5344CB8AC3E}">
        <p14:creationId xmlns:p14="http://schemas.microsoft.com/office/powerpoint/2010/main" val="2217318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DDCA-D6F1-474C-97E4-59DD91335D4B}"/>
              </a:ext>
            </a:extLst>
          </p:cNvPr>
          <p:cNvSpPr>
            <a:spLocks noGrp="1"/>
          </p:cNvSpPr>
          <p:nvPr>
            <p:ph type="title"/>
          </p:nvPr>
        </p:nvSpPr>
        <p:spPr/>
        <p:txBody>
          <a:bodyPr/>
          <a:lstStyle/>
          <a:p>
            <a:r>
              <a:rPr lang="en-IN"/>
              <a:t>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57E6FB-92BF-4121-B87D-CF308793A2E9}"/>
                  </a:ext>
                </a:extLst>
              </p:cNvPr>
              <p:cNvSpPr>
                <a:spLocks noGrp="1"/>
              </p:cNvSpPr>
              <p:nvPr>
                <p:ph idx="1"/>
              </p:nvPr>
            </p:nvSpPr>
            <p:spPr/>
            <p:txBody>
              <a:bodyPr/>
              <a:lstStyle/>
              <a:p>
                <a:r>
                  <a:rPr lang="en-IN"/>
                  <a:t>Let </a:t>
                </a:r>
                <a14:m>
                  <m:oMath xmlns:m="http://schemas.openxmlformats.org/officeDocument/2006/math">
                    <m:sSubSup>
                      <m:sSubSupPr>
                        <m:ctrlPr>
                          <a:rPr lang="en-IN" i="1">
                            <a:solidFill>
                              <a:srgbClr val="836967"/>
                            </a:solidFill>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𝑖</m:t>
                        </m:r>
                      </m:sub>
                      <m:sup>
                        <m:r>
                          <a:rPr lang="en-IN" i="1">
                            <a:latin typeface="Cambria Math" panose="02040503050406030204" pitchFamily="18" charset="0"/>
                          </a:rPr>
                          <m:t>𝑥</m:t>
                        </m:r>
                      </m:sup>
                    </m:sSubSup>
                    <m:r>
                      <a:rPr lang="en-IN" i="1">
                        <a:latin typeface="Cambria Math" panose="02040503050406030204" pitchFamily="18" charset="0"/>
                      </a:rPr>
                      <m:t>, </m:t>
                    </m:r>
                    <m:r>
                      <a:rPr lang="en-IN" i="1">
                        <a:latin typeface="Cambria Math" panose="02040503050406030204" pitchFamily="18" charset="0"/>
                      </a:rPr>
                      <m:t>𝑖</m:t>
                    </m:r>
                    <m:r>
                      <a:rPr lang="en-IN" i="1">
                        <a:latin typeface="Cambria Math" panose="02040503050406030204" pitchFamily="18" charset="0"/>
                      </a:rPr>
                      <m:t>=1,2,…,</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𝑐</m:t>
                        </m:r>
                      </m:sub>
                    </m:sSub>
                  </m:oMath>
                </a14:m>
                <a:r>
                  <a:rPr lang="en-IN"/>
                  <a:t> represent the set of visual words (cluster centres obtained from for e.g., k-means on a particular aspect of the image such as pixel colours)</a:t>
                </a:r>
              </a:p>
              <a:p>
                <a:r>
                  <a:rPr lang="en-IN"/>
                  <a:t>Each image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𝑗</m:t>
                        </m:r>
                      </m:sub>
                    </m:sSub>
                  </m:oMath>
                </a14:m>
                <a:r>
                  <a:rPr lang="en-IN"/>
                  <a:t> is then represented by a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𝑐</m:t>
                        </m:r>
                      </m:sub>
                    </m:sSub>
                  </m:oMath>
                </a14:m>
                <a:r>
                  <a:rPr lang="en-IN"/>
                  <a:t> dimensional normalized frequency distribution </a:t>
                </a:r>
                <a14:m>
                  <m:oMath xmlns:m="http://schemas.openxmlformats.org/officeDocument/2006/math">
                    <m:r>
                      <a:rPr lang="en-IN" i="1">
                        <a:latin typeface="Cambria Math" panose="02040503050406030204" pitchFamily="18" charset="0"/>
                      </a:rPr>
                      <m:t>𝑛</m:t>
                    </m:r>
                    <m:d>
                      <m:dPr>
                        <m:ctrlPr>
                          <a:rPr lang="en-IN" i="1">
                            <a:solidFill>
                              <a:srgbClr val="836967"/>
                            </a:solidFill>
                            <a:latin typeface="Cambria Math" panose="02040503050406030204" pitchFamily="18" charset="0"/>
                          </a:rPr>
                        </m:ctrlPr>
                      </m:dPr>
                      <m:e>
                        <m:d>
                          <m:dPr>
                            <m:begChr m:val=""/>
                            <m:endChr m:val="|"/>
                            <m:ctrlPr>
                              <a:rPr lang="en-IN" i="1">
                                <a:solidFill>
                                  <a:srgbClr val="836967"/>
                                </a:solidFill>
                                <a:latin typeface="Cambria Math" panose="02040503050406030204" pitchFamily="18" charset="0"/>
                              </a:rPr>
                            </m:ctrlPr>
                          </m:dPr>
                          <m:e>
                            <m:sSup>
                              <m:sSupPr>
                                <m:ctrlPr>
                                  <a:rPr lang="en-IN" i="1">
                                    <a:solidFill>
                                      <a:srgbClr val="836967"/>
                                    </a:solidFill>
                                    <a:latin typeface="Cambria Math" panose="02040503050406030204" pitchFamily="18" charset="0"/>
                                  </a:rPr>
                                </m:ctrlPr>
                              </m:sSupPr>
                              <m:e>
                                <m:r>
                                  <a:rPr lang="en-IN" i="1">
                                    <a:latin typeface="Cambria Math" panose="02040503050406030204" pitchFamily="18" charset="0"/>
                                  </a:rPr>
                                  <m:t>𝑤</m:t>
                                </m:r>
                              </m:e>
                              <m:sup>
                                <m:r>
                                  <a:rPr lang="en-IN" i="1">
                                    <a:latin typeface="Cambria Math" panose="02040503050406030204" pitchFamily="18" charset="0"/>
                                  </a:rPr>
                                  <m:t>𝑥</m:t>
                                </m:r>
                              </m:sup>
                            </m:sSup>
                          </m:e>
                        </m:d>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𝑗</m:t>
                            </m:r>
                          </m:sub>
                        </m:sSub>
                      </m:e>
                    </m:d>
                  </m:oMath>
                </a14:m>
                <a:r>
                  <a:rPr lang="en-IN"/>
                  <a:t> </a:t>
                </a:r>
              </a:p>
            </p:txBody>
          </p:sp>
        </mc:Choice>
        <mc:Fallback xmlns="">
          <p:sp>
            <p:nvSpPr>
              <p:cNvPr id="3" name="Content Placeholder 2">
                <a:extLst>
                  <a:ext uri="{FF2B5EF4-FFF2-40B4-BE49-F238E27FC236}">
                    <a16:creationId xmlns:a16="http://schemas.microsoft.com/office/drawing/2014/main" id="{2C57E6FB-92BF-4121-B87D-CF308793A2E9}"/>
                  </a:ext>
                </a:extLst>
              </p:cNvPr>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US">
                    <a:noFill/>
                  </a:rPr>
                  <a:t> </a:t>
                </a:r>
              </a:p>
            </p:txBody>
          </p:sp>
        </mc:Fallback>
      </mc:AlternateContent>
    </p:spTree>
    <p:extLst>
      <p:ext uri="{BB962C8B-B14F-4D97-AF65-F5344CB8AC3E}">
        <p14:creationId xmlns:p14="http://schemas.microsoft.com/office/powerpoint/2010/main" val="320554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DDCA-D6F1-474C-97E4-59DD91335D4B}"/>
              </a:ext>
            </a:extLst>
          </p:cNvPr>
          <p:cNvSpPr>
            <a:spLocks noGrp="1"/>
          </p:cNvSpPr>
          <p:nvPr>
            <p:ph type="title"/>
          </p:nvPr>
        </p:nvSpPr>
        <p:spPr/>
        <p:txBody>
          <a:bodyPr/>
          <a:lstStyle/>
          <a:p>
            <a:r>
              <a:rPr lang="en-IN"/>
              <a:t>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57E6FB-92BF-4121-B87D-CF308793A2E9}"/>
                  </a:ext>
                </a:extLst>
              </p:cNvPr>
              <p:cNvSpPr>
                <a:spLocks noGrp="1"/>
              </p:cNvSpPr>
              <p:nvPr>
                <p:ph idx="1"/>
              </p:nvPr>
            </p:nvSpPr>
            <p:spPr/>
            <p:txBody>
              <a:bodyPr/>
              <a:lstStyle/>
              <a:p>
                <a:r>
                  <a:rPr lang="en-IN"/>
                  <a:t>Let </a:t>
                </a:r>
                <a14:m>
                  <m:oMath xmlns:m="http://schemas.openxmlformats.org/officeDocument/2006/math">
                    <m:sSubSup>
                      <m:sSubSupPr>
                        <m:ctrlPr>
                          <a:rPr lang="en-IN" i="1" smtClean="0">
                            <a:solidFill>
                              <a:srgbClr val="836967"/>
                            </a:solidFill>
                            <a:latin typeface="Cambria Math" panose="02040503050406030204" pitchFamily="18" charset="0"/>
                          </a:rPr>
                        </m:ctrlPr>
                      </m:sSubSupPr>
                      <m:e>
                        <m:r>
                          <a:rPr lang="en-IN" i="1" smtClean="0">
                            <a:latin typeface="Cambria Math" panose="02040503050406030204" pitchFamily="18" charset="0"/>
                          </a:rPr>
                          <m:t>𝑤</m:t>
                        </m:r>
                      </m:e>
                      <m:sub>
                        <m:r>
                          <a:rPr lang="en-IN" i="1" smtClean="0">
                            <a:latin typeface="Cambria Math" panose="02040503050406030204" pitchFamily="18" charset="0"/>
                          </a:rPr>
                          <m:t>𝑖</m:t>
                        </m:r>
                      </m:sub>
                      <m:sup>
                        <m:r>
                          <a:rPr lang="en-IN" i="1" smtClean="0">
                            <a:latin typeface="Cambria Math" panose="02040503050406030204" pitchFamily="18" charset="0"/>
                          </a:rPr>
                          <m:t>𝑥</m:t>
                        </m:r>
                      </m:sup>
                    </m:sSubSup>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=1,2,…,</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𝑐</m:t>
                        </m:r>
                      </m:sub>
                    </m:sSub>
                  </m:oMath>
                </a14:m>
                <a:r>
                  <a:rPr lang="en-IN"/>
                  <a:t> represent the set of visual words (cluster centres obtained from for e.g., k-means on a particular aspect of the image such as pixel colours)</a:t>
                </a:r>
              </a:p>
              <a:p>
                <a:r>
                  <a:rPr lang="en-IN"/>
                  <a:t>Each image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𝑗</m:t>
                        </m:r>
                      </m:sub>
                    </m:sSub>
                  </m:oMath>
                </a14:m>
                <a:r>
                  <a:rPr lang="en-IN"/>
                  <a:t> is then represented by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𝑐</m:t>
                        </m:r>
                      </m:sub>
                    </m:sSub>
                  </m:oMath>
                </a14:m>
                <a:r>
                  <a:rPr lang="en-IN" b="0"/>
                  <a:t> dimensional normalized frequency distribution </a:t>
                </a:r>
                <a14:m>
                  <m:oMath xmlns:m="http://schemas.openxmlformats.org/officeDocument/2006/math">
                    <m:r>
                      <a:rPr lang="en-IN" i="1">
                        <a:latin typeface="Cambria Math" panose="02040503050406030204" pitchFamily="18" charset="0"/>
                      </a:rPr>
                      <m:t>𝑛</m:t>
                    </m:r>
                    <m:d>
                      <m:dPr>
                        <m:ctrlPr>
                          <a:rPr lang="en-IN" i="1">
                            <a:solidFill>
                              <a:srgbClr val="836967"/>
                            </a:solidFill>
                            <a:latin typeface="Cambria Math" panose="02040503050406030204" pitchFamily="18" charset="0"/>
                          </a:rPr>
                        </m:ctrlPr>
                      </m:dPr>
                      <m:e>
                        <m:d>
                          <m:dPr>
                            <m:begChr m:val=""/>
                            <m:endChr m:val="|"/>
                            <m:ctrlPr>
                              <a:rPr lang="en-IN" i="1">
                                <a:solidFill>
                                  <a:srgbClr val="836967"/>
                                </a:solidFill>
                                <a:latin typeface="Cambria Math" panose="02040503050406030204" pitchFamily="18" charset="0"/>
                              </a:rPr>
                            </m:ctrlPr>
                          </m:dPr>
                          <m:e>
                            <m:sSup>
                              <m:sSupPr>
                                <m:ctrlPr>
                                  <a:rPr lang="en-IN" i="1">
                                    <a:solidFill>
                                      <a:srgbClr val="836967"/>
                                    </a:solidFill>
                                    <a:latin typeface="Cambria Math" panose="02040503050406030204" pitchFamily="18" charset="0"/>
                                  </a:rPr>
                                </m:ctrlPr>
                              </m:sSupPr>
                              <m:e>
                                <m:r>
                                  <a:rPr lang="en-IN" i="1">
                                    <a:latin typeface="Cambria Math" panose="02040503050406030204" pitchFamily="18" charset="0"/>
                                  </a:rPr>
                                  <m:t>𝑤</m:t>
                                </m:r>
                              </m:e>
                              <m:sup>
                                <m:r>
                                  <a:rPr lang="en-IN" i="1">
                                    <a:latin typeface="Cambria Math" panose="02040503050406030204" pitchFamily="18" charset="0"/>
                                  </a:rPr>
                                  <m:t>𝑥</m:t>
                                </m:r>
                              </m:sup>
                            </m:sSup>
                          </m:e>
                        </m:d>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𝑗</m:t>
                            </m:r>
                          </m:sub>
                        </m:sSub>
                      </m:e>
                    </m:d>
                  </m:oMath>
                </a14:m>
                <a:r>
                  <a:rPr lang="en-IN"/>
                  <a:t> </a:t>
                </a:r>
              </a:p>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𝑐</m:t>
                        </m:r>
                      </m:e>
                      <m:sup>
                        <m:r>
                          <a:rPr lang="en-IN" b="0" i="1" smtClean="0">
                            <a:latin typeface="Cambria Math" panose="02040503050406030204" pitchFamily="18" charset="0"/>
                          </a:rPr>
                          <m:t>∗</m:t>
                        </m:r>
                      </m:sup>
                    </m:sSup>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r>
                                  <a:rPr lang="en-IN" b="0" i="1" smtClean="0">
                                    <a:latin typeface="Cambria Math" panose="02040503050406030204" pitchFamily="18" charset="0"/>
                                  </a:rPr>
                                  <m:t>𝑗</m:t>
                                </m:r>
                              </m:lim>
                            </m:limLow>
                            <m:r>
                              <a:rPr lang="en-IN" b="0" i="1" smtClean="0">
                                <a:latin typeface="Cambria Math" panose="02040503050406030204" pitchFamily="18" charset="0"/>
                              </a:rPr>
                              <m:t> </m:t>
                            </m:r>
                          </m:fName>
                          <m:e>
                            <m:r>
                              <a:rPr lang="en-IN" b="0" i="1" smtClean="0">
                                <a:latin typeface="Cambria Math" panose="02040503050406030204" pitchFamily="18" charset="0"/>
                              </a:rPr>
                              <m:t>𝑑</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d>
                                  <m:dPr>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𝑥</m:t>
                                        </m:r>
                                      </m:sup>
                                    </m:sSup>
                                  </m:e>
                                </m:d>
                                <m:sSup>
                                  <m:sSupPr>
                                    <m:ctrlPr>
                                      <a:rPr lang="en-IN" b="0" i="1" smtClean="0">
                                        <a:latin typeface="Cambria Math" panose="02040503050406030204" pitchFamily="18" charset="0"/>
                                      </a:rPr>
                                    </m:ctrlPr>
                                  </m:sSupPr>
                                  <m:e>
                                    <m:r>
                                      <a:rPr lang="en-IN" b="0" i="1" smtClean="0">
                                        <a:latin typeface="Cambria Math" panose="02040503050406030204" pitchFamily="18" charset="0"/>
                                      </a:rPr>
                                      <m:t>𝐼</m:t>
                                    </m:r>
                                  </m:e>
                                  <m:sup>
                                    <m:r>
                                      <a:rPr lang="en-IN" b="0" i="1" smtClean="0">
                                        <a:latin typeface="Cambria Math" panose="02040503050406030204" pitchFamily="18" charset="0"/>
                                      </a:rPr>
                                      <m:t>𝑡𝑒𝑠𝑡</m:t>
                                    </m:r>
                                  </m:sup>
                                </m:sSup>
                              </m:e>
                            </m:d>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𝑥</m:t>
                                </m:r>
                              </m:sup>
                            </m:s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𝐼</m:t>
                                </m:r>
                              </m:e>
                              <m:sub>
                                <m:r>
                                  <a:rPr lang="en-IN" b="0" i="1" smtClean="0">
                                    <a:latin typeface="Cambria Math" panose="02040503050406030204" pitchFamily="18" charset="0"/>
                                  </a:rPr>
                                  <m:t>𝑗</m:t>
                                </m:r>
                              </m:sub>
                              <m:sup>
                                <m:r>
                                  <a:rPr lang="en-IN" b="0" i="1" smtClean="0">
                                    <a:latin typeface="Cambria Math" panose="02040503050406030204" pitchFamily="18" charset="0"/>
                                  </a:rPr>
                                  <m:t>𝑡𝑟𝑎𝑖𝑛</m:t>
                                </m:r>
                              </m:sup>
                            </m:sSubSup>
                            <m:r>
                              <a:rPr lang="en-IN" b="0" i="1" smtClean="0">
                                <a:latin typeface="Cambria Math" panose="02040503050406030204" pitchFamily="18" charset="0"/>
                              </a:rPr>
                              <m:t>)) </m:t>
                            </m:r>
                          </m:e>
                        </m:func>
                      </m:e>
                    </m:func>
                  </m:oMath>
                </a14:m>
                <a:r>
                  <a:rPr lang="en-IN" b="0"/>
                  <a:t> </a:t>
                </a:r>
              </a:p>
              <a:p>
                <a:r>
                  <a:rPr lang="en-IN"/>
                  <a:t>Where d is computed using the</a:t>
                </a:r>
                <a14:m>
                  <m:oMath xmlns:m="http://schemas.openxmlformats.org/officeDocument/2006/math">
                    <m:r>
                      <a:rPr lang="en-IN" b="0" i="0" dirty="0" smtClean="0">
                        <a:latin typeface="Cambria Math" panose="02040503050406030204" pitchFamily="18" charset="0"/>
                      </a:rPr>
                      <m:t> </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𝜒</m:t>
                        </m:r>
                      </m:e>
                      <m:sup>
                        <m:r>
                          <a:rPr lang="en-IN" b="0" i="1" dirty="0" smtClean="0">
                            <a:latin typeface="Cambria Math" panose="02040503050406030204" pitchFamily="18" charset="0"/>
                          </a:rPr>
                          <m:t>2</m:t>
                        </m:r>
                      </m:sup>
                    </m:sSup>
                  </m:oMath>
                </a14:m>
                <a:r>
                  <a:rPr lang="en-IN" b="0"/>
                  <a:t> measure</a:t>
                </a:r>
              </a:p>
            </p:txBody>
          </p:sp>
        </mc:Choice>
        <mc:Fallback xmlns="">
          <p:sp>
            <p:nvSpPr>
              <p:cNvPr id="3" name="Content Placeholder 2">
                <a:extLst>
                  <a:ext uri="{FF2B5EF4-FFF2-40B4-BE49-F238E27FC236}">
                    <a16:creationId xmlns:a16="http://schemas.microsoft.com/office/drawing/2014/main" id="{2C57E6FB-92BF-4121-B87D-CF308793A2E9}"/>
                  </a:ext>
                </a:extLst>
              </p:cNvPr>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US">
                    <a:noFill/>
                  </a:rPr>
                  <a:t> </a:t>
                </a:r>
              </a:p>
            </p:txBody>
          </p:sp>
        </mc:Fallback>
      </mc:AlternateContent>
    </p:spTree>
    <p:extLst>
      <p:ext uri="{BB962C8B-B14F-4D97-AF65-F5344CB8AC3E}">
        <p14:creationId xmlns:p14="http://schemas.microsoft.com/office/powerpoint/2010/main" val="365315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0170-9123-468C-AA4E-7F6D441839E3}"/>
              </a:ext>
            </a:extLst>
          </p:cNvPr>
          <p:cNvSpPr>
            <a:spLocks noGrp="1"/>
          </p:cNvSpPr>
          <p:nvPr>
            <p:ph type="title"/>
          </p:nvPr>
        </p:nvSpPr>
        <p:spPr/>
        <p:txBody>
          <a:bodyPr/>
          <a:lstStyle/>
          <a:p>
            <a:r>
              <a:rPr lang="en-IN"/>
              <a:t>Visual Vocabularies</a:t>
            </a:r>
          </a:p>
        </p:txBody>
      </p:sp>
      <p:sp>
        <p:nvSpPr>
          <p:cNvPr id="3" name="Content Placeholder 2">
            <a:extLst>
              <a:ext uri="{FF2B5EF4-FFF2-40B4-BE49-F238E27FC236}">
                <a16:creationId xmlns:a16="http://schemas.microsoft.com/office/drawing/2014/main" id="{26A4A6E9-1192-4547-A5E2-E58FC8433C9B}"/>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IN" sz="2800" b="1"/>
              <a:t>1. Colour:</a:t>
            </a:r>
          </a:p>
          <a:p>
            <a:pPr marL="0" indent="0">
              <a:buNone/>
            </a:pPr>
            <a:r>
              <a:rPr lang="en-IN" sz="2400" b="1"/>
              <a:t>Algorithm to classify using just colour vocabulary:</a:t>
            </a:r>
          </a:p>
          <a:p>
            <a:pPr marL="0" indent="0">
              <a:buNone/>
            </a:pPr>
            <a:r>
              <a:rPr lang="en-IN" sz="2400" b="1">
                <a:ea typeface="+mn-lt"/>
                <a:cs typeface="+mn-lt"/>
              </a:rPr>
              <a:t>Before Classification:</a:t>
            </a:r>
          </a:p>
          <a:p>
            <a:pPr>
              <a:buNone/>
            </a:pPr>
            <a:r>
              <a:rPr lang="en-IN" sz="2400">
                <a:ea typeface="+mn-lt"/>
                <a:cs typeface="+mn-lt"/>
              </a:rPr>
              <a:t>Step 1 : Take each image in its segmented and non- segmented form.</a:t>
            </a:r>
            <a:endParaRPr lang="en-IN"/>
          </a:p>
          <a:p>
            <a:pPr>
              <a:buNone/>
            </a:pPr>
            <a:r>
              <a:rPr lang="en-IN" sz="2400">
                <a:ea typeface="+mn-lt"/>
                <a:cs typeface="+mn-lt"/>
              </a:rPr>
              <a:t>Step 2 : To minimize the effect of illumination and other nature-factors the colour space considered is HSV. </a:t>
            </a:r>
            <a:endParaRPr lang="en-IN"/>
          </a:p>
          <a:p>
            <a:pPr>
              <a:buNone/>
            </a:pPr>
            <a:r>
              <a:rPr lang="en-IN" sz="2400">
                <a:ea typeface="+mn-lt"/>
                <a:cs typeface="+mn-lt"/>
              </a:rPr>
              <a:t>          SubStep 1: Calculate HSV component of each pixel of each image in training data-set.[using cv2.COLOR_RGB2HSV]</a:t>
            </a:r>
            <a:endParaRPr lang="en-IN"/>
          </a:p>
          <a:p>
            <a:pPr marL="0" indent="0">
              <a:buNone/>
            </a:pPr>
            <a:br>
              <a:rPr lang="en-US"/>
            </a:br>
            <a:endParaRPr lang="en-US"/>
          </a:p>
          <a:p>
            <a:pPr marL="0" indent="0">
              <a:buNone/>
            </a:pPr>
            <a:endParaRPr lang="en-IN" sz="2400" b="1"/>
          </a:p>
          <a:p>
            <a:pPr marL="0" indent="0">
              <a:buNone/>
            </a:pPr>
            <a:endParaRPr lang="en-IN" sz="2400" b="1"/>
          </a:p>
        </p:txBody>
      </p:sp>
    </p:spTree>
    <p:extLst>
      <p:ext uri="{BB962C8B-B14F-4D97-AF65-F5344CB8AC3E}">
        <p14:creationId xmlns:p14="http://schemas.microsoft.com/office/powerpoint/2010/main" val="18819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F4D595-C387-4A00-9714-4892D3D42400}"/>
              </a:ext>
            </a:extLst>
          </p:cNvPr>
          <p:cNvSpPr>
            <a:spLocks noGrp="1"/>
          </p:cNvSpPr>
          <p:nvPr>
            <p:ph idx="1"/>
          </p:nvPr>
        </p:nvSpPr>
        <p:spPr>
          <a:xfrm>
            <a:off x="393547" y="561754"/>
            <a:ext cx="10287708" cy="5618383"/>
          </a:xfrm>
        </p:spPr>
        <p:txBody>
          <a:bodyPr vert="horz" lIns="91440" tIns="45720" rIns="91440" bIns="45720" rtlCol="0" anchor="t">
            <a:normAutofit/>
          </a:bodyPr>
          <a:lstStyle/>
          <a:p>
            <a:pPr marL="0" indent="0">
              <a:buNone/>
            </a:pPr>
            <a:endParaRPr lang="en-IN"/>
          </a:p>
          <a:p>
            <a:pPr marL="0" indent="0">
              <a:buNone/>
            </a:pPr>
            <a:r>
              <a:rPr lang="en-IN">
                <a:ea typeface="+mn-lt"/>
                <a:cs typeface="+mn-lt"/>
              </a:rPr>
              <a:t>           SubStep 2: Run a K-Means algorithm on these pixel-points to clusterize  this data and hence obtain a set of cluster centres (visual words) say Vc.</a:t>
            </a:r>
          </a:p>
          <a:p>
            <a:pPr marL="0" indent="0">
              <a:buNone/>
            </a:pPr>
            <a:r>
              <a:rPr lang="en-IN">
                <a:ea typeface="+mn-lt"/>
                <a:cs typeface="+mn-lt"/>
              </a:rPr>
              <a:t>           SubStep 3 : Now for each image a Vc dimensional normalized frequency histogram is calculated.</a:t>
            </a:r>
          </a:p>
          <a:p>
            <a:pPr marL="0" indent="0">
              <a:buNone/>
            </a:pPr>
            <a:endParaRPr lang="en-IN"/>
          </a:p>
          <a:p>
            <a:pPr>
              <a:buNone/>
            </a:pPr>
            <a:r>
              <a:rPr lang="en-IN">
                <a:ea typeface="+mn-lt"/>
                <a:cs typeface="+mn-lt"/>
              </a:rPr>
              <a:t>For Classification:</a:t>
            </a:r>
            <a:endParaRPr lang="en-IN"/>
          </a:p>
          <a:p>
            <a:pPr>
              <a:buNone/>
            </a:pPr>
            <a:r>
              <a:rPr lang="en-IN">
                <a:ea typeface="+mn-lt"/>
                <a:cs typeface="+mn-lt"/>
              </a:rPr>
              <a:t>Step 4 : For each image in test-image set, calculate its Vc dimensional normalized frequency histogram.</a:t>
            </a:r>
            <a:endParaRPr lang="en-IN"/>
          </a:p>
          <a:p>
            <a:pPr>
              <a:buNone/>
            </a:pPr>
            <a:r>
              <a:rPr lang="en-IN">
                <a:ea typeface="+mn-lt"/>
                <a:cs typeface="+mn-lt"/>
              </a:rPr>
              <a:t>Step 5 : Apply nearest neighbour classification with all available normalised frequency histograms(of train images) and calculate the nearest image among these. The category to predict for our test image is same as that of the nearest images'.</a:t>
            </a:r>
            <a:endParaRPr lang="en-IN"/>
          </a:p>
          <a:p>
            <a:pPr marL="0" indent="0">
              <a:buNone/>
            </a:pPr>
            <a:br>
              <a:rPr lang="en-US"/>
            </a:br>
            <a:endParaRPr lang="en-US"/>
          </a:p>
        </p:txBody>
      </p:sp>
    </p:spTree>
    <p:extLst>
      <p:ext uri="{BB962C8B-B14F-4D97-AF65-F5344CB8AC3E}">
        <p14:creationId xmlns:p14="http://schemas.microsoft.com/office/powerpoint/2010/main" val="330980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F485-3770-46C8-8280-F335814B1B5B}"/>
              </a:ext>
            </a:extLst>
          </p:cNvPr>
          <p:cNvSpPr>
            <a:spLocks noGrp="1"/>
          </p:cNvSpPr>
          <p:nvPr>
            <p:ph type="title"/>
          </p:nvPr>
        </p:nvSpPr>
        <p:spPr/>
        <p:txBody>
          <a:bodyPr/>
          <a:lstStyle/>
          <a:p>
            <a:r>
              <a:rPr lang="en-US"/>
              <a:t>2. Shape</a:t>
            </a:r>
          </a:p>
        </p:txBody>
      </p:sp>
      <p:sp>
        <p:nvSpPr>
          <p:cNvPr id="3" name="Content Placeholder 2">
            <a:extLst>
              <a:ext uri="{FF2B5EF4-FFF2-40B4-BE49-F238E27FC236}">
                <a16:creationId xmlns:a16="http://schemas.microsoft.com/office/drawing/2014/main" id="{5B74C3F0-CDE9-40D0-9DFB-54907789ED85}"/>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IN">
                <a:ea typeface="+mn-lt"/>
                <a:cs typeface="+mn-lt"/>
              </a:rPr>
              <a:t>Before Classification</a:t>
            </a:r>
          </a:p>
          <a:p>
            <a:r>
              <a:rPr lang="en-IN">
                <a:ea typeface="+mn-lt"/>
                <a:cs typeface="+mn-lt"/>
              </a:rPr>
              <a:t>Step 1 : Take each image in its segmented and non- segmented form.</a:t>
            </a:r>
            <a:endParaRPr lang="en-US">
              <a:ea typeface="+mn-lt"/>
              <a:cs typeface="+mn-lt"/>
            </a:endParaRPr>
          </a:p>
          <a:p>
            <a:r>
              <a:rPr lang="en-US"/>
              <a:t>Step 2 : </a:t>
            </a:r>
            <a:r>
              <a:rPr lang="en-US">
                <a:ea typeface="+mn-lt"/>
                <a:cs typeface="+mn-lt"/>
              </a:rPr>
              <a:t>Compute SIFT descriptors on images and optimize over three parameters: the grid spacing M, with a range from 10 to 70 pixels; the support region for the SIFT computation with radius R ranging from 10 to 70 pixels; and finally, the number of clusters</a:t>
            </a:r>
            <a:r>
              <a:rPr lang="en-US"/>
              <a:t> .</a:t>
            </a:r>
          </a:p>
          <a:p>
            <a:r>
              <a:rPr lang="en-US">
                <a:ea typeface="+mn-lt"/>
                <a:cs typeface="+mn-lt"/>
              </a:rPr>
              <a:t>Step 3 : </a:t>
            </a:r>
            <a:r>
              <a:rPr lang="en-IN">
                <a:ea typeface="+mn-lt"/>
                <a:cs typeface="+mn-lt"/>
              </a:rPr>
              <a:t>Now for each image a Vc dimensional normalized frequency histogram is calculated.</a:t>
            </a:r>
          </a:p>
          <a:p>
            <a:pPr marL="0" indent="0">
              <a:buNone/>
            </a:pPr>
            <a:r>
              <a:rPr lang="en-US"/>
              <a:t>For Classification :</a:t>
            </a:r>
          </a:p>
          <a:p>
            <a:r>
              <a:rPr lang="en-IN">
                <a:ea typeface="+mn-lt"/>
                <a:cs typeface="+mn-lt"/>
              </a:rPr>
              <a:t>Step 4 : For each image in test-image set, calculate its Vc dimensional normalized frequency histogram.</a:t>
            </a:r>
          </a:p>
          <a:p>
            <a:r>
              <a:rPr lang="en-IN">
                <a:ea typeface="+mn-lt"/>
                <a:cs typeface="+mn-lt"/>
              </a:rPr>
              <a:t>Step 5 : Apply nearest neighbour classification with all available normalised frequency histograms(of train images) and calculate the category for  to which the nearest image belongs.</a:t>
            </a:r>
          </a:p>
          <a:p>
            <a:pPr marL="0" indent="0">
              <a:buNone/>
            </a:pPr>
            <a:endParaRPr lang="en-US"/>
          </a:p>
          <a:p>
            <a:pPr marL="0" indent="0">
              <a:buNone/>
            </a:pPr>
            <a:endParaRPr lang="en-US"/>
          </a:p>
        </p:txBody>
      </p:sp>
    </p:spTree>
    <p:extLst>
      <p:ext uri="{BB962C8B-B14F-4D97-AF65-F5344CB8AC3E}">
        <p14:creationId xmlns:p14="http://schemas.microsoft.com/office/powerpoint/2010/main" val="333538013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9109EB4ABF6A4E8DE9380E20EE9912" ma:contentTypeVersion="5" ma:contentTypeDescription="Create a new document." ma:contentTypeScope="" ma:versionID="179acdd7122cd3e635c3185393a8cc80">
  <xsd:schema xmlns:xsd="http://www.w3.org/2001/XMLSchema" xmlns:xs="http://www.w3.org/2001/XMLSchema" xmlns:p="http://schemas.microsoft.com/office/2006/metadata/properties" xmlns:ns3="0efe472c-2f52-43ab-896d-ecbf9bfbc873" targetNamespace="http://schemas.microsoft.com/office/2006/metadata/properties" ma:root="true" ma:fieldsID="65a200230bb445caa0dcd5d02c03ccf2" ns3:_="">
    <xsd:import namespace="0efe472c-2f52-43ab-896d-ecbf9bfbc87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fe472c-2f52-43ab-896d-ecbf9bfbc8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39D294-9A54-4CEC-83D6-99E633B9E630}">
  <ds:schemaRefs>
    <ds:schemaRef ds:uri="http://schemas.microsoft.com/sharepoint/v3/contenttype/forms"/>
  </ds:schemaRefs>
</ds:datastoreItem>
</file>

<file path=customXml/itemProps2.xml><?xml version="1.0" encoding="utf-8"?>
<ds:datastoreItem xmlns:ds="http://schemas.openxmlformats.org/officeDocument/2006/customXml" ds:itemID="{84397AAC-D8FF-4A32-80BC-49B640C2E8C7}">
  <ds:schemaRefs>
    <ds:schemaRef ds:uri="http://schemas.openxmlformats.org/package/2006/metadata/core-properties"/>
    <ds:schemaRef ds:uri="http://www.w3.org/XML/1998/namespace"/>
    <ds:schemaRef ds:uri="http://schemas.microsoft.com/office/2006/documentManagement/types"/>
    <ds:schemaRef ds:uri="0efe472c-2f52-43ab-896d-ecbf9bfbc873"/>
    <ds:schemaRef ds:uri="http://purl.org/dc/terms/"/>
    <ds:schemaRef ds:uri="http://purl.org/dc/dcmitype/"/>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CEFF1B59-BA13-41BF-9460-20AA93CB6B51}">
  <ds:schemaRefs>
    <ds:schemaRef ds:uri="0efe472c-2f52-43ab-896d-ecbf9bfbc8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TM03457515[[fn=View]]</Template>
  <TotalTime>1</TotalTime>
  <Words>697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 Math</vt:lpstr>
      <vt:lpstr>Century Schoolbook</vt:lpstr>
      <vt:lpstr>Wingdings 2</vt:lpstr>
      <vt:lpstr>View</vt:lpstr>
      <vt:lpstr>A Visual Vocabulary for Flower Classification</vt:lpstr>
      <vt:lpstr>Goal</vt:lpstr>
      <vt:lpstr>Dataset</vt:lpstr>
      <vt:lpstr>High Level Overview</vt:lpstr>
      <vt:lpstr>Loss function</vt:lpstr>
      <vt:lpstr>Loss function</vt:lpstr>
      <vt:lpstr>Visual Vocabularies</vt:lpstr>
      <vt:lpstr>PowerPoint Presentation</vt:lpstr>
      <vt:lpstr>2. Shape</vt:lpstr>
      <vt:lpstr>3. Texture</vt:lpstr>
      <vt:lpstr>Combined Loss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 Kala</dc:creator>
  <cp:lastModifiedBy>Divy Kala</cp:lastModifiedBy>
  <cp:revision>3</cp:revision>
  <dcterms:created xsi:type="dcterms:W3CDTF">2020-10-31T15:12:53Z</dcterms:created>
  <dcterms:modified xsi:type="dcterms:W3CDTF">2020-10-31T18:24:23Z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0x0101000D9109EB4ABF6A4E8DE9380E20EE9912</vt:lpwstr>
  </property>
</Properties>
</file>