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84" r:id="rId2"/>
    <p:sldId id="275" r:id="rId3"/>
    <p:sldId id="257" r:id="rId4"/>
    <p:sldId id="264" r:id="rId5"/>
    <p:sldId id="274" r:id="rId6"/>
    <p:sldId id="265" r:id="rId7"/>
    <p:sldId id="266" r:id="rId8"/>
    <p:sldId id="267" r:id="rId9"/>
    <p:sldId id="269" r:id="rId10"/>
    <p:sldId id="268" r:id="rId11"/>
    <p:sldId id="270" r:id="rId12"/>
    <p:sldId id="272" r:id="rId13"/>
    <p:sldId id="273" r:id="rId14"/>
    <p:sldId id="271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EB47-E047-47A0-8A71-6EC4C3AA7AFA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59BC-64BA-4D9E-9A61-437CD871AB5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33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EB47-E047-47A0-8A71-6EC4C3AA7AFA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59BC-64BA-4D9E-9A61-437CD871A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39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EB47-E047-47A0-8A71-6EC4C3AA7AFA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59BC-64BA-4D9E-9A61-437CD871A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65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EB47-E047-47A0-8A71-6EC4C3AA7AFA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59BC-64BA-4D9E-9A61-437CD871A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41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EB47-E047-47A0-8A71-6EC4C3AA7AFA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59BC-64BA-4D9E-9A61-437CD871AB5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3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EB47-E047-47A0-8A71-6EC4C3AA7AFA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59BC-64BA-4D9E-9A61-437CD871A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97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EB47-E047-47A0-8A71-6EC4C3AA7AFA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59BC-64BA-4D9E-9A61-437CD871A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61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EB47-E047-47A0-8A71-6EC4C3AA7AFA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59BC-64BA-4D9E-9A61-437CD871A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95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EB47-E047-47A0-8A71-6EC4C3AA7AFA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59BC-64BA-4D9E-9A61-437CD871A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61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D1EB47-E047-47A0-8A71-6EC4C3AA7AFA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5F59BC-64BA-4D9E-9A61-437CD871A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28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EB47-E047-47A0-8A71-6EC4C3AA7AFA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F59BC-64BA-4D9E-9A61-437CD871A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33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D1EB47-E047-47A0-8A71-6EC4C3AA7AFA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5F59BC-64BA-4D9E-9A61-437CD871AB5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02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File:C-DAC LogoTransp.png - Wikipedia">
            <a:extLst>
              <a:ext uri="{FF2B5EF4-FFF2-40B4-BE49-F238E27FC236}">
                <a16:creationId xmlns:a16="http://schemas.microsoft.com/office/drawing/2014/main" id="{FA6CA664-1E81-4226-A8D3-E036946CF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FF46834-5784-45DC-9C82-66433B545EFC}"/>
              </a:ext>
            </a:extLst>
          </p:cNvPr>
          <p:cNvSpPr/>
          <p:nvPr/>
        </p:nvSpPr>
        <p:spPr>
          <a:xfrm>
            <a:off x="1955800" y="2082800"/>
            <a:ext cx="8280400" cy="3432798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IN" sz="9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539292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6D2F-A279-4716-8923-A45CBDC34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40" y="293689"/>
            <a:ext cx="7254240" cy="1363027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Advantages of Cloud Computing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050" name="Picture 2" descr="Advantages of Cloud Computing">
            <a:extLst>
              <a:ext uri="{FF2B5EF4-FFF2-40B4-BE49-F238E27FC236}">
                <a16:creationId xmlns:a16="http://schemas.microsoft.com/office/drawing/2014/main" id="{8487FCBF-93E0-4D7D-BBDF-356DF824D3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4913" y="1952625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File:C-DAC LogoTransp.png - Wikipedia">
            <a:extLst>
              <a:ext uri="{FF2B5EF4-FFF2-40B4-BE49-F238E27FC236}">
                <a16:creationId xmlns:a16="http://schemas.microsoft.com/office/drawing/2014/main" id="{239F7A61-3CA4-43AD-B1E9-7D3A54385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356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AF34C2-14FA-4773-A7AC-EBFA7F9037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647702"/>
              </p:ext>
            </p:extLst>
          </p:nvPr>
        </p:nvGraphicFramePr>
        <p:xfrm>
          <a:off x="506027" y="2603500"/>
          <a:ext cx="11159232" cy="345284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693111">
                  <a:extLst>
                    <a:ext uri="{9D8B030D-6E8A-4147-A177-3AD203B41FA5}">
                      <a16:colId xmlns:a16="http://schemas.microsoft.com/office/drawing/2014/main" val="1944024343"/>
                    </a:ext>
                  </a:extLst>
                </a:gridCol>
                <a:gridCol w="7466121">
                  <a:extLst>
                    <a:ext uri="{9D8B030D-6E8A-4147-A177-3AD203B41FA5}">
                      <a16:colId xmlns:a16="http://schemas.microsoft.com/office/drawing/2014/main" val="1648255446"/>
                    </a:ext>
                  </a:extLst>
                </a:gridCol>
              </a:tblGrid>
              <a:tr h="10807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Back-up and restore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0" kern="1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Once the data is stored in the cloud, it is easier to get back-up and restore that data using the cloud.</a:t>
                      </a:r>
                      <a:endParaRPr lang="en-IN" sz="1800" b="0" kern="1200" spc="-5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47012"/>
                  </a:ext>
                </a:extLst>
              </a:tr>
              <a:tr h="109194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Improved collaboration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0" kern="1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Cloud applications improve collaboration by allowing groups of people to quickly and easily share information in the cloud via shared storage.</a:t>
                      </a:r>
                      <a:endParaRPr lang="en-IN" sz="1800" b="0" kern="1200" spc="-5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889886"/>
                  </a:ext>
                </a:extLst>
              </a:tr>
              <a:tr h="438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Excellent accessibility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0" kern="1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Cloud allows us to quickly and easily access store information anywhere, anytime in the whole world, using an internet connection</a:t>
                      </a:r>
                      <a:endParaRPr lang="en-IN" sz="1800" b="0" kern="1200" spc="-5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944033"/>
                  </a:ext>
                </a:extLst>
              </a:tr>
              <a:tr h="438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maintenance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0" kern="1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Cloud computing reduces both hardware and software maintenance costs for organizations.</a:t>
                      </a:r>
                      <a:endParaRPr lang="en-IN" sz="1800" b="0" kern="1200" spc="-5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518618"/>
                  </a:ext>
                </a:extLst>
              </a:tr>
            </a:tbl>
          </a:graphicData>
        </a:graphic>
      </p:graphicFrame>
      <p:pic>
        <p:nvPicPr>
          <p:cNvPr id="5" name="Picture 3" descr="File:C-DAC LogoTransp.png - Wikipedia">
            <a:extLst>
              <a:ext uri="{FF2B5EF4-FFF2-40B4-BE49-F238E27FC236}">
                <a16:creationId xmlns:a16="http://schemas.microsoft.com/office/drawing/2014/main" id="{71137751-F928-46A2-8C3D-326F25FCA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CD78315-895C-4A62-9A1A-5416C23D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40" y="293689"/>
            <a:ext cx="7254240" cy="1363027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Advantages of Cloud Computing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7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AF34C2-14FA-4773-A7AC-EBFA7F9037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2370716"/>
              </p:ext>
            </p:extLst>
          </p:nvPr>
        </p:nvGraphicFramePr>
        <p:xfrm>
          <a:off x="594804" y="2807687"/>
          <a:ext cx="11248008" cy="320427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03324">
                  <a:extLst>
                    <a:ext uri="{9D8B030D-6E8A-4147-A177-3AD203B41FA5}">
                      <a16:colId xmlns:a16="http://schemas.microsoft.com/office/drawing/2014/main" val="1944024343"/>
                    </a:ext>
                  </a:extLst>
                </a:gridCol>
                <a:gridCol w="6844684">
                  <a:extLst>
                    <a:ext uri="{9D8B030D-6E8A-4147-A177-3AD203B41FA5}">
                      <a16:colId xmlns:a16="http://schemas.microsoft.com/office/drawing/2014/main" val="1648255446"/>
                    </a:ext>
                  </a:extLst>
                </a:gridCol>
              </a:tblGrid>
              <a:tr h="8676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Mobility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kern="120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Cloud computing allows us to easily access all cloud data via mobile.</a:t>
                      </a:r>
                      <a:endParaRPr lang="en-IN" sz="1800" b="0" kern="1200" spc="-5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47012"/>
                  </a:ext>
                </a:extLst>
              </a:tr>
              <a:tr h="105644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pay-per-use model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kern="120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Cloud computing offers APIs to the users for access services on the cloud and pays the charges as per the usage of service.</a:t>
                      </a:r>
                      <a:endParaRPr lang="en-IN" sz="1800" b="0" kern="1200" spc="-5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889886"/>
                  </a:ext>
                </a:extLst>
              </a:tr>
              <a:tr h="438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Unlimited storage 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Cloud offers us a huge amount of storing capacity for storing our important data in one place.</a:t>
                      </a:r>
                      <a:endParaRPr lang="en-IN" sz="1800" b="0" kern="1200" spc="-5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944033"/>
                  </a:ext>
                </a:extLst>
              </a:tr>
              <a:tr h="4382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security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kern="120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Cloud offers many advanced features related to security and ensures that data is securely stored and handled.</a:t>
                      </a:r>
                      <a:endParaRPr lang="en-IN" sz="1800" b="0" kern="1200" spc="-5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518618"/>
                  </a:ext>
                </a:extLst>
              </a:tr>
            </a:tbl>
          </a:graphicData>
        </a:graphic>
      </p:graphicFrame>
      <p:pic>
        <p:nvPicPr>
          <p:cNvPr id="5" name="Picture 3" descr="File:C-DAC LogoTransp.png - Wikipedia">
            <a:extLst>
              <a:ext uri="{FF2B5EF4-FFF2-40B4-BE49-F238E27FC236}">
                <a16:creationId xmlns:a16="http://schemas.microsoft.com/office/drawing/2014/main" id="{9E432CA4-6330-4B92-8EE8-ABEFA76E1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D10DA55-E573-4FC4-89B6-5A042C8EC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40" y="293689"/>
            <a:ext cx="7254240" cy="1363027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Advantages of Cloud Computing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03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86BA-05A0-4B6C-9954-2C652E441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1347" y="240983"/>
            <a:ext cx="6968174" cy="1450757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Disadvantages of Cloud Computing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AF34C2-14FA-4773-A7AC-EBFA7F9037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789478"/>
              </p:ext>
            </p:extLst>
          </p:nvPr>
        </p:nvGraphicFramePr>
        <p:xfrm>
          <a:off x="514905" y="1997476"/>
          <a:ext cx="11248008" cy="40837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45545">
                  <a:extLst>
                    <a:ext uri="{9D8B030D-6E8A-4147-A177-3AD203B41FA5}">
                      <a16:colId xmlns:a16="http://schemas.microsoft.com/office/drawing/2014/main" val="1944024343"/>
                    </a:ext>
                  </a:extLst>
                </a:gridCol>
                <a:gridCol w="8602463">
                  <a:extLst>
                    <a:ext uri="{9D8B030D-6E8A-4147-A177-3AD203B41FA5}">
                      <a16:colId xmlns:a16="http://schemas.microsoft.com/office/drawing/2014/main" val="1648255446"/>
                    </a:ext>
                  </a:extLst>
                </a:gridCol>
              </a:tblGrid>
              <a:tr h="101860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Internet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kern="120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If you do not have good internet connectivity, you cannot access these data. However, we have no any other way to access data from the cloud.</a:t>
                      </a:r>
                      <a:endParaRPr lang="en-IN" sz="1800" b="0" kern="1200" spc="-5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47012"/>
                  </a:ext>
                </a:extLst>
              </a:tr>
              <a:tr h="12402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Vendor lock-in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kern="120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Organizations may face problems when transferring their services from one vendor to another. As different vendors provide different platforms, that can cause difficulty moving from one cloud to another.</a:t>
                      </a:r>
                      <a:endParaRPr lang="en-IN" sz="1800" b="0" kern="1200" spc="-5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889886"/>
                  </a:ext>
                </a:extLst>
              </a:tr>
              <a:tr h="10734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Control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kern="120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cloud infrastructure is completely owned, managed, and monitored by the service provider, so the cloud users have less control over the function and execution of services within a cloud infrastructure.</a:t>
                      </a:r>
                      <a:endParaRPr lang="en-IN" sz="1800" b="0" kern="1200" spc="-5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944033"/>
                  </a:ext>
                </a:extLst>
              </a:tr>
              <a:tr h="75142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kern="1200" dirty="0"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While sending the data on the cloud, there may be a chance that your organization’s sensitive information is hacked by Hackers.</a:t>
                      </a:r>
                      <a:endParaRPr lang="en-IN" sz="1800" b="0" kern="1200" spc="-5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518618"/>
                  </a:ext>
                </a:extLst>
              </a:tr>
            </a:tbl>
          </a:graphicData>
        </a:graphic>
      </p:graphicFrame>
      <p:pic>
        <p:nvPicPr>
          <p:cNvPr id="5" name="Picture 3" descr="File:C-DAC LogoTransp.png - Wikipedia">
            <a:extLst>
              <a:ext uri="{FF2B5EF4-FFF2-40B4-BE49-F238E27FC236}">
                <a16:creationId xmlns:a16="http://schemas.microsoft.com/office/drawing/2014/main" id="{45AB4278-DD55-4BB1-9307-2AC740DE5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974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BA45-5AD1-40FC-8992-64AD7AD2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081" y="304383"/>
            <a:ext cx="6990080" cy="1450757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Cloud Computing Applications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3074" name="Picture 2" descr="Cloud Computing Applications">
            <a:extLst>
              <a:ext uri="{FF2B5EF4-FFF2-40B4-BE49-F238E27FC236}">
                <a16:creationId xmlns:a16="http://schemas.microsoft.com/office/drawing/2014/main" id="{BAE3B989-C98E-4C45-80AF-A0ACE93B65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6422" y="2009517"/>
            <a:ext cx="5239481" cy="369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File:C-DAC LogoTransp.png - Wikipedia">
            <a:extLst>
              <a:ext uri="{FF2B5EF4-FFF2-40B4-BE49-F238E27FC236}">
                <a16:creationId xmlns:a16="http://schemas.microsoft.com/office/drawing/2014/main" id="{3F568F10-D834-4A19-815A-7881EEF28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71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F6E36ED-26C1-4469-9C58-64B7A3A73F7A}"/>
              </a:ext>
            </a:extLst>
          </p:cNvPr>
          <p:cNvSpPr/>
          <p:nvPr/>
        </p:nvSpPr>
        <p:spPr>
          <a:xfrm>
            <a:off x="4350051" y="2423225"/>
            <a:ext cx="3142697" cy="324035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Art Application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C9141E-E544-4EC0-A807-D9BB988739C7}"/>
              </a:ext>
            </a:extLst>
          </p:cNvPr>
          <p:cNvSpPr/>
          <p:nvPr/>
        </p:nvSpPr>
        <p:spPr>
          <a:xfrm>
            <a:off x="7492750" y="3746812"/>
            <a:ext cx="1775534" cy="59317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Moo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8D163B-6E2F-4D8F-9B06-81099E17E235}"/>
              </a:ext>
            </a:extLst>
          </p:cNvPr>
          <p:cNvSpPr/>
          <p:nvPr/>
        </p:nvSpPr>
        <p:spPr>
          <a:xfrm>
            <a:off x="3883976" y="5606682"/>
            <a:ext cx="4074849" cy="7069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0" dirty="0">
                <a:solidFill>
                  <a:srgbClr val="333333"/>
                </a:solidFill>
                <a:effectLst/>
                <a:latin typeface="inter-bold"/>
              </a:rPr>
              <a:t>Adobe Creative Cloud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CF9554-03EE-48D9-BDAB-6564D1D4D28F}"/>
              </a:ext>
            </a:extLst>
          </p:cNvPr>
          <p:cNvSpPr/>
          <p:nvPr/>
        </p:nvSpPr>
        <p:spPr>
          <a:xfrm>
            <a:off x="2334827" y="3689919"/>
            <a:ext cx="2015226" cy="593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0" dirty="0">
                <a:solidFill>
                  <a:srgbClr val="333333"/>
                </a:solidFill>
                <a:effectLst/>
                <a:latin typeface="inter-bold"/>
              </a:rPr>
              <a:t>Vistaprint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7" name="Picture 3" descr="File:C-DAC LogoTransp.png - Wikipedia">
            <a:extLst>
              <a:ext uri="{FF2B5EF4-FFF2-40B4-BE49-F238E27FC236}">
                <a16:creationId xmlns:a16="http://schemas.microsoft.com/office/drawing/2014/main" id="{079CE72B-60C8-4EEE-B5A3-9667E262B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1A49EC1-9589-47C8-9D9B-76C12A91F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081" y="304383"/>
            <a:ext cx="6990080" cy="1450757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Cloud Computing Applications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64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F6E36ED-26C1-4469-9C58-64B7A3A73F7A}"/>
              </a:ext>
            </a:extLst>
          </p:cNvPr>
          <p:cNvSpPr/>
          <p:nvPr/>
        </p:nvSpPr>
        <p:spPr>
          <a:xfrm>
            <a:off x="4350053" y="2366333"/>
            <a:ext cx="3142697" cy="324035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Business Application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C9141E-E544-4EC0-A807-D9BB988739C7}"/>
              </a:ext>
            </a:extLst>
          </p:cNvPr>
          <p:cNvSpPr/>
          <p:nvPr/>
        </p:nvSpPr>
        <p:spPr>
          <a:xfrm>
            <a:off x="7057742" y="2345385"/>
            <a:ext cx="1944213" cy="59317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0" dirty="0" err="1">
                <a:solidFill>
                  <a:srgbClr val="333333"/>
                </a:solidFill>
                <a:effectLst/>
                <a:latin typeface="inter-bold"/>
              </a:rPr>
              <a:t>MailChimp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8D163B-6E2F-4D8F-9B06-81099E17E235}"/>
              </a:ext>
            </a:extLst>
          </p:cNvPr>
          <p:cNvSpPr/>
          <p:nvPr/>
        </p:nvSpPr>
        <p:spPr>
          <a:xfrm>
            <a:off x="4725138" y="5623628"/>
            <a:ext cx="2392526" cy="70696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0" dirty="0" err="1">
                <a:solidFill>
                  <a:srgbClr val="333333"/>
                </a:solidFill>
                <a:effectLst/>
                <a:latin typeface="inter-bold"/>
              </a:rPr>
              <a:t>Quickbooks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CF9554-03EE-48D9-BDAB-6564D1D4D28F}"/>
              </a:ext>
            </a:extLst>
          </p:cNvPr>
          <p:cNvSpPr/>
          <p:nvPr/>
        </p:nvSpPr>
        <p:spPr>
          <a:xfrm>
            <a:off x="2763161" y="2345386"/>
            <a:ext cx="2015226" cy="593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0" dirty="0">
                <a:solidFill>
                  <a:srgbClr val="333333"/>
                </a:solidFill>
                <a:effectLst/>
                <a:latin typeface="inter-bold"/>
              </a:rPr>
              <a:t>Salesforce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6EDF3C-F26D-46E6-A34A-94C0427B6573}"/>
              </a:ext>
            </a:extLst>
          </p:cNvPr>
          <p:cNvSpPr/>
          <p:nvPr/>
        </p:nvSpPr>
        <p:spPr>
          <a:xfrm>
            <a:off x="2334827" y="3587346"/>
            <a:ext cx="2015226" cy="5931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0" dirty="0">
                <a:solidFill>
                  <a:srgbClr val="333333"/>
                </a:solidFill>
                <a:effectLst/>
                <a:latin typeface="inter-bold"/>
              </a:rPr>
              <a:t>Chatter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A3938B-3422-4CB1-806C-C88F6AF0773A}"/>
              </a:ext>
            </a:extLst>
          </p:cNvPr>
          <p:cNvSpPr/>
          <p:nvPr/>
        </p:nvSpPr>
        <p:spPr>
          <a:xfrm>
            <a:off x="2548994" y="4706443"/>
            <a:ext cx="2015226" cy="59317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0" dirty="0">
                <a:solidFill>
                  <a:srgbClr val="333333"/>
                </a:solidFill>
                <a:effectLst/>
                <a:latin typeface="inter-bold"/>
              </a:rPr>
              <a:t>Bitrix24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900FE5-DA53-4827-8684-E8B2E45319C9}"/>
              </a:ext>
            </a:extLst>
          </p:cNvPr>
          <p:cNvSpPr/>
          <p:nvPr/>
        </p:nvSpPr>
        <p:spPr>
          <a:xfrm>
            <a:off x="7492750" y="3667840"/>
            <a:ext cx="1944213" cy="5931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0" dirty="0" err="1">
                <a:solidFill>
                  <a:srgbClr val="333333"/>
                </a:solidFill>
                <a:effectLst/>
                <a:latin typeface="inter-bold"/>
              </a:rPr>
              <a:t>Paypal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0ED58E-D8F3-4AB9-BB4A-D2676988134A}"/>
              </a:ext>
            </a:extLst>
          </p:cNvPr>
          <p:cNvSpPr/>
          <p:nvPr/>
        </p:nvSpPr>
        <p:spPr>
          <a:xfrm>
            <a:off x="7275246" y="4734611"/>
            <a:ext cx="1944213" cy="5931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0" dirty="0">
                <a:solidFill>
                  <a:srgbClr val="333333"/>
                </a:solidFill>
                <a:effectLst/>
                <a:latin typeface="inter-bold"/>
              </a:rPr>
              <a:t>Slack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13" name="Picture 3" descr="File:C-DAC LogoTransp.png - Wikipedia">
            <a:extLst>
              <a:ext uri="{FF2B5EF4-FFF2-40B4-BE49-F238E27FC236}">
                <a16:creationId xmlns:a16="http://schemas.microsoft.com/office/drawing/2014/main" id="{3CC531E8-C117-4A9B-BDCF-C7A9AD7A9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FAF0C7A-F118-42D8-BBD5-1CB650E1E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081" y="304383"/>
            <a:ext cx="6990080" cy="1450757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Cloud Computing Applications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160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F6E36ED-26C1-4469-9C58-64B7A3A73F7A}"/>
              </a:ext>
            </a:extLst>
          </p:cNvPr>
          <p:cNvSpPr/>
          <p:nvPr/>
        </p:nvSpPr>
        <p:spPr>
          <a:xfrm>
            <a:off x="4350053" y="2366333"/>
            <a:ext cx="3142697" cy="324035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Data Storage &amp; backup Application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C9141E-E544-4EC0-A807-D9BB988739C7}"/>
              </a:ext>
            </a:extLst>
          </p:cNvPr>
          <p:cNvSpPr/>
          <p:nvPr/>
        </p:nvSpPr>
        <p:spPr>
          <a:xfrm>
            <a:off x="7057742" y="2345385"/>
            <a:ext cx="2503508" cy="59317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0" dirty="0">
                <a:solidFill>
                  <a:srgbClr val="333333"/>
                </a:solidFill>
                <a:effectLst/>
                <a:latin typeface="inter-bold"/>
              </a:rPr>
              <a:t>Google G Suite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CF9554-03EE-48D9-BDAB-6564D1D4D28F}"/>
              </a:ext>
            </a:extLst>
          </p:cNvPr>
          <p:cNvSpPr/>
          <p:nvPr/>
        </p:nvSpPr>
        <p:spPr>
          <a:xfrm>
            <a:off x="2763161" y="2345386"/>
            <a:ext cx="2015226" cy="593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0" dirty="0">
                <a:solidFill>
                  <a:srgbClr val="333333"/>
                </a:solidFill>
                <a:effectLst/>
                <a:latin typeface="inter-bold"/>
              </a:rPr>
              <a:t>Box.com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6EDF3C-F26D-46E6-A34A-94C0427B6573}"/>
              </a:ext>
            </a:extLst>
          </p:cNvPr>
          <p:cNvSpPr/>
          <p:nvPr/>
        </p:nvSpPr>
        <p:spPr>
          <a:xfrm>
            <a:off x="2548994" y="4734612"/>
            <a:ext cx="2015226" cy="5931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0" dirty="0" err="1">
                <a:solidFill>
                  <a:srgbClr val="333333"/>
                </a:solidFill>
                <a:effectLst/>
                <a:latin typeface="inter-bold"/>
              </a:rPr>
              <a:t>Joukuu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0ED58E-D8F3-4AB9-BB4A-D2676988134A}"/>
              </a:ext>
            </a:extLst>
          </p:cNvPr>
          <p:cNvSpPr/>
          <p:nvPr/>
        </p:nvSpPr>
        <p:spPr>
          <a:xfrm>
            <a:off x="7275246" y="4734611"/>
            <a:ext cx="1944213" cy="5931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0" dirty="0" err="1">
                <a:solidFill>
                  <a:srgbClr val="333333"/>
                </a:solidFill>
                <a:effectLst/>
                <a:latin typeface="inter-bold"/>
              </a:rPr>
              <a:t>Mozy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8" name="Picture 3" descr="File:C-DAC LogoTransp.png - Wikipedia">
            <a:extLst>
              <a:ext uri="{FF2B5EF4-FFF2-40B4-BE49-F238E27FC236}">
                <a16:creationId xmlns:a16="http://schemas.microsoft.com/office/drawing/2014/main" id="{0E14C710-AAD7-41D1-8671-C8ABDACB0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B7A2B4E-B679-4AD0-ABED-56E20F55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081" y="304383"/>
            <a:ext cx="6990080" cy="1450757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Cloud Computing Applications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078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F6E36ED-26C1-4469-9C58-64B7A3A73F7A}"/>
              </a:ext>
            </a:extLst>
          </p:cNvPr>
          <p:cNvSpPr/>
          <p:nvPr/>
        </p:nvSpPr>
        <p:spPr>
          <a:xfrm>
            <a:off x="4350053" y="2366333"/>
            <a:ext cx="3142697" cy="324035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Education Application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C9141E-E544-4EC0-A807-D9BB988739C7}"/>
              </a:ext>
            </a:extLst>
          </p:cNvPr>
          <p:cNvSpPr/>
          <p:nvPr/>
        </p:nvSpPr>
        <p:spPr>
          <a:xfrm>
            <a:off x="7492750" y="3746812"/>
            <a:ext cx="1775534" cy="59317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0" dirty="0">
                <a:solidFill>
                  <a:srgbClr val="333333"/>
                </a:solidFill>
                <a:effectLst/>
                <a:latin typeface="inter-bold"/>
              </a:rPr>
              <a:t>AWS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CF9554-03EE-48D9-BDAB-6564D1D4D28F}"/>
              </a:ext>
            </a:extLst>
          </p:cNvPr>
          <p:cNvSpPr/>
          <p:nvPr/>
        </p:nvSpPr>
        <p:spPr>
          <a:xfrm>
            <a:off x="2086252" y="3689919"/>
            <a:ext cx="2263801" cy="593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0" dirty="0">
                <a:solidFill>
                  <a:srgbClr val="333333"/>
                </a:solidFill>
                <a:effectLst/>
                <a:latin typeface="inter-bold"/>
              </a:rPr>
              <a:t>Google Apps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7" name="Picture 3" descr="File:C-DAC LogoTransp.png - Wikipedia">
            <a:extLst>
              <a:ext uri="{FF2B5EF4-FFF2-40B4-BE49-F238E27FC236}">
                <a16:creationId xmlns:a16="http://schemas.microsoft.com/office/drawing/2014/main" id="{D784217B-6174-45D2-9BC8-809D4A246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CE49BAF-9454-4766-97B4-E9BC1FCC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081" y="304383"/>
            <a:ext cx="6990080" cy="1450757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Cloud Computing Applications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703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F6E36ED-26C1-4469-9C58-64B7A3A73F7A}"/>
              </a:ext>
            </a:extLst>
          </p:cNvPr>
          <p:cNvSpPr/>
          <p:nvPr/>
        </p:nvSpPr>
        <p:spPr>
          <a:xfrm>
            <a:off x="4190260" y="2366333"/>
            <a:ext cx="3773009" cy="351799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Entertainment Application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C9141E-E544-4EC0-A807-D9BB988739C7}"/>
              </a:ext>
            </a:extLst>
          </p:cNvPr>
          <p:cNvSpPr/>
          <p:nvPr/>
        </p:nvSpPr>
        <p:spPr>
          <a:xfrm>
            <a:off x="7963269" y="3828743"/>
            <a:ext cx="3329127" cy="7069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0" dirty="0">
                <a:solidFill>
                  <a:srgbClr val="333333"/>
                </a:solidFill>
                <a:effectLst/>
                <a:latin typeface="inter-bold"/>
              </a:rPr>
              <a:t> Video Conferencing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CF9554-03EE-48D9-BDAB-6564D1D4D28F}"/>
              </a:ext>
            </a:extLst>
          </p:cNvPr>
          <p:cNvSpPr/>
          <p:nvPr/>
        </p:nvSpPr>
        <p:spPr>
          <a:xfrm>
            <a:off x="1926459" y="3848094"/>
            <a:ext cx="2263801" cy="554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i="0" dirty="0">
                <a:solidFill>
                  <a:srgbClr val="333333"/>
                </a:solidFill>
                <a:effectLst/>
                <a:latin typeface="inter-bold"/>
              </a:rPr>
              <a:t>Online games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7" name="Picture 3" descr="File:C-DAC LogoTransp.png - Wikipedia">
            <a:extLst>
              <a:ext uri="{FF2B5EF4-FFF2-40B4-BE49-F238E27FC236}">
                <a16:creationId xmlns:a16="http://schemas.microsoft.com/office/drawing/2014/main" id="{7100E452-1217-48D1-812C-3B9A1B2D3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5625D7A-6BB5-4110-B522-1949E234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081" y="304383"/>
            <a:ext cx="6990080" cy="1450757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Cloud Computing Applications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38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95BC-A273-426F-BCA9-F4F3AA39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594" y="391813"/>
            <a:ext cx="10058400" cy="862412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	</a:t>
            </a:r>
            <a:r>
              <a:rPr lang="en-IN" dirty="0">
                <a:solidFill>
                  <a:schemeClr val="tx1"/>
                </a:solidFill>
                <a:latin typeface="erdana"/>
              </a:rPr>
              <a:t>     </a:t>
            </a:r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What is Cloud Computing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4" name="object 20">
            <a:extLst>
              <a:ext uri="{FF2B5EF4-FFF2-40B4-BE49-F238E27FC236}">
                <a16:creationId xmlns:a16="http://schemas.microsoft.com/office/drawing/2014/main" id="{5C25D5F0-C1D3-4471-B650-BD70413CE448}"/>
              </a:ext>
            </a:extLst>
          </p:cNvPr>
          <p:cNvGrpSpPr/>
          <p:nvPr/>
        </p:nvGrpSpPr>
        <p:grpSpPr>
          <a:xfrm>
            <a:off x="1002965" y="1756809"/>
            <a:ext cx="10247029" cy="4461266"/>
            <a:chOff x="393743" y="1140603"/>
            <a:chExt cx="11467439" cy="5157573"/>
          </a:xfrm>
        </p:grpSpPr>
        <p:sp>
          <p:nvSpPr>
            <p:cNvPr id="5" name="object 21">
              <a:extLst>
                <a:ext uri="{FF2B5EF4-FFF2-40B4-BE49-F238E27FC236}">
                  <a16:creationId xmlns:a16="http://schemas.microsoft.com/office/drawing/2014/main" id="{7684D0CE-D714-4E1F-851E-24C194240A78}"/>
                </a:ext>
              </a:extLst>
            </p:cNvPr>
            <p:cNvSpPr/>
            <p:nvPr/>
          </p:nvSpPr>
          <p:spPr>
            <a:xfrm>
              <a:off x="393743" y="2979036"/>
              <a:ext cx="9580880" cy="3319140"/>
            </a:xfrm>
            <a:custGeom>
              <a:avLst/>
              <a:gdLst/>
              <a:ahLst/>
              <a:cxnLst/>
              <a:rect l="l" t="t" r="r" b="b"/>
              <a:pathLst>
                <a:path w="9580880" h="3731259">
                  <a:moveTo>
                    <a:pt x="0" y="219"/>
                  </a:moveTo>
                  <a:lnTo>
                    <a:pt x="64061" y="84"/>
                  </a:lnTo>
                  <a:lnTo>
                    <a:pt x="131006" y="13"/>
                  </a:lnTo>
                  <a:lnTo>
                    <a:pt x="165539" y="0"/>
                  </a:lnTo>
                  <a:lnTo>
                    <a:pt x="200767" y="1"/>
                  </a:lnTo>
                  <a:lnTo>
                    <a:pt x="273275" y="49"/>
                  </a:lnTo>
                  <a:lnTo>
                    <a:pt x="348464" y="153"/>
                  </a:lnTo>
                  <a:lnTo>
                    <a:pt x="387042" y="225"/>
                  </a:lnTo>
                  <a:lnTo>
                    <a:pt x="426265" y="311"/>
                  </a:lnTo>
                  <a:lnTo>
                    <a:pt x="466124" y="410"/>
                  </a:lnTo>
                  <a:lnTo>
                    <a:pt x="506610" y="523"/>
                  </a:lnTo>
                  <a:lnTo>
                    <a:pt x="547716" y="648"/>
                  </a:lnTo>
                  <a:lnTo>
                    <a:pt x="589432" y="785"/>
                  </a:lnTo>
                  <a:lnTo>
                    <a:pt x="631751" y="934"/>
                  </a:lnTo>
                  <a:lnTo>
                    <a:pt x="674664" y="1096"/>
                  </a:lnTo>
                  <a:lnTo>
                    <a:pt x="718161" y="1269"/>
                  </a:lnTo>
                  <a:lnTo>
                    <a:pt x="762236" y="1454"/>
                  </a:lnTo>
                  <a:lnTo>
                    <a:pt x="806879" y="1650"/>
                  </a:lnTo>
                  <a:lnTo>
                    <a:pt x="852082" y="1857"/>
                  </a:lnTo>
                  <a:lnTo>
                    <a:pt x="897837" y="2075"/>
                  </a:lnTo>
                  <a:lnTo>
                    <a:pt x="944134" y="2303"/>
                  </a:lnTo>
                  <a:lnTo>
                    <a:pt x="990966" y="2542"/>
                  </a:lnTo>
                  <a:lnTo>
                    <a:pt x="1038324" y="2790"/>
                  </a:lnTo>
                  <a:lnTo>
                    <a:pt x="1086200" y="3049"/>
                  </a:lnTo>
                  <a:lnTo>
                    <a:pt x="1134585" y="3317"/>
                  </a:lnTo>
                  <a:lnTo>
                    <a:pt x="1183470" y="3594"/>
                  </a:lnTo>
                  <a:lnTo>
                    <a:pt x="1232848" y="3880"/>
                  </a:lnTo>
                  <a:lnTo>
                    <a:pt x="1282709" y="4175"/>
                  </a:lnTo>
                  <a:lnTo>
                    <a:pt x="1333045" y="4479"/>
                  </a:lnTo>
                  <a:lnTo>
                    <a:pt x="1383849" y="4791"/>
                  </a:lnTo>
                  <a:lnTo>
                    <a:pt x="1435110" y="5111"/>
                  </a:lnTo>
                  <a:lnTo>
                    <a:pt x="1486822" y="5439"/>
                  </a:lnTo>
                  <a:lnTo>
                    <a:pt x="1538974" y="5775"/>
                  </a:lnTo>
                  <a:lnTo>
                    <a:pt x="1591560" y="6118"/>
                  </a:lnTo>
                  <a:lnTo>
                    <a:pt x="1644570" y="6468"/>
                  </a:lnTo>
                  <a:lnTo>
                    <a:pt x="1697996" y="6825"/>
                  </a:lnTo>
                  <a:lnTo>
                    <a:pt x="1751829" y="7188"/>
                  </a:lnTo>
                  <a:lnTo>
                    <a:pt x="1806062" y="7558"/>
                  </a:lnTo>
                  <a:lnTo>
                    <a:pt x="1860685" y="7934"/>
                  </a:lnTo>
                  <a:lnTo>
                    <a:pt x="1915690" y="8316"/>
                  </a:lnTo>
                  <a:lnTo>
                    <a:pt x="1971069" y="8704"/>
                  </a:lnTo>
                  <a:lnTo>
                    <a:pt x="2026813" y="9097"/>
                  </a:lnTo>
                  <a:lnTo>
                    <a:pt x="2082913" y="9495"/>
                  </a:lnTo>
                  <a:lnTo>
                    <a:pt x="2139362" y="9898"/>
                  </a:lnTo>
                  <a:lnTo>
                    <a:pt x="2196151" y="10306"/>
                  </a:lnTo>
                  <a:lnTo>
                    <a:pt x="2253270" y="10719"/>
                  </a:lnTo>
                  <a:lnTo>
                    <a:pt x="2310713" y="11135"/>
                  </a:lnTo>
                  <a:lnTo>
                    <a:pt x="2368470" y="11556"/>
                  </a:lnTo>
                  <a:lnTo>
                    <a:pt x="2426533" y="11980"/>
                  </a:lnTo>
                  <a:lnTo>
                    <a:pt x="2484893" y="12408"/>
                  </a:lnTo>
                  <a:lnTo>
                    <a:pt x="2543542" y="12838"/>
                  </a:lnTo>
                  <a:lnTo>
                    <a:pt x="2602471" y="13272"/>
                  </a:lnTo>
                  <a:lnTo>
                    <a:pt x="2661673" y="13709"/>
                  </a:lnTo>
                  <a:lnTo>
                    <a:pt x="2721138" y="14148"/>
                  </a:lnTo>
                  <a:lnTo>
                    <a:pt x="2780858" y="14590"/>
                  </a:lnTo>
                  <a:lnTo>
                    <a:pt x="2840825" y="15033"/>
                  </a:lnTo>
                  <a:lnTo>
                    <a:pt x="2901029" y="15478"/>
                  </a:lnTo>
                  <a:lnTo>
                    <a:pt x="2961464" y="15925"/>
                  </a:lnTo>
                  <a:lnTo>
                    <a:pt x="3022119" y="16373"/>
                  </a:lnTo>
                  <a:lnTo>
                    <a:pt x="3082988" y="16822"/>
                  </a:lnTo>
                  <a:lnTo>
                    <a:pt x="3144060" y="17272"/>
                  </a:lnTo>
                  <a:lnTo>
                    <a:pt x="3205328" y="17722"/>
                  </a:lnTo>
                  <a:lnTo>
                    <a:pt x="3266784" y="18173"/>
                  </a:lnTo>
                  <a:lnTo>
                    <a:pt x="3328418" y="18624"/>
                  </a:lnTo>
                  <a:lnTo>
                    <a:pt x="3390223" y="19075"/>
                  </a:lnTo>
                  <a:lnTo>
                    <a:pt x="3452190" y="19525"/>
                  </a:lnTo>
                  <a:lnTo>
                    <a:pt x="3514310" y="19974"/>
                  </a:lnTo>
                  <a:lnTo>
                    <a:pt x="3576575" y="20423"/>
                  </a:lnTo>
                  <a:lnTo>
                    <a:pt x="3638976" y="20871"/>
                  </a:lnTo>
                  <a:lnTo>
                    <a:pt x="3701506" y="21317"/>
                  </a:lnTo>
                  <a:lnTo>
                    <a:pt x="3764155" y="21761"/>
                  </a:lnTo>
                  <a:lnTo>
                    <a:pt x="3826915" y="22204"/>
                  </a:lnTo>
                  <a:lnTo>
                    <a:pt x="3889778" y="22645"/>
                  </a:lnTo>
                  <a:lnTo>
                    <a:pt x="3952735" y="23083"/>
                  </a:lnTo>
                  <a:lnTo>
                    <a:pt x="4015777" y="23518"/>
                  </a:lnTo>
                  <a:lnTo>
                    <a:pt x="4078897" y="23951"/>
                  </a:lnTo>
                  <a:lnTo>
                    <a:pt x="4142086" y="24381"/>
                  </a:lnTo>
                  <a:lnTo>
                    <a:pt x="4205334" y="24807"/>
                  </a:lnTo>
                  <a:lnTo>
                    <a:pt x="4268635" y="25230"/>
                  </a:lnTo>
                  <a:lnTo>
                    <a:pt x="4331979" y="25649"/>
                  </a:lnTo>
                  <a:lnTo>
                    <a:pt x="4395358" y="26064"/>
                  </a:lnTo>
                  <a:lnTo>
                    <a:pt x="4458763" y="26475"/>
                  </a:lnTo>
                  <a:lnTo>
                    <a:pt x="4522186" y="26881"/>
                  </a:lnTo>
                  <a:lnTo>
                    <a:pt x="4585618" y="27282"/>
                  </a:lnTo>
                  <a:lnTo>
                    <a:pt x="4649052" y="27678"/>
                  </a:lnTo>
                  <a:lnTo>
                    <a:pt x="4712478" y="28069"/>
                  </a:lnTo>
                  <a:lnTo>
                    <a:pt x="4775888" y="28455"/>
                  </a:lnTo>
                  <a:lnTo>
                    <a:pt x="4839274" y="28834"/>
                  </a:lnTo>
                  <a:lnTo>
                    <a:pt x="4902627" y="29208"/>
                  </a:lnTo>
                  <a:lnTo>
                    <a:pt x="4965938" y="29576"/>
                  </a:lnTo>
                  <a:lnTo>
                    <a:pt x="5029200" y="29937"/>
                  </a:lnTo>
                  <a:lnTo>
                    <a:pt x="5092403" y="30291"/>
                  </a:lnTo>
                  <a:lnTo>
                    <a:pt x="5155539" y="30638"/>
                  </a:lnTo>
                  <a:lnTo>
                    <a:pt x="5218601" y="30978"/>
                  </a:lnTo>
                  <a:lnTo>
                    <a:pt x="5281578" y="31311"/>
                  </a:lnTo>
                  <a:lnTo>
                    <a:pt x="5344464" y="31636"/>
                  </a:lnTo>
                  <a:lnTo>
                    <a:pt x="5407248" y="31953"/>
                  </a:lnTo>
                  <a:lnTo>
                    <a:pt x="5469924" y="32262"/>
                  </a:lnTo>
                  <a:lnTo>
                    <a:pt x="5532482" y="32562"/>
                  </a:lnTo>
                  <a:lnTo>
                    <a:pt x="5594914" y="32854"/>
                  </a:lnTo>
                  <a:lnTo>
                    <a:pt x="5657212" y="33137"/>
                  </a:lnTo>
                  <a:lnTo>
                    <a:pt x="5719366" y="33410"/>
                  </a:lnTo>
                  <a:lnTo>
                    <a:pt x="5781369" y="33675"/>
                  </a:lnTo>
                  <a:lnTo>
                    <a:pt x="5843212" y="33929"/>
                  </a:lnTo>
                  <a:lnTo>
                    <a:pt x="5904887" y="34174"/>
                  </a:lnTo>
                  <a:lnTo>
                    <a:pt x="5966385" y="34409"/>
                  </a:lnTo>
                  <a:lnTo>
                    <a:pt x="6027698" y="34633"/>
                  </a:lnTo>
                  <a:lnTo>
                    <a:pt x="6088816" y="34847"/>
                  </a:lnTo>
                  <a:lnTo>
                    <a:pt x="6149733" y="35049"/>
                  </a:lnTo>
                  <a:lnTo>
                    <a:pt x="6210439" y="35241"/>
                  </a:lnTo>
                  <a:lnTo>
                    <a:pt x="6270925" y="35421"/>
                  </a:lnTo>
                  <a:lnTo>
                    <a:pt x="6331184" y="35590"/>
                  </a:lnTo>
                  <a:lnTo>
                    <a:pt x="6391207" y="35747"/>
                  </a:lnTo>
                  <a:lnTo>
                    <a:pt x="6450985" y="35892"/>
                  </a:lnTo>
                  <a:lnTo>
                    <a:pt x="6510510" y="36024"/>
                  </a:lnTo>
                  <a:lnTo>
                    <a:pt x="6569774" y="36144"/>
                  </a:lnTo>
                  <a:lnTo>
                    <a:pt x="6628767" y="36252"/>
                  </a:lnTo>
                  <a:lnTo>
                    <a:pt x="6687482" y="36346"/>
                  </a:lnTo>
                  <a:lnTo>
                    <a:pt x="6745910" y="36427"/>
                  </a:lnTo>
                  <a:lnTo>
                    <a:pt x="6804043" y="36494"/>
                  </a:lnTo>
                  <a:lnTo>
                    <a:pt x="6861872" y="36548"/>
                  </a:lnTo>
                  <a:lnTo>
                    <a:pt x="6919388" y="36587"/>
                  </a:lnTo>
                  <a:lnTo>
                    <a:pt x="6976584" y="36612"/>
                  </a:lnTo>
                  <a:lnTo>
                    <a:pt x="7033450" y="36623"/>
                  </a:lnTo>
                  <a:lnTo>
                    <a:pt x="7089978" y="36619"/>
                  </a:lnTo>
                  <a:lnTo>
                    <a:pt x="7146161" y="36600"/>
                  </a:lnTo>
                  <a:lnTo>
                    <a:pt x="7201988" y="36566"/>
                  </a:lnTo>
                  <a:lnTo>
                    <a:pt x="7257453" y="36517"/>
                  </a:lnTo>
                  <a:lnTo>
                    <a:pt x="7312545" y="36451"/>
                  </a:lnTo>
                  <a:lnTo>
                    <a:pt x="7367258" y="36370"/>
                  </a:lnTo>
                  <a:lnTo>
                    <a:pt x="7421582" y="36272"/>
                  </a:lnTo>
                  <a:lnTo>
                    <a:pt x="7475509" y="36158"/>
                  </a:lnTo>
                  <a:lnTo>
                    <a:pt x="7529031" y="36028"/>
                  </a:lnTo>
                  <a:lnTo>
                    <a:pt x="7582138" y="35880"/>
                  </a:lnTo>
                  <a:lnTo>
                    <a:pt x="7634823" y="35716"/>
                  </a:lnTo>
                  <a:lnTo>
                    <a:pt x="7687077" y="35533"/>
                  </a:lnTo>
                  <a:lnTo>
                    <a:pt x="7738892" y="35334"/>
                  </a:lnTo>
                  <a:lnTo>
                    <a:pt x="7790259" y="35116"/>
                  </a:lnTo>
                  <a:lnTo>
                    <a:pt x="7841169" y="34880"/>
                  </a:lnTo>
                  <a:lnTo>
                    <a:pt x="7891615" y="34626"/>
                  </a:lnTo>
                  <a:lnTo>
                    <a:pt x="7941588" y="34353"/>
                  </a:lnTo>
                  <a:lnTo>
                    <a:pt x="7991078" y="34061"/>
                  </a:lnTo>
                  <a:lnTo>
                    <a:pt x="8040079" y="33750"/>
                  </a:lnTo>
                  <a:lnTo>
                    <a:pt x="8088581" y="33420"/>
                  </a:lnTo>
                  <a:lnTo>
                    <a:pt x="8136576" y="33070"/>
                  </a:lnTo>
                  <a:lnTo>
                    <a:pt x="8184055" y="32701"/>
                  </a:lnTo>
                  <a:lnTo>
                    <a:pt x="8231010" y="32311"/>
                  </a:lnTo>
                  <a:lnTo>
                    <a:pt x="8277432" y="31901"/>
                  </a:lnTo>
                  <a:lnTo>
                    <a:pt x="8323314" y="31470"/>
                  </a:lnTo>
                  <a:lnTo>
                    <a:pt x="8368646" y="31019"/>
                  </a:lnTo>
                  <a:lnTo>
                    <a:pt x="8413420" y="30547"/>
                  </a:lnTo>
                  <a:lnTo>
                    <a:pt x="8457627" y="30053"/>
                  </a:lnTo>
                  <a:lnTo>
                    <a:pt x="8501260" y="29537"/>
                  </a:lnTo>
                  <a:lnTo>
                    <a:pt x="8544310" y="29000"/>
                  </a:lnTo>
                  <a:lnTo>
                    <a:pt x="8586767" y="28441"/>
                  </a:lnTo>
                  <a:lnTo>
                    <a:pt x="8628624" y="27860"/>
                  </a:lnTo>
                  <a:lnTo>
                    <a:pt x="8669873" y="27256"/>
                  </a:lnTo>
                  <a:lnTo>
                    <a:pt x="8710504" y="26629"/>
                  </a:lnTo>
                  <a:lnTo>
                    <a:pt x="8750510" y="25979"/>
                  </a:lnTo>
                  <a:lnTo>
                    <a:pt x="8789881" y="25306"/>
                  </a:lnTo>
                  <a:lnTo>
                    <a:pt x="8828610" y="24610"/>
                  </a:lnTo>
                  <a:lnTo>
                    <a:pt x="8904105" y="23146"/>
                  </a:lnTo>
                  <a:lnTo>
                    <a:pt x="8976929" y="21585"/>
                  </a:lnTo>
                  <a:lnTo>
                    <a:pt x="9047012" y="19925"/>
                  </a:lnTo>
                  <a:lnTo>
                    <a:pt x="9114288" y="18164"/>
                  </a:lnTo>
                  <a:lnTo>
                    <a:pt x="9178688" y="16301"/>
                  </a:lnTo>
                  <a:lnTo>
                    <a:pt x="9240146" y="14333"/>
                  </a:lnTo>
                  <a:lnTo>
                    <a:pt x="9298592" y="12258"/>
                  </a:lnTo>
                  <a:lnTo>
                    <a:pt x="9353959" y="10075"/>
                  </a:lnTo>
                  <a:lnTo>
                    <a:pt x="9406180" y="7782"/>
                  </a:lnTo>
                  <a:lnTo>
                    <a:pt x="9455187" y="5376"/>
                  </a:lnTo>
                  <a:lnTo>
                    <a:pt x="9500912" y="2855"/>
                  </a:lnTo>
                  <a:lnTo>
                    <a:pt x="9543288" y="219"/>
                  </a:lnTo>
                  <a:lnTo>
                    <a:pt x="9538236" y="38022"/>
                  </a:lnTo>
                  <a:lnTo>
                    <a:pt x="9533607" y="75909"/>
                  </a:lnTo>
                  <a:lnTo>
                    <a:pt x="9529388" y="113889"/>
                  </a:lnTo>
                  <a:lnTo>
                    <a:pt x="9525568" y="151975"/>
                  </a:lnTo>
                  <a:lnTo>
                    <a:pt x="9522133" y="190178"/>
                  </a:lnTo>
                  <a:lnTo>
                    <a:pt x="9519074" y="228509"/>
                  </a:lnTo>
                  <a:lnTo>
                    <a:pt x="9516376" y="266979"/>
                  </a:lnTo>
                  <a:lnTo>
                    <a:pt x="9514030" y="305601"/>
                  </a:lnTo>
                  <a:lnTo>
                    <a:pt x="9512022" y="344385"/>
                  </a:lnTo>
                  <a:lnTo>
                    <a:pt x="9510341" y="383343"/>
                  </a:lnTo>
                  <a:lnTo>
                    <a:pt x="9508974" y="422486"/>
                  </a:lnTo>
                  <a:lnTo>
                    <a:pt x="9507911" y="461826"/>
                  </a:lnTo>
                  <a:lnTo>
                    <a:pt x="9507139" y="501374"/>
                  </a:lnTo>
                  <a:lnTo>
                    <a:pt x="9506646" y="541140"/>
                  </a:lnTo>
                  <a:lnTo>
                    <a:pt x="9506421" y="581138"/>
                  </a:lnTo>
                  <a:lnTo>
                    <a:pt x="9506451" y="621378"/>
                  </a:lnTo>
                  <a:lnTo>
                    <a:pt x="9506724" y="661871"/>
                  </a:lnTo>
                  <a:lnTo>
                    <a:pt x="9507229" y="702629"/>
                  </a:lnTo>
                  <a:lnTo>
                    <a:pt x="9507954" y="743663"/>
                  </a:lnTo>
                  <a:lnTo>
                    <a:pt x="9508886" y="784985"/>
                  </a:lnTo>
                  <a:lnTo>
                    <a:pt x="9510014" y="826606"/>
                  </a:lnTo>
                  <a:lnTo>
                    <a:pt x="9511327" y="868538"/>
                  </a:lnTo>
                  <a:lnTo>
                    <a:pt x="9512811" y="910791"/>
                  </a:lnTo>
                  <a:lnTo>
                    <a:pt x="9514455" y="953377"/>
                  </a:lnTo>
                  <a:lnTo>
                    <a:pt x="9516248" y="996308"/>
                  </a:lnTo>
                  <a:lnTo>
                    <a:pt x="9518177" y="1039594"/>
                  </a:lnTo>
                  <a:lnTo>
                    <a:pt x="9520231" y="1083248"/>
                  </a:lnTo>
                  <a:lnTo>
                    <a:pt x="9522397" y="1127281"/>
                  </a:lnTo>
                  <a:lnTo>
                    <a:pt x="9524663" y="1171704"/>
                  </a:lnTo>
                  <a:lnTo>
                    <a:pt x="9527019" y="1216528"/>
                  </a:lnTo>
                  <a:lnTo>
                    <a:pt x="9529451" y="1261765"/>
                  </a:lnTo>
                  <a:lnTo>
                    <a:pt x="9531948" y="1307426"/>
                  </a:lnTo>
                  <a:lnTo>
                    <a:pt x="9534498" y="1353523"/>
                  </a:lnTo>
                  <a:lnTo>
                    <a:pt x="9537089" y="1400066"/>
                  </a:lnTo>
                  <a:lnTo>
                    <a:pt x="9539709" y="1447069"/>
                  </a:lnTo>
                  <a:lnTo>
                    <a:pt x="9542347" y="1494540"/>
                  </a:lnTo>
                  <a:lnTo>
                    <a:pt x="9544990" y="1542493"/>
                  </a:lnTo>
                  <a:lnTo>
                    <a:pt x="9547626" y="1590939"/>
                  </a:lnTo>
                  <a:lnTo>
                    <a:pt x="9550244" y="1639888"/>
                  </a:lnTo>
                  <a:lnTo>
                    <a:pt x="9552832" y="1689353"/>
                  </a:lnTo>
                  <a:lnTo>
                    <a:pt x="9555378" y="1739344"/>
                  </a:lnTo>
                  <a:lnTo>
                    <a:pt x="9557869" y="1789874"/>
                  </a:lnTo>
                  <a:lnTo>
                    <a:pt x="9560294" y="1840952"/>
                  </a:lnTo>
                  <a:lnTo>
                    <a:pt x="9562642" y="1892592"/>
                  </a:lnTo>
                  <a:lnTo>
                    <a:pt x="9564899" y="1944804"/>
                  </a:lnTo>
                  <a:lnTo>
                    <a:pt x="9567055" y="1997599"/>
                  </a:lnTo>
                  <a:lnTo>
                    <a:pt x="9569097" y="2050989"/>
                  </a:lnTo>
                  <a:lnTo>
                    <a:pt x="9571013" y="2104986"/>
                  </a:lnTo>
                  <a:lnTo>
                    <a:pt x="9572792" y="2159600"/>
                  </a:lnTo>
                  <a:lnTo>
                    <a:pt x="9574422" y="2214843"/>
                  </a:lnTo>
                  <a:lnTo>
                    <a:pt x="9575890" y="2270727"/>
                  </a:lnTo>
                  <a:lnTo>
                    <a:pt x="9577185" y="2327263"/>
                  </a:lnTo>
                  <a:lnTo>
                    <a:pt x="9578295" y="2384462"/>
                  </a:lnTo>
                  <a:lnTo>
                    <a:pt x="9579208" y="2442335"/>
                  </a:lnTo>
                  <a:lnTo>
                    <a:pt x="9579912" y="2500895"/>
                  </a:lnTo>
                  <a:lnTo>
                    <a:pt x="9580395" y="2560152"/>
                  </a:lnTo>
                  <a:lnTo>
                    <a:pt x="9580646" y="2620118"/>
                  </a:lnTo>
                  <a:lnTo>
                    <a:pt x="9580652" y="2680804"/>
                  </a:lnTo>
                  <a:lnTo>
                    <a:pt x="9580401" y="2742221"/>
                  </a:lnTo>
                  <a:lnTo>
                    <a:pt x="9579882" y="2804381"/>
                  </a:lnTo>
                  <a:lnTo>
                    <a:pt x="9579082" y="2867296"/>
                  </a:lnTo>
                  <a:lnTo>
                    <a:pt x="9577991" y="2930976"/>
                  </a:lnTo>
                  <a:lnTo>
                    <a:pt x="9576595" y="2995434"/>
                  </a:lnTo>
                  <a:lnTo>
                    <a:pt x="9574883" y="3060680"/>
                  </a:lnTo>
                  <a:lnTo>
                    <a:pt x="9572843" y="3126725"/>
                  </a:lnTo>
                  <a:lnTo>
                    <a:pt x="9570463" y="3193582"/>
                  </a:lnTo>
                  <a:lnTo>
                    <a:pt x="9567731" y="3261262"/>
                  </a:lnTo>
                  <a:lnTo>
                    <a:pt x="9564636" y="3329775"/>
                  </a:lnTo>
                  <a:lnTo>
                    <a:pt x="9561165" y="3399134"/>
                  </a:lnTo>
                  <a:lnTo>
                    <a:pt x="9557307" y="3469350"/>
                  </a:lnTo>
                  <a:lnTo>
                    <a:pt x="9553049" y="3540433"/>
                  </a:lnTo>
                  <a:lnTo>
                    <a:pt x="9548380" y="3612397"/>
                  </a:lnTo>
                  <a:lnTo>
                    <a:pt x="9543288" y="3685251"/>
                  </a:lnTo>
                  <a:lnTo>
                    <a:pt x="9495554" y="3688568"/>
                  </a:lnTo>
                  <a:lnTo>
                    <a:pt x="9444523" y="3691739"/>
                  </a:lnTo>
                  <a:lnTo>
                    <a:pt x="9390262" y="3694765"/>
                  </a:lnTo>
                  <a:lnTo>
                    <a:pt x="9332843" y="3697649"/>
                  </a:lnTo>
                  <a:lnTo>
                    <a:pt x="9272334" y="3700394"/>
                  </a:lnTo>
                  <a:lnTo>
                    <a:pt x="9208807" y="3703001"/>
                  </a:lnTo>
                  <a:lnTo>
                    <a:pt x="9142330" y="3705473"/>
                  </a:lnTo>
                  <a:lnTo>
                    <a:pt x="9072973" y="3707813"/>
                  </a:lnTo>
                  <a:lnTo>
                    <a:pt x="9000806" y="3710023"/>
                  </a:lnTo>
                  <a:lnTo>
                    <a:pt x="8925900" y="3712107"/>
                  </a:lnTo>
                  <a:lnTo>
                    <a:pt x="8887441" y="3713101"/>
                  </a:lnTo>
                  <a:lnTo>
                    <a:pt x="8848324" y="3714065"/>
                  </a:lnTo>
                  <a:lnTo>
                    <a:pt x="8808556" y="3714998"/>
                  </a:lnTo>
                  <a:lnTo>
                    <a:pt x="8768147" y="3715901"/>
                  </a:lnTo>
                  <a:lnTo>
                    <a:pt x="8727106" y="3716773"/>
                  </a:lnTo>
                  <a:lnTo>
                    <a:pt x="8685440" y="3717616"/>
                  </a:lnTo>
                  <a:lnTo>
                    <a:pt x="8643160" y="3718430"/>
                  </a:lnTo>
                  <a:lnTo>
                    <a:pt x="8600273" y="3719215"/>
                  </a:lnTo>
                  <a:lnTo>
                    <a:pt x="8556788" y="3719971"/>
                  </a:lnTo>
                  <a:lnTo>
                    <a:pt x="8512715" y="3720698"/>
                  </a:lnTo>
                  <a:lnTo>
                    <a:pt x="8468061" y="3721398"/>
                  </a:lnTo>
                  <a:lnTo>
                    <a:pt x="8422836" y="3722069"/>
                  </a:lnTo>
                  <a:lnTo>
                    <a:pt x="8377048" y="3722713"/>
                  </a:lnTo>
                  <a:lnTo>
                    <a:pt x="8330706" y="3723330"/>
                  </a:lnTo>
                  <a:lnTo>
                    <a:pt x="8283819" y="3723920"/>
                  </a:lnTo>
                  <a:lnTo>
                    <a:pt x="8236395" y="3724484"/>
                  </a:lnTo>
                  <a:lnTo>
                    <a:pt x="8188443" y="3725021"/>
                  </a:lnTo>
                  <a:lnTo>
                    <a:pt x="8139972" y="3725532"/>
                  </a:lnTo>
                  <a:lnTo>
                    <a:pt x="8090991" y="3726018"/>
                  </a:lnTo>
                  <a:lnTo>
                    <a:pt x="8041508" y="3726478"/>
                  </a:lnTo>
                  <a:lnTo>
                    <a:pt x="7991533" y="3726913"/>
                  </a:lnTo>
                  <a:lnTo>
                    <a:pt x="7941073" y="3727323"/>
                  </a:lnTo>
                  <a:lnTo>
                    <a:pt x="7890138" y="3727709"/>
                  </a:lnTo>
                  <a:lnTo>
                    <a:pt x="7838736" y="3728071"/>
                  </a:lnTo>
                  <a:lnTo>
                    <a:pt x="7786876" y="3728409"/>
                  </a:lnTo>
                  <a:lnTo>
                    <a:pt x="7734567" y="3728724"/>
                  </a:lnTo>
                  <a:lnTo>
                    <a:pt x="7681817" y="3729015"/>
                  </a:lnTo>
                  <a:lnTo>
                    <a:pt x="7628635" y="3729284"/>
                  </a:lnTo>
                  <a:lnTo>
                    <a:pt x="7575031" y="3729530"/>
                  </a:lnTo>
                  <a:lnTo>
                    <a:pt x="7521012" y="3729753"/>
                  </a:lnTo>
                  <a:lnTo>
                    <a:pt x="7466587" y="3729955"/>
                  </a:lnTo>
                  <a:lnTo>
                    <a:pt x="7411766" y="3730135"/>
                  </a:lnTo>
                  <a:lnTo>
                    <a:pt x="7356556" y="3730294"/>
                  </a:lnTo>
                  <a:lnTo>
                    <a:pt x="7300967" y="3730431"/>
                  </a:lnTo>
                  <a:lnTo>
                    <a:pt x="7245007" y="3730548"/>
                  </a:lnTo>
                  <a:lnTo>
                    <a:pt x="7188686" y="3730645"/>
                  </a:lnTo>
                  <a:lnTo>
                    <a:pt x="7132011" y="3730721"/>
                  </a:lnTo>
                  <a:lnTo>
                    <a:pt x="7074992" y="3730778"/>
                  </a:lnTo>
                  <a:lnTo>
                    <a:pt x="7017637" y="3730815"/>
                  </a:lnTo>
                  <a:lnTo>
                    <a:pt x="6959954" y="3730833"/>
                  </a:lnTo>
                  <a:lnTo>
                    <a:pt x="6901954" y="3730833"/>
                  </a:lnTo>
                  <a:lnTo>
                    <a:pt x="6843644" y="3730813"/>
                  </a:lnTo>
                  <a:lnTo>
                    <a:pt x="6785033" y="3730776"/>
                  </a:lnTo>
                  <a:lnTo>
                    <a:pt x="6726130" y="3730720"/>
                  </a:lnTo>
                  <a:lnTo>
                    <a:pt x="6666944" y="3730647"/>
                  </a:lnTo>
                  <a:lnTo>
                    <a:pt x="6607483" y="3730556"/>
                  </a:lnTo>
                  <a:lnTo>
                    <a:pt x="6547756" y="3730449"/>
                  </a:lnTo>
                  <a:lnTo>
                    <a:pt x="6487772" y="3730324"/>
                  </a:lnTo>
                  <a:lnTo>
                    <a:pt x="6427539" y="3730184"/>
                  </a:lnTo>
                  <a:lnTo>
                    <a:pt x="6367067" y="3730027"/>
                  </a:lnTo>
                  <a:lnTo>
                    <a:pt x="6306364" y="3729854"/>
                  </a:lnTo>
                  <a:lnTo>
                    <a:pt x="6245438" y="3729666"/>
                  </a:lnTo>
                  <a:lnTo>
                    <a:pt x="6184299" y="3729463"/>
                  </a:lnTo>
                  <a:lnTo>
                    <a:pt x="6122955" y="3729245"/>
                  </a:lnTo>
                  <a:lnTo>
                    <a:pt x="6061415" y="3729013"/>
                  </a:lnTo>
                  <a:lnTo>
                    <a:pt x="5999688" y="3728766"/>
                  </a:lnTo>
                  <a:lnTo>
                    <a:pt x="5937782" y="3728505"/>
                  </a:lnTo>
                  <a:lnTo>
                    <a:pt x="5875706" y="3728231"/>
                  </a:lnTo>
                  <a:lnTo>
                    <a:pt x="5813469" y="3727943"/>
                  </a:lnTo>
                  <a:lnTo>
                    <a:pt x="5751080" y="3727643"/>
                  </a:lnTo>
                  <a:lnTo>
                    <a:pt x="5688547" y="3727329"/>
                  </a:lnTo>
                  <a:lnTo>
                    <a:pt x="5625879" y="3727003"/>
                  </a:lnTo>
                  <a:lnTo>
                    <a:pt x="5563085" y="3726666"/>
                  </a:lnTo>
                  <a:lnTo>
                    <a:pt x="5500173" y="3726316"/>
                  </a:lnTo>
                  <a:lnTo>
                    <a:pt x="5437152" y="3725955"/>
                  </a:lnTo>
                  <a:lnTo>
                    <a:pt x="5374032" y="3725583"/>
                  </a:lnTo>
                  <a:lnTo>
                    <a:pt x="5310820" y="3725200"/>
                  </a:lnTo>
                  <a:lnTo>
                    <a:pt x="5247525" y="3724806"/>
                  </a:lnTo>
                  <a:lnTo>
                    <a:pt x="5184157" y="3724403"/>
                  </a:lnTo>
                  <a:lnTo>
                    <a:pt x="5120723" y="3723989"/>
                  </a:lnTo>
                  <a:lnTo>
                    <a:pt x="5057233" y="3723566"/>
                  </a:lnTo>
                  <a:lnTo>
                    <a:pt x="4993696" y="3723133"/>
                  </a:lnTo>
                  <a:lnTo>
                    <a:pt x="4930119" y="3722691"/>
                  </a:lnTo>
                  <a:lnTo>
                    <a:pt x="4866512" y="3722241"/>
                  </a:lnTo>
                  <a:lnTo>
                    <a:pt x="4802884" y="3721782"/>
                  </a:lnTo>
                  <a:lnTo>
                    <a:pt x="4739243" y="3721316"/>
                  </a:lnTo>
                  <a:lnTo>
                    <a:pt x="4675598" y="3720841"/>
                  </a:lnTo>
                  <a:lnTo>
                    <a:pt x="4611958" y="3720359"/>
                  </a:lnTo>
                  <a:lnTo>
                    <a:pt x="4548331" y="3719870"/>
                  </a:lnTo>
                  <a:lnTo>
                    <a:pt x="4484727" y="3719374"/>
                  </a:lnTo>
                  <a:lnTo>
                    <a:pt x="4421153" y="3718872"/>
                  </a:lnTo>
                  <a:lnTo>
                    <a:pt x="4357619" y="3718363"/>
                  </a:lnTo>
                  <a:lnTo>
                    <a:pt x="4294134" y="3717849"/>
                  </a:lnTo>
                  <a:lnTo>
                    <a:pt x="4230705" y="3717329"/>
                  </a:lnTo>
                  <a:lnTo>
                    <a:pt x="4167342" y="3716803"/>
                  </a:lnTo>
                  <a:lnTo>
                    <a:pt x="4104054" y="3716273"/>
                  </a:lnTo>
                  <a:lnTo>
                    <a:pt x="4040849" y="3715738"/>
                  </a:lnTo>
                  <a:lnTo>
                    <a:pt x="3977736" y="3715198"/>
                  </a:lnTo>
                  <a:lnTo>
                    <a:pt x="3914724" y="3714655"/>
                  </a:lnTo>
                  <a:lnTo>
                    <a:pt x="3851821" y="3714108"/>
                  </a:lnTo>
                  <a:lnTo>
                    <a:pt x="3789037" y="3713557"/>
                  </a:lnTo>
                  <a:lnTo>
                    <a:pt x="3726380" y="3713003"/>
                  </a:lnTo>
                  <a:lnTo>
                    <a:pt x="3663858" y="3712447"/>
                  </a:lnTo>
                  <a:lnTo>
                    <a:pt x="3601480" y="3711888"/>
                  </a:lnTo>
                  <a:lnTo>
                    <a:pt x="3539256" y="3711326"/>
                  </a:lnTo>
                  <a:lnTo>
                    <a:pt x="3477194" y="3710763"/>
                  </a:lnTo>
                  <a:lnTo>
                    <a:pt x="3415302" y="3710198"/>
                  </a:lnTo>
                  <a:lnTo>
                    <a:pt x="3353589" y="3709632"/>
                  </a:lnTo>
                  <a:lnTo>
                    <a:pt x="3292065" y="3709065"/>
                  </a:lnTo>
                  <a:lnTo>
                    <a:pt x="3230737" y="3708498"/>
                  </a:lnTo>
                  <a:lnTo>
                    <a:pt x="3169615" y="3707930"/>
                  </a:lnTo>
                  <a:lnTo>
                    <a:pt x="3108707" y="3707362"/>
                  </a:lnTo>
                  <a:lnTo>
                    <a:pt x="3048022" y="3706794"/>
                  </a:lnTo>
                  <a:lnTo>
                    <a:pt x="2987569" y="3706227"/>
                  </a:lnTo>
                  <a:lnTo>
                    <a:pt x="2927356" y="3705660"/>
                  </a:lnTo>
                  <a:lnTo>
                    <a:pt x="2867392" y="3705095"/>
                  </a:lnTo>
                  <a:lnTo>
                    <a:pt x="2807687" y="3704532"/>
                  </a:lnTo>
                  <a:lnTo>
                    <a:pt x="2748247" y="3703970"/>
                  </a:lnTo>
                  <a:lnTo>
                    <a:pt x="2689084" y="3703410"/>
                  </a:lnTo>
                  <a:lnTo>
                    <a:pt x="2630204" y="3702853"/>
                  </a:lnTo>
                  <a:lnTo>
                    <a:pt x="2571617" y="3702298"/>
                  </a:lnTo>
                  <a:lnTo>
                    <a:pt x="2513332" y="3701747"/>
                  </a:lnTo>
                  <a:lnTo>
                    <a:pt x="2455357" y="3701199"/>
                  </a:lnTo>
                  <a:lnTo>
                    <a:pt x="2397701" y="3700654"/>
                  </a:lnTo>
                  <a:lnTo>
                    <a:pt x="2340372" y="3700114"/>
                  </a:lnTo>
                  <a:lnTo>
                    <a:pt x="2283380" y="3699578"/>
                  </a:lnTo>
                  <a:lnTo>
                    <a:pt x="2226734" y="3699046"/>
                  </a:lnTo>
                  <a:lnTo>
                    <a:pt x="2170441" y="3698519"/>
                  </a:lnTo>
                  <a:lnTo>
                    <a:pt x="2114511" y="3697998"/>
                  </a:lnTo>
                  <a:lnTo>
                    <a:pt x="2058952" y="3697482"/>
                  </a:lnTo>
                  <a:lnTo>
                    <a:pt x="2003774" y="3696972"/>
                  </a:lnTo>
                  <a:lnTo>
                    <a:pt x="1948984" y="3696468"/>
                  </a:lnTo>
                  <a:lnTo>
                    <a:pt x="1894592" y="3695970"/>
                  </a:lnTo>
                  <a:lnTo>
                    <a:pt x="1840606" y="3695479"/>
                  </a:lnTo>
                  <a:lnTo>
                    <a:pt x="1787035" y="3694996"/>
                  </a:lnTo>
                  <a:lnTo>
                    <a:pt x="1733888" y="3694519"/>
                  </a:lnTo>
                  <a:lnTo>
                    <a:pt x="1681174" y="3694050"/>
                  </a:lnTo>
                  <a:lnTo>
                    <a:pt x="1628900" y="3693590"/>
                  </a:lnTo>
                  <a:lnTo>
                    <a:pt x="1577077" y="3693137"/>
                  </a:lnTo>
                  <a:lnTo>
                    <a:pt x="1525712" y="3692693"/>
                  </a:lnTo>
                  <a:lnTo>
                    <a:pt x="1474815" y="3692258"/>
                  </a:lnTo>
                  <a:lnTo>
                    <a:pt x="1424394" y="3691833"/>
                  </a:lnTo>
                  <a:lnTo>
                    <a:pt x="1374458" y="3691417"/>
                  </a:lnTo>
                  <a:lnTo>
                    <a:pt x="1325015" y="3691010"/>
                  </a:lnTo>
                  <a:lnTo>
                    <a:pt x="1276075" y="3690614"/>
                  </a:lnTo>
                  <a:lnTo>
                    <a:pt x="1227646" y="3690228"/>
                  </a:lnTo>
                  <a:lnTo>
                    <a:pt x="1179737" y="3689853"/>
                  </a:lnTo>
                  <a:lnTo>
                    <a:pt x="1132356" y="3689489"/>
                  </a:lnTo>
                  <a:lnTo>
                    <a:pt x="1085512" y="3689137"/>
                  </a:lnTo>
                  <a:lnTo>
                    <a:pt x="1039215" y="3688796"/>
                  </a:lnTo>
                  <a:lnTo>
                    <a:pt x="993472" y="3688467"/>
                  </a:lnTo>
                  <a:lnTo>
                    <a:pt x="948292" y="3688151"/>
                  </a:lnTo>
                  <a:lnTo>
                    <a:pt x="903685" y="3687847"/>
                  </a:lnTo>
                  <a:lnTo>
                    <a:pt x="859659" y="3687556"/>
                  </a:lnTo>
                  <a:lnTo>
                    <a:pt x="816222" y="3687278"/>
                  </a:lnTo>
                  <a:lnTo>
                    <a:pt x="773384" y="3687014"/>
                  </a:lnTo>
                  <a:lnTo>
                    <a:pt x="731153" y="3686763"/>
                  </a:lnTo>
                  <a:lnTo>
                    <a:pt x="689537" y="3686527"/>
                  </a:lnTo>
                  <a:lnTo>
                    <a:pt x="648546" y="3686305"/>
                  </a:lnTo>
                  <a:lnTo>
                    <a:pt x="608189" y="3686098"/>
                  </a:lnTo>
                  <a:lnTo>
                    <a:pt x="568473" y="3685906"/>
                  </a:lnTo>
                  <a:lnTo>
                    <a:pt x="529409" y="3685730"/>
                  </a:lnTo>
                  <a:lnTo>
                    <a:pt x="491003" y="3685569"/>
                  </a:lnTo>
                  <a:lnTo>
                    <a:pt x="416206" y="3685296"/>
                  </a:lnTo>
                  <a:lnTo>
                    <a:pt x="344152" y="3685089"/>
                  </a:lnTo>
                  <a:lnTo>
                    <a:pt x="274910" y="3684951"/>
                  </a:lnTo>
                  <a:lnTo>
                    <a:pt x="208551" y="3684885"/>
                  </a:lnTo>
                  <a:lnTo>
                    <a:pt x="176474" y="3684879"/>
                  </a:lnTo>
                  <a:lnTo>
                    <a:pt x="145143" y="3684892"/>
                  </a:lnTo>
                  <a:lnTo>
                    <a:pt x="84758" y="3684976"/>
                  </a:lnTo>
                  <a:lnTo>
                    <a:pt x="27465" y="3685139"/>
                  </a:lnTo>
                  <a:lnTo>
                    <a:pt x="0" y="3685251"/>
                  </a:lnTo>
                  <a:lnTo>
                    <a:pt x="6414" y="3628623"/>
                  </a:lnTo>
                  <a:lnTo>
                    <a:pt x="12503" y="3571431"/>
                  </a:lnTo>
                  <a:lnTo>
                    <a:pt x="18272" y="3513707"/>
                  </a:lnTo>
                  <a:lnTo>
                    <a:pt x="23727" y="3455482"/>
                  </a:lnTo>
                  <a:lnTo>
                    <a:pt x="28875" y="3396786"/>
                  </a:lnTo>
                  <a:lnTo>
                    <a:pt x="33721" y="3337651"/>
                  </a:lnTo>
                  <a:lnTo>
                    <a:pt x="38273" y="3278107"/>
                  </a:lnTo>
                  <a:lnTo>
                    <a:pt x="42536" y="3218186"/>
                  </a:lnTo>
                  <a:lnTo>
                    <a:pt x="46517" y="3157919"/>
                  </a:lnTo>
                  <a:lnTo>
                    <a:pt x="50222" y="3097336"/>
                  </a:lnTo>
                  <a:lnTo>
                    <a:pt x="53657" y="3036469"/>
                  </a:lnTo>
                  <a:lnTo>
                    <a:pt x="56829" y="2975349"/>
                  </a:lnTo>
                  <a:lnTo>
                    <a:pt x="59743" y="2914006"/>
                  </a:lnTo>
                  <a:lnTo>
                    <a:pt x="62406" y="2852473"/>
                  </a:lnTo>
                  <a:lnTo>
                    <a:pt x="64824" y="2790779"/>
                  </a:lnTo>
                  <a:lnTo>
                    <a:pt x="67003" y="2728956"/>
                  </a:lnTo>
                  <a:lnTo>
                    <a:pt x="68951" y="2667034"/>
                  </a:lnTo>
                  <a:lnTo>
                    <a:pt x="70672" y="2605046"/>
                  </a:lnTo>
                  <a:lnTo>
                    <a:pt x="72173" y="2543022"/>
                  </a:lnTo>
                  <a:lnTo>
                    <a:pt x="73461" y="2480993"/>
                  </a:lnTo>
                  <a:lnTo>
                    <a:pt x="74541" y="2418989"/>
                  </a:lnTo>
                  <a:lnTo>
                    <a:pt x="75420" y="2357043"/>
                  </a:lnTo>
                  <a:lnTo>
                    <a:pt x="76104" y="2295185"/>
                  </a:lnTo>
                  <a:lnTo>
                    <a:pt x="76600" y="2233445"/>
                  </a:lnTo>
                  <a:lnTo>
                    <a:pt x="76913" y="2171856"/>
                  </a:lnTo>
                  <a:lnTo>
                    <a:pt x="77051" y="2110448"/>
                  </a:lnTo>
                  <a:lnTo>
                    <a:pt x="77018" y="2049252"/>
                  </a:lnTo>
                  <a:lnTo>
                    <a:pt x="76822" y="1988300"/>
                  </a:lnTo>
                  <a:lnTo>
                    <a:pt x="76468" y="1927621"/>
                  </a:lnTo>
                  <a:lnTo>
                    <a:pt x="75964" y="1867248"/>
                  </a:lnTo>
                  <a:lnTo>
                    <a:pt x="75314" y="1807211"/>
                  </a:lnTo>
                  <a:lnTo>
                    <a:pt x="74526" y="1747541"/>
                  </a:lnTo>
                  <a:lnTo>
                    <a:pt x="73606" y="1688270"/>
                  </a:lnTo>
                  <a:lnTo>
                    <a:pt x="72559" y="1629427"/>
                  </a:lnTo>
                  <a:lnTo>
                    <a:pt x="71393" y="1571046"/>
                  </a:lnTo>
                  <a:lnTo>
                    <a:pt x="70113" y="1513155"/>
                  </a:lnTo>
                  <a:lnTo>
                    <a:pt x="68725" y="1455787"/>
                  </a:lnTo>
                  <a:lnTo>
                    <a:pt x="67237" y="1398973"/>
                  </a:lnTo>
                  <a:lnTo>
                    <a:pt x="65653" y="1342743"/>
                  </a:lnTo>
                  <a:lnTo>
                    <a:pt x="63981" y="1287129"/>
                  </a:lnTo>
                  <a:lnTo>
                    <a:pt x="62227" y="1232161"/>
                  </a:lnTo>
                  <a:lnTo>
                    <a:pt x="60397" y="1177870"/>
                  </a:lnTo>
                  <a:lnTo>
                    <a:pt x="58496" y="1124288"/>
                  </a:lnTo>
                  <a:lnTo>
                    <a:pt x="56532" y="1071446"/>
                  </a:lnTo>
                  <a:lnTo>
                    <a:pt x="54511" y="1019375"/>
                  </a:lnTo>
                  <a:lnTo>
                    <a:pt x="52439" y="968105"/>
                  </a:lnTo>
                  <a:lnTo>
                    <a:pt x="50322" y="917667"/>
                  </a:lnTo>
                  <a:lnTo>
                    <a:pt x="48166" y="868094"/>
                  </a:lnTo>
                  <a:lnTo>
                    <a:pt x="45977" y="819415"/>
                  </a:lnTo>
                  <a:lnTo>
                    <a:pt x="43763" y="771662"/>
                  </a:lnTo>
                  <a:lnTo>
                    <a:pt x="41529" y="724866"/>
                  </a:lnTo>
                  <a:lnTo>
                    <a:pt x="39281" y="679058"/>
                  </a:lnTo>
                  <a:lnTo>
                    <a:pt x="37026" y="634268"/>
                  </a:lnTo>
                  <a:lnTo>
                    <a:pt x="34770" y="590528"/>
                  </a:lnTo>
                  <a:lnTo>
                    <a:pt x="32518" y="547870"/>
                  </a:lnTo>
                  <a:lnTo>
                    <a:pt x="30279" y="506323"/>
                  </a:lnTo>
                  <a:lnTo>
                    <a:pt x="28057" y="465919"/>
                  </a:lnTo>
                  <a:lnTo>
                    <a:pt x="25858" y="426689"/>
                  </a:lnTo>
                  <a:lnTo>
                    <a:pt x="21558" y="351876"/>
                  </a:lnTo>
                  <a:lnTo>
                    <a:pt x="17429" y="282130"/>
                  </a:lnTo>
                  <a:lnTo>
                    <a:pt x="13520" y="217701"/>
                  </a:lnTo>
                  <a:lnTo>
                    <a:pt x="9882" y="158837"/>
                  </a:lnTo>
                  <a:lnTo>
                    <a:pt x="6564" y="105786"/>
                  </a:lnTo>
                  <a:lnTo>
                    <a:pt x="5041" y="81518"/>
                  </a:lnTo>
                  <a:lnTo>
                    <a:pt x="3616" y="58796"/>
                  </a:lnTo>
                  <a:lnTo>
                    <a:pt x="2297" y="37652"/>
                  </a:lnTo>
                  <a:lnTo>
                    <a:pt x="1090" y="18115"/>
                  </a:lnTo>
                  <a:lnTo>
                    <a:pt x="0" y="219"/>
                  </a:lnTo>
                  <a:close/>
                </a:path>
              </a:pathLst>
            </a:custGeom>
            <a:ln w="12192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22">
              <a:extLst>
                <a:ext uri="{FF2B5EF4-FFF2-40B4-BE49-F238E27FC236}">
                  <a16:creationId xmlns:a16="http://schemas.microsoft.com/office/drawing/2014/main" id="{39180F97-EEE8-4CC5-91B5-99C297AD5BED}"/>
                </a:ext>
              </a:extLst>
            </p:cNvPr>
            <p:cNvSpPr/>
            <p:nvPr/>
          </p:nvSpPr>
          <p:spPr>
            <a:xfrm>
              <a:off x="10317371" y="1140603"/>
              <a:ext cx="1543811" cy="15438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23">
              <a:extLst>
                <a:ext uri="{FF2B5EF4-FFF2-40B4-BE49-F238E27FC236}">
                  <a16:creationId xmlns:a16="http://schemas.microsoft.com/office/drawing/2014/main" id="{8AE195DA-724A-4DE1-B91F-DFE4C8984D8B}"/>
                </a:ext>
              </a:extLst>
            </p:cNvPr>
            <p:cNvSpPr/>
            <p:nvPr/>
          </p:nvSpPr>
          <p:spPr>
            <a:xfrm>
              <a:off x="4381326" y="1580702"/>
              <a:ext cx="1935693" cy="8173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24">
              <a:extLst>
                <a:ext uri="{FF2B5EF4-FFF2-40B4-BE49-F238E27FC236}">
                  <a16:creationId xmlns:a16="http://schemas.microsoft.com/office/drawing/2014/main" id="{FB13396C-D2FC-4334-819C-2F830722F962}"/>
                </a:ext>
              </a:extLst>
            </p:cNvPr>
            <p:cNvSpPr/>
            <p:nvPr/>
          </p:nvSpPr>
          <p:spPr>
            <a:xfrm>
              <a:off x="5100693" y="1816984"/>
              <a:ext cx="5297170" cy="1162049"/>
            </a:xfrm>
            <a:custGeom>
              <a:avLst/>
              <a:gdLst/>
              <a:ahLst/>
              <a:cxnLst/>
              <a:rect l="l" t="t" r="r" b="b"/>
              <a:pathLst>
                <a:path w="5297170" h="1162050">
                  <a:moveTo>
                    <a:pt x="76200" y="1085469"/>
                  </a:moveTo>
                  <a:lnTo>
                    <a:pt x="44450" y="1085469"/>
                  </a:lnTo>
                  <a:lnTo>
                    <a:pt x="44450" y="571500"/>
                  </a:lnTo>
                  <a:lnTo>
                    <a:pt x="31750" y="571500"/>
                  </a:lnTo>
                  <a:lnTo>
                    <a:pt x="31750" y="1085469"/>
                  </a:lnTo>
                  <a:lnTo>
                    <a:pt x="0" y="1085469"/>
                  </a:lnTo>
                  <a:lnTo>
                    <a:pt x="38100" y="1161669"/>
                  </a:lnTo>
                  <a:lnTo>
                    <a:pt x="69850" y="1098169"/>
                  </a:lnTo>
                  <a:lnTo>
                    <a:pt x="76200" y="1085469"/>
                  </a:lnTo>
                  <a:close/>
                </a:path>
                <a:path w="5297170" h="1162050">
                  <a:moveTo>
                    <a:pt x="5297043" y="38100"/>
                  </a:moveTo>
                  <a:lnTo>
                    <a:pt x="5284343" y="31750"/>
                  </a:lnTo>
                  <a:lnTo>
                    <a:pt x="5220843" y="0"/>
                  </a:lnTo>
                  <a:lnTo>
                    <a:pt x="5220843" y="31750"/>
                  </a:lnTo>
                  <a:lnTo>
                    <a:pt x="947928" y="31750"/>
                  </a:lnTo>
                  <a:lnTo>
                    <a:pt x="947928" y="44450"/>
                  </a:lnTo>
                  <a:lnTo>
                    <a:pt x="5220843" y="44450"/>
                  </a:lnTo>
                  <a:lnTo>
                    <a:pt x="5220843" y="76200"/>
                  </a:lnTo>
                  <a:lnTo>
                    <a:pt x="5284343" y="44450"/>
                  </a:lnTo>
                  <a:lnTo>
                    <a:pt x="5297043" y="3810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C100DF-D817-4460-8937-C110D81C1404}"/>
              </a:ext>
            </a:extLst>
          </p:cNvPr>
          <p:cNvSpPr/>
          <p:nvPr/>
        </p:nvSpPr>
        <p:spPr>
          <a:xfrm>
            <a:off x="2780846" y="3365737"/>
            <a:ext cx="5005482" cy="756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IN" sz="2400" b="0" i="0" u="none" strike="noStrike" kern="1200" cap="none" spc="-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APPLICATION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&amp; </a:t>
            </a:r>
            <a:r>
              <a:rPr kumimoji="0" lang="en-IN" sz="2400" b="0" i="0" u="none" strike="noStrike" kern="1200" cap="none" spc="-8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DAD570A-C64D-478F-AB78-90535D66372D}"/>
              </a:ext>
            </a:extLst>
          </p:cNvPr>
          <p:cNvSpPr/>
          <p:nvPr/>
        </p:nvSpPr>
        <p:spPr>
          <a:xfrm>
            <a:off x="2780846" y="4081206"/>
            <a:ext cx="5005482" cy="7069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IN" sz="2400" b="0" i="0" u="none" strike="noStrike" kern="1200" cap="none" spc="-1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SOFTWARE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5BD14FA-E121-429E-B736-5A55B9016B12}"/>
              </a:ext>
            </a:extLst>
          </p:cNvPr>
          <p:cNvSpPr/>
          <p:nvPr/>
        </p:nvSpPr>
        <p:spPr>
          <a:xfrm>
            <a:off x="2780846" y="4808417"/>
            <a:ext cx="5005482" cy="7069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-1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SERVERS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&amp;</a:t>
            </a:r>
            <a:r>
              <a:rPr kumimoji="0" lang="en-IN" sz="2400" b="0" i="0" u="none" strike="noStrike" kern="1200" cap="none" spc="1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IN" sz="2400" b="0" i="0" u="none" strike="noStrike" kern="1200" cap="none" spc="-1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STORAGE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8159BF9-822A-42C1-872A-A5754431B990}"/>
              </a:ext>
            </a:extLst>
          </p:cNvPr>
          <p:cNvSpPr/>
          <p:nvPr/>
        </p:nvSpPr>
        <p:spPr>
          <a:xfrm>
            <a:off x="2780846" y="5460619"/>
            <a:ext cx="5005482" cy="70696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IN" sz="2400" b="0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NETWORK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16" name="Picture 3" descr="File:C-DAC LogoTransp.png - Wikipedia">
            <a:extLst>
              <a:ext uri="{FF2B5EF4-FFF2-40B4-BE49-F238E27FC236}">
                <a16:creationId xmlns:a16="http://schemas.microsoft.com/office/drawing/2014/main" id="{01EAB658-F2FD-431B-B0CB-A4D7060E0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601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F6E36ED-26C1-4469-9C58-64B7A3A73F7A}"/>
              </a:ext>
            </a:extLst>
          </p:cNvPr>
          <p:cNvSpPr/>
          <p:nvPr/>
        </p:nvSpPr>
        <p:spPr>
          <a:xfrm>
            <a:off x="4190260" y="2366333"/>
            <a:ext cx="3773009" cy="351799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Management Application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C9141E-E544-4EC0-A807-D9BB988739C7}"/>
              </a:ext>
            </a:extLst>
          </p:cNvPr>
          <p:cNvSpPr/>
          <p:nvPr/>
        </p:nvSpPr>
        <p:spPr>
          <a:xfrm>
            <a:off x="7688062" y="2718759"/>
            <a:ext cx="1571348" cy="63071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800" b="0" i="0" dirty="0">
                <a:solidFill>
                  <a:srgbClr val="610B4B"/>
                </a:solidFill>
                <a:effectLst/>
                <a:latin typeface="erdana"/>
              </a:rPr>
              <a:t>Evernote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CF9554-03EE-48D9-BDAB-6564D1D4D28F}"/>
              </a:ext>
            </a:extLst>
          </p:cNvPr>
          <p:cNvSpPr/>
          <p:nvPr/>
        </p:nvSpPr>
        <p:spPr>
          <a:xfrm>
            <a:off x="3275860" y="2718760"/>
            <a:ext cx="1207363" cy="554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800" b="0" i="0" dirty="0">
                <a:solidFill>
                  <a:srgbClr val="610B4B"/>
                </a:solidFill>
                <a:effectLst/>
                <a:latin typeface="erdana"/>
              </a:rPr>
              <a:t>Toggl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600237-DAB2-482A-A080-DBF1BCA157CA}"/>
              </a:ext>
            </a:extLst>
          </p:cNvPr>
          <p:cNvSpPr/>
          <p:nvPr/>
        </p:nvSpPr>
        <p:spPr>
          <a:xfrm>
            <a:off x="2894119" y="4983186"/>
            <a:ext cx="1589104" cy="5544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800" b="0" i="0" dirty="0">
                <a:solidFill>
                  <a:srgbClr val="610B4B"/>
                </a:solidFill>
                <a:effectLst/>
                <a:latin typeface="erdana"/>
              </a:rPr>
              <a:t>Outright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2BEA64-CDC6-495F-AE9D-1B378DF0803A}"/>
              </a:ext>
            </a:extLst>
          </p:cNvPr>
          <p:cNvSpPr/>
          <p:nvPr/>
        </p:nvSpPr>
        <p:spPr>
          <a:xfrm>
            <a:off x="7688062" y="4983186"/>
            <a:ext cx="2228304" cy="5931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800" b="0" i="0" dirty="0">
                <a:solidFill>
                  <a:srgbClr val="610B4B"/>
                </a:solidFill>
                <a:effectLst/>
                <a:latin typeface="erdana"/>
              </a:rPr>
              <a:t>GoToMeeting</a:t>
            </a:r>
          </a:p>
        </p:txBody>
      </p:sp>
      <p:pic>
        <p:nvPicPr>
          <p:cNvPr id="10" name="Picture 3" descr="File:C-DAC LogoTransp.png - Wikipedia">
            <a:extLst>
              <a:ext uri="{FF2B5EF4-FFF2-40B4-BE49-F238E27FC236}">
                <a16:creationId xmlns:a16="http://schemas.microsoft.com/office/drawing/2014/main" id="{10467EF7-0B0B-402C-8109-37920F43C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B48984F-344C-4966-909F-0EC1D712D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081" y="304383"/>
            <a:ext cx="6990080" cy="1450757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Cloud Computing Applications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73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F6E36ED-26C1-4469-9C58-64B7A3A73F7A}"/>
              </a:ext>
            </a:extLst>
          </p:cNvPr>
          <p:cNvSpPr/>
          <p:nvPr/>
        </p:nvSpPr>
        <p:spPr>
          <a:xfrm>
            <a:off x="4190260" y="2366333"/>
            <a:ext cx="3773009" cy="351799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Social Application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C9141E-E544-4EC0-A807-D9BB988739C7}"/>
              </a:ext>
            </a:extLst>
          </p:cNvPr>
          <p:cNvSpPr/>
          <p:nvPr/>
        </p:nvSpPr>
        <p:spPr>
          <a:xfrm>
            <a:off x="7688062" y="2718759"/>
            <a:ext cx="1313895" cy="63071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800" b="0" i="0" dirty="0">
                <a:solidFill>
                  <a:srgbClr val="610B4B"/>
                </a:solidFill>
                <a:effectLst/>
                <a:latin typeface="erdana"/>
              </a:rPr>
              <a:t>Twitter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CF9554-03EE-48D9-BDAB-6564D1D4D28F}"/>
              </a:ext>
            </a:extLst>
          </p:cNvPr>
          <p:cNvSpPr/>
          <p:nvPr/>
        </p:nvSpPr>
        <p:spPr>
          <a:xfrm>
            <a:off x="2760956" y="2718760"/>
            <a:ext cx="1722268" cy="554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800" b="1" i="0" dirty="0">
                <a:solidFill>
                  <a:srgbClr val="333333"/>
                </a:solidFill>
                <a:effectLst/>
                <a:latin typeface="inter-bold"/>
              </a:rPr>
              <a:t>Facebook</a:t>
            </a:r>
            <a:endParaRPr lang="en-IN" sz="2800" b="0" i="0" dirty="0">
              <a:solidFill>
                <a:srgbClr val="610B4B"/>
              </a:solidFill>
              <a:effectLst/>
              <a:latin typeface="erdana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600237-DAB2-482A-A080-DBF1BCA157CA}"/>
              </a:ext>
            </a:extLst>
          </p:cNvPr>
          <p:cNvSpPr/>
          <p:nvPr/>
        </p:nvSpPr>
        <p:spPr>
          <a:xfrm>
            <a:off x="2894119" y="4983186"/>
            <a:ext cx="1589104" cy="5544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800" b="0" i="0" dirty="0">
                <a:solidFill>
                  <a:srgbClr val="610B4B"/>
                </a:solidFill>
                <a:effectLst/>
                <a:latin typeface="erdana"/>
              </a:rPr>
              <a:t>Yammer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2BEA64-CDC6-495F-AE9D-1B378DF0803A}"/>
              </a:ext>
            </a:extLst>
          </p:cNvPr>
          <p:cNvSpPr/>
          <p:nvPr/>
        </p:nvSpPr>
        <p:spPr>
          <a:xfrm>
            <a:off x="7688062" y="4983186"/>
            <a:ext cx="1571348" cy="5931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800" b="1" i="0" dirty="0">
                <a:solidFill>
                  <a:srgbClr val="333333"/>
                </a:solidFill>
                <a:effectLst/>
                <a:latin typeface="inter-bold"/>
              </a:rPr>
              <a:t>LinkedIn</a:t>
            </a:r>
            <a:endParaRPr lang="en-IN" sz="2800" b="0" i="0" dirty="0">
              <a:solidFill>
                <a:srgbClr val="610B4B"/>
              </a:solidFill>
              <a:effectLst/>
              <a:latin typeface="erdana"/>
            </a:endParaRPr>
          </a:p>
        </p:txBody>
      </p:sp>
      <p:pic>
        <p:nvPicPr>
          <p:cNvPr id="10" name="Picture 3" descr="File:C-DAC LogoTransp.png - Wikipedia">
            <a:extLst>
              <a:ext uri="{FF2B5EF4-FFF2-40B4-BE49-F238E27FC236}">
                <a16:creationId xmlns:a16="http://schemas.microsoft.com/office/drawing/2014/main" id="{276D265F-ABEB-4E41-8A57-BC09780C2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F1BFB20-277F-4A77-9FA0-EA9BDCB1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081" y="304383"/>
            <a:ext cx="6990080" cy="1450757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Cloud Computing Applications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97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D4E4-49B6-4F78-AFD4-7ED7D14B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erdana"/>
              </a:rPr>
              <a:t>							Cloud Computing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3A33085-E899-45AF-8C5B-C9AAD047A767}"/>
              </a:ext>
            </a:extLst>
          </p:cNvPr>
          <p:cNvSpPr/>
          <p:nvPr/>
        </p:nvSpPr>
        <p:spPr>
          <a:xfrm>
            <a:off x="4119239" y="3429000"/>
            <a:ext cx="3817398" cy="2066278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IN" sz="6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</a:t>
            </a:r>
          </a:p>
        </p:txBody>
      </p:sp>
      <p:pic>
        <p:nvPicPr>
          <p:cNvPr id="5" name="Picture 3" descr="File:C-DAC LogoTransp.png - Wikipedia">
            <a:extLst>
              <a:ext uri="{FF2B5EF4-FFF2-40B4-BE49-F238E27FC236}">
                <a16:creationId xmlns:a16="http://schemas.microsoft.com/office/drawing/2014/main" id="{741F39E5-2BC7-4263-AA2A-037F48C51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01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FE4421-5654-4C74-8995-D938C68EF10C}"/>
              </a:ext>
            </a:extLst>
          </p:cNvPr>
          <p:cNvSpPr/>
          <p:nvPr/>
        </p:nvSpPr>
        <p:spPr>
          <a:xfrm>
            <a:off x="1491456" y="2902999"/>
            <a:ext cx="954348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allows us to create, configure, and customize applications via an internet</a:t>
            </a:r>
            <a:endParaRPr lang="en-IN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231B0F-B063-4916-897A-BC5E4A48E963}"/>
              </a:ext>
            </a:extLst>
          </p:cNvPr>
          <p:cNvSpPr/>
          <p:nvPr/>
        </p:nvSpPr>
        <p:spPr>
          <a:xfrm>
            <a:off x="1491456" y="4741415"/>
            <a:ext cx="9543487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333333"/>
                </a:solidFill>
                <a:latin typeface="inter-regular"/>
              </a:rPr>
              <a:t>allows us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to store, manage, and access data online rather than local drives</a:t>
            </a:r>
            <a:endParaRPr lang="en-IN" sz="2400" dirty="0"/>
          </a:p>
        </p:txBody>
      </p:sp>
      <p:pic>
        <p:nvPicPr>
          <p:cNvPr id="6" name="Picture 3" descr="File:C-DAC LogoTransp.png - Wikipedia">
            <a:extLst>
              <a:ext uri="{FF2B5EF4-FFF2-40B4-BE49-F238E27FC236}">
                <a16:creationId xmlns:a16="http://schemas.microsoft.com/office/drawing/2014/main" id="{126FC5DF-33AF-4850-8703-FFD46EEB2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191597A-596B-474D-845B-F7B882B93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594" y="391813"/>
            <a:ext cx="10058400" cy="862412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	</a:t>
            </a:r>
            <a:r>
              <a:rPr lang="en-IN" dirty="0">
                <a:solidFill>
                  <a:schemeClr val="tx1"/>
                </a:solidFill>
                <a:latin typeface="erdana"/>
              </a:rPr>
              <a:t>     </a:t>
            </a:r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What is Cloud Computing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80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9794-A38B-4DAF-883C-D05C5151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721" y="477520"/>
            <a:ext cx="6949440" cy="120311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erdana"/>
              </a:rPr>
              <a:t> What can be done using Cloud       Computing</a:t>
            </a:r>
            <a:endParaRPr lang="en-IN" dirty="0">
              <a:latin typeface="erdan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24118C-B4DE-4BE7-B0B0-78C54D1F0003}"/>
              </a:ext>
            </a:extLst>
          </p:cNvPr>
          <p:cNvSpPr/>
          <p:nvPr/>
        </p:nvSpPr>
        <p:spPr>
          <a:xfrm>
            <a:off x="600723" y="2511537"/>
            <a:ext cx="5356194" cy="461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Developing new applications and 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73AFCC-9D83-45EF-9A65-073C928ECA84}"/>
              </a:ext>
            </a:extLst>
          </p:cNvPr>
          <p:cNvSpPr/>
          <p:nvPr/>
        </p:nvSpPr>
        <p:spPr>
          <a:xfrm>
            <a:off x="5956916" y="2975364"/>
            <a:ext cx="5725357" cy="46163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Storage, back up, and recovery of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B5EA9E-0500-4D30-BE67-52FA775EC817}"/>
              </a:ext>
            </a:extLst>
          </p:cNvPr>
          <p:cNvSpPr/>
          <p:nvPr/>
        </p:nvSpPr>
        <p:spPr>
          <a:xfrm>
            <a:off x="600723" y="3441380"/>
            <a:ext cx="5356192" cy="4616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Hosting blogs and websites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38946A-52B7-4AF3-BEE8-4F752CE44645}"/>
              </a:ext>
            </a:extLst>
          </p:cNvPr>
          <p:cNvSpPr/>
          <p:nvPr/>
        </p:nvSpPr>
        <p:spPr>
          <a:xfrm>
            <a:off x="5956914" y="3911773"/>
            <a:ext cx="5749033" cy="4616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Delivery of software on demand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EA68D4-6251-4E1B-B545-943C6D67C631}"/>
              </a:ext>
            </a:extLst>
          </p:cNvPr>
          <p:cNvSpPr/>
          <p:nvPr/>
        </p:nvSpPr>
        <p:spPr>
          <a:xfrm>
            <a:off x="2784629" y="5584439"/>
            <a:ext cx="6199573" cy="46163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>
                <a:solidFill>
                  <a:srgbClr val="000000"/>
                </a:solidFill>
                <a:latin typeface="inter-regular"/>
              </a:rPr>
              <a:t>e</a:t>
            </a:r>
            <a:r>
              <a:rPr lang="en-US" sz="1800" dirty="0" err="1">
                <a:solidFill>
                  <a:srgbClr val="000000"/>
                </a:solidFill>
                <a:latin typeface="inter-regular"/>
              </a:rPr>
              <a:t>tc</a:t>
            </a:r>
            <a:r>
              <a:rPr lang="en-US" sz="1800" dirty="0">
                <a:solidFill>
                  <a:srgbClr val="000000"/>
                </a:solidFill>
                <a:latin typeface="inter-regular"/>
              </a:rPr>
              <a:t> ….</a:t>
            </a:r>
            <a:endParaRPr lang="en-US" sz="18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28E948-30C7-400B-B276-68D8DF352926}"/>
              </a:ext>
            </a:extLst>
          </p:cNvPr>
          <p:cNvSpPr/>
          <p:nvPr/>
        </p:nvSpPr>
        <p:spPr>
          <a:xfrm>
            <a:off x="600723" y="4391166"/>
            <a:ext cx="5356191" cy="4616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Analysis of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4C5293-5DF2-4B7D-83C2-C57158F63C0A}"/>
              </a:ext>
            </a:extLst>
          </p:cNvPr>
          <p:cNvSpPr/>
          <p:nvPr/>
        </p:nvSpPr>
        <p:spPr>
          <a:xfrm>
            <a:off x="5956914" y="4863516"/>
            <a:ext cx="5749034" cy="4616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Streaming videos and audios</a:t>
            </a:r>
          </a:p>
        </p:txBody>
      </p:sp>
      <p:pic>
        <p:nvPicPr>
          <p:cNvPr id="11" name="Picture 3" descr="File:C-DAC LogoTransp.png - Wikipedia">
            <a:extLst>
              <a:ext uri="{FF2B5EF4-FFF2-40B4-BE49-F238E27FC236}">
                <a16:creationId xmlns:a16="http://schemas.microsoft.com/office/drawing/2014/main" id="{0CF06946-F227-45B8-A855-65496B52A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87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7032-F263-493F-AB1E-60DB128D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579" y="513618"/>
            <a:ext cx="10058400" cy="811462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	</a:t>
            </a:r>
            <a:r>
              <a:rPr lang="en-IN" dirty="0">
                <a:solidFill>
                  <a:schemeClr val="tx1"/>
                </a:solidFill>
                <a:latin typeface="erdana"/>
              </a:rPr>
              <a:t>   </a:t>
            </a:r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History of Cloud Computing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A8911F-86A8-4B9F-9167-28DD3A039AFB}"/>
              </a:ext>
            </a:extLst>
          </p:cNvPr>
          <p:cNvSpPr/>
          <p:nvPr/>
        </p:nvSpPr>
        <p:spPr>
          <a:xfrm>
            <a:off x="570833" y="2053035"/>
            <a:ext cx="4181383" cy="4091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dirty="0">
                <a:solidFill>
                  <a:srgbClr val="333333"/>
                </a:solidFill>
                <a:effectLst/>
                <a:latin typeface="Garamond" panose="02020404030301010803" pitchFamily="18" charset="0"/>
              </a:rPr>
              <a:t>1961, John </a:t>
            </a:r>
            <a:r>
              <a:rPr lang="en-US" sz="3200" b="0" i="0" dirty="0" err="1">
                <a:solidFill>
                  <a:srgbClr val="333333"/>
                </a:solidFill>
                <a:effectLst/>
                <a:latin typeface="Garamond" panose="02020404030301010803" pitchFamily="18" charset="0"/>
              </a:rPr>
              <a:t>MacCharty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Garamond" panose="02020404030301010803" pitchFamily="18" charset="0"/>
              </a:rPr>
              <a:t> suggested in a speech at MIT that computing can be sold like a utility, just like a water or electricity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1B38D4-6323-4317-9B9C-BA7D1EC0C450}"/>
              </a:ext>
            </a:extLst>
          </p:cNvPr>
          <p:cNvSpPr/>
          <p:nvPr/>
        </p:nvSpPr>
        <p:spPr>
          <a:xfrm>
            <a:off x="6394331" y="1940326"/>
            <a:ext cx="4714042" cy="5060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1" dirty="0">
                <a:solidFill>
                  <a:srgbClr val="333333"/>
                </a:solidFill>
                <a:effectLst/>
                <a:latin typeface="inter-regular"/>
              </a:rPr>
              <a:t>1999, </a:t>
            </a:r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Salesforce.com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544A5-D455-45E0-8680-47FCEA6BB7CE}"/>
              </a:ext>
            </a:extLst>
          </p:cNvPr>
          <p:cNvSpPr/>
          <p:nvPr/>
        </p:nvSpPr>
        <p:spPr>
          <a:xfrm>
            <a:off x="6394331" y="2711562"/>
            <a:ext cx="4714042" cy="5060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1" dirty="0">
                <a:solidFill>
                  <a:srgbClr val="333333"/>
                </a:solidFill>
                <a:effectLst/>
                <a:latin typeface="inter-regular"/>
              </a:rPr>
              <a:t>2002, </a:t>
            </a:r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Amazon AWS</a:t>
            </a:r>
            <a:r>
              <a:rPr lang="en-IN" b="0" i="1" dirty="0">
                <a:solidFill>
                  <a:srgbClr val="333333"/>
                </a:solidFill>
                <a:effectLst/>
                <a:latin typeface="inter-regular"/>
              </a:rPr>
              <a:t> 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D33C6D-FE03-4049-BE11-A4938F356C87}"/>
              </a:ext>
            </a:extLst>
          </p:cNvPr>
          <p:cNvSpPr/>
          <p:nvPr/>
        </p:nvSpPr>
        <p:spPr>
          <a:xfrm>
            <a:off x="6393405" y="3447380"/>
            <a:ext cx="4714042" cy="5060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1" dirty="0">
                <a:solidFill>
                  <a:srgbClr val="333333"/>
                </a:solidFill>
                <a:effectLst/>
                <a:latin typeface="inter-regular"/>
              </a:rPr>
              <a:t>2009, </a:t>
            </a:r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Google Apps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8790B0-15FF-468A-9FFE-7A0EA491C55F}"/>
              </a:ext>
            </a:extLst>
          </p:cNvPr>
          <p:cNvSpPr/>
          <p:nvPr/>
        </p:nvSpPr>
        <p:spPr>
          <a:xfrm>
            <a:off x="6393405" y="4231227"/>
            <a:ext cx="4714042" cy="5060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1" dirty="0">
                <a:solidFill>
                  <a:srgbClr val="333333"/>
                </a:solidFill>
                <a:effectLst/>
                <a:latin typeface="inter-regular"/>
              </a:rPr>
              <a:t>2009, </a:t>
            </a:r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Microsoft Azure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2575F8-B2C4-4C1D-9C6F-A369548CA17C}"/>
              </a:ext>
            </a:extLst>
          </p:cNvPr>
          <p:cNvSpPr/>
          <p:nvPr/>
        </p:nvSpPr>
        <p:spPr>
          <a:xfrm>
            <a:off x="6393405" y="4849523"/>
            <a:ext cx="4714042" cy="5060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Oracle and HP have all joined the game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223D2F-9159-4374-83BE-D48749C147CC}"/>
              </a:ext>
            </a:extLst>
          </p:cNvPr>
          <p:cNvSpPr/>
          <p:nvPr/>
        </p:nvSpPr>
        <p:spPr>
          <a:xfrm>
            <a:off x="6393405" y="5643414"/>
            <a:ext cx="4714042" cy="50602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33333"/>
                </a:solidFill>
                <a:latin typeface="inter-regular"/>
              </a:rPr>
              <a:t>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oday, cloud computing has become mainstream.</a:t>
            </a:r>
            <a:endParaRPr lang="en-IN" dirty="0"/>
          </a:p>
        </p:txBody>
      </p:sp>
      <p:pic>
        <p:nvPicPr>
          <p:cNvPr id="11" name="Picture 3" descr="File:C-DAC LogoTransp.png - Wikipedia">
            <a:extLst>
              <a:ext uri="{FF2B5EF4-FFF2-40B4-BE49-F238E27FC236}">
                <a16:creationId xmlns:a16="http://schemas.microsoft.com/office/drawing/2014/main" id="{E9C93F7F-459B-44C2-8A19-CBF5E1B23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50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CF56-B691-4FD3-B034-AD5BE9D3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40" y="374333"/>
            <a:ext cx="10058400" cy="883920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		Why Cloud Computing?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 descr="Cloud Computing">
            <a:extLst>
              <a:ext uri="{FF2B5EF4-FFF2-40B4-BE49-F238E27FC236}">
                <a16:creationId xmlns:a16="http://schemas.microsoft.com/office/drawing/2014/main" id="{1EA514AB-6FF5-4E88-82AF-D6E44A782A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68663" y="1952625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File:C-DAC LogoTransp.png - Wikipedia">
            <a:extLst>
              <a:ext uri="{FF2B5EF4-FFF2-40B4-BE49-F238E27FC236}">
                <a16:creationId xmlns:a16="http://schemas.microsoft.com/office/drawing/2014/main" id="{94B533B9-ED6C-439B-9D26-40A139445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A17421-AAA5-4308-BF03-FD1C5F95FF32}"/>
              </a:ext>
            </a:extLst>
          </p:cNvPr>
          <p:cNvSpPr/>
          <p:nvPr/>
        </p:nvSpPr>
        <p:spPr>
          <a:xfrm>
            <a:off x="615519" y="5421878"/>
            <a:ext cx="7270812" cy="583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spend lots of money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26CA7C-EBEB-4F36-9FFA-7A0219956EFA}"/>
              </a:ext>
            </a:extLst>
          </p:cNvPr>
          <p:cNvSpPr/>
          <p:nvPr/>
        </p:nvSpPr>
        <p:spPr>
          <a:xfrm>
            <a:off x="8069800" y="3797157"/>
            <a:ext cx="3598417" cy="1624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reduce the IT infrastructure cost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FEDB657-2CAC-4F5E-8909-A864C9CBA03C}"/>
              </a:ext>
            </a:extLst>
          </p:cNvPr>
          <p:cNvSpPr/>
          <p:nvPr/>
        </p:nvSpPr>
        <p:spPr>
          <a:xfrm>
            <a:off x="513424" y="1975662"/>
            <a:ext cx="7474998" cy="4273724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6A94EAD-8957-4A9E-80D3-EF83B660D029}"/>
              </a:ext>
            </a:extLst>
          </p:cNvPr>
          <p:cNvSpPr/>
          <p:nvPr/>
        </p:nvSpPr>
        <p:spPr>
          <a:xfrm>
            <a:off x="7988422" y="1975662"/>
            <a:ext cx="3781887" cy="41636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7BFBCF8D-41BF-4CD3-9D54-F3ED1A369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607730"/>
              </p:ext>
            </p:extLst>
          </p:nvPr>
        </p:nvGraphicFramePr>
        <p:xfrm>
          <a:off x="615518" y="3612339"/>
          <a:ext cx="7270812" cy="141548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635406">
                  <a:extLst>
                    <a:ext uri="{9D8B030D-6E8A-4147-A177-3AD203B41FA5}">
                      <a16:colId xmlns:a16="http://schemas.microsoft.com/office/drawing/2014/main" val="1761736114"/>
                    </a:ext>
                  </a:extLst>
                </a:gridCol>
                <a:gridCol w="3635406">
                  <a:extLst>
                    <a:ext uri="{9D8B030D-6E8A-4147-A177-3AD203B41FA5}">
                      <a16:colId xmlns:a16="http://schemas.microsoft.com/office/drawing/2014/main" val="3933202519"/>
                    </a:ext>
                  </a:extLst>
                </a:gridCol>
              </a:tblGrid>
              <a:tr h="141548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</a:rPr>
                        <a:t>Server Room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</a:rPr>
                        <a:t>database server, mail server, networking, firewalls, routers, modem, switches, the maintenance engineers etc..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739839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2A23EE26-5BDF-4D42-AFFD-BFD98736A661}"/>
              </a:ext>
            </a:extLst>
          </p:cNvPr>
          <p:cNvSpPr/>
          <p:nvPr/>
        </p:nvSpPr>
        <p:spPr>
          <a:xfrm>
            <a:off x="3411984" y="2474919"/>
            <a:ext cx="1677879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Traditional Method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120DEE-5C4A-4D67-B56E-734EA164D715}"/>
              </a:ext>
            </a:extLst>
          </p:cNvPr>
          <p:cNvSpPr/>
          <p:nvPr/>
        </p:nvSpPr>
        <p:spPr>
          <a:xfrm>
            <a:off x="9019712" y="2514600"/>
            <a:ext cx="174890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rgbClr val="333333"/>
                </a:solidFill>
                <a:effectLst/>
                <a:latin typeface="inter-regular"/>
              </a:rPr>
              <a:t>Cloud Computing</a:t>
            </a:r>
            <a:endParaRPr lang="en-IN" dirty="0"/>
          </a:p>
        </p:txBody>
      </p:sp>
      <p:pic>
        <p:nvPicPr>
          <p:cNvPr id="10" name="Picture 3" descr="File:C-DAC LogoTransp.png - Wikipedia">
            <a:extLst>
              <a:ext uri="{FF2B5EF4-FFF2-40B4-BE49-F238E27FC236}">
                <a16:creationId xmlns:a16="http://schemas.microsoft.com/office/drawing/2014/main" id="{4A6F9D05-5C8B-418B-98B7-3B86F3DBD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5ED1DCC-F1F3-44F6-90AD-256ACD1C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40" y="374333"/>
            <a:ext cx="10058400" cy="883920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		Why Cloud Computing?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957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BF54-6DEE-4819-A067-25C2837F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0" y="343536"/>
            <a:ext cx="6746240" cy="1450757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Characteristics of Cloud Computing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2D53856-814C-4D51-9F50-FB5FDDFFE8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117820"/>
              </p:ext>
            </p:extLst>
          </p:nvPr>
        </p:nvGraphicFramePr>
        <p:xfrm>
          <a:off x="603385" y="1988819"/>
          <a:ext cx="11168110" cy="422031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261281">
                  <a:extLst>
                    <a:ext uri="{9D8B030D-6E8A-4147-A177-3AD203B41FA5}">
                      <a16:colId xmlns:a16="http://schemas.microsoft.com/office/drawing/2014/main" val="4228989852"/>
                    </a:ext>
                  </a:extLst>
                </a:gridCol>
                <a:gridCol w="6906829">
                  <a:extLst>
                    <a:ext uri="{9D8B030D-6E8A-4147-A177-3AD203B41FA5}">
                      <a16:colId xmlns:a16="http://schemas.microsoft.com/office/drawing/2014/main" val="2617707225"/>
                    </a:ext>
                  </a:extLst>
                </a:gridCol>
              </a:tblGrid>
              <a:tr h="7740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cs typeface="Calibri"/>
                        </a:rPr>
                        <a:t>Elasticity</a:t>
                      </a:r>
                      <a:endParaRPr lang="en-IN" sz="180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indent="0">
                        <a:lnSpc>
                          <a:spcPts val="2280"/>
                        </a:lnSpc>
                        <a:buFont typeface="Arial"/>
                        <a:buNone/>
                        <a:tabLst>
                          <a:tab pos="240665" algn="l"/>
                          <a:tab pos="241300" algn="l"/>
                        </a:tabLst>
                      </a:pPr>
                      <a:r>
                        <a:rPr lang="en-US" sz="1800" b="0" spc="-5" dirty="0">
                          <a:latin typeface="Calibri"/>
                          <a:cs typeface="Calibri"/>
                        </a:rPr>
                        <a:t>Computational </a:t>
                      </a:r>
                      <a:r>
                        <a:rPr lang="en-US" sz="1800" b="0" dirty="0">
                          <a:latin typeface="Calibri"/>
                          <a:cs typeface="Calibri"/>
                        </a:rPr>
                        <a:t>capacity </a:t>
                      </a:r>
                      <a:r>
                        <a:rPr lang="en-US" sz="1800" b="0" spc="-5" dirty="0">
                          <a:latin typeface="Calibri"/>
                          <a:cs typeface="Calibri"/>
                        </a:rPr>
                        <a:t>increases</a:t>
                      </a:r>
                      <a:r>
                        <a:rPr lang="en-US" sz="1800" b="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lang="en-US" sz="1800" b="0" spc="-5" dirty="0">
                          <a:latin typeface="Calibri"/>
                          <a:cs typeface="Calibri"/>
                        </a:rPr>
                        <a:t>decreases automatically based</a:t>
                      </a:r>
                      <a:r>
                        <a:rPr lang="en-US" sz="1800" b="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0" spc="-5" dirty="0">
                          <a:latin typeface="Calibri"/>
                          <a:cs typeface="Calibri"/>
                        </a:rPr>
                        <a:t>on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  <a:p>
                      <a:r>
                        <a:rPr lang="en-IN" b="0" dirty="0"/>
                        <a:t>requirement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032455"/>
                  </a:ext>
                </a:extLst>
              </a:tr>
              <a:tr h="107419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ea typeface="+mn-ea"/>
                          <a:cs typeface="Calibri"/>
                        </a:rPr>
                        <a:t>Services in the pay-per-use mode</a:t>
                      </a:r>
                      <a:endParaRPr lang="en-IN" sz="1800" b="1" kern="1200" spc="-5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APIs are provided to the users so that they can access services on the cloud by using these APIs and pay the charges as per the usage of services</a:t>
                      </a:r>
                      <a:endParaRPr lang="en-IN" sz="1800" b="0" kern="1200" spc="-5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70653"/>
                  </a:ext>
                </a:extLst>
              </a:tr>
              <a:tr h="53281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ea typeface="+mn-ea"/>
                          <a:cs typeface="Calibri"/>
                        </a:rPr>
                        <a:t>Agility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It shares resources among users and works very fast</a:t>
                      </a:r>
                      <a:endParaRPr lang="en-IN" sz="1800" b="0" kern="1200" spc="-5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340419"/>
                  </a:ext>
                </a:extLst>
              </a:tr>
              <a:tr h="91964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ea typeface="+mn-ea"/>
                          <a:cs typeface="Calibri"/>
                        </a:rPr>
                        <a:t>High availability and reliability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Availability of servers is high and more reliable because the chances of infrastructure failure are minimum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857541"/>
                  </a:ext>
                </a:extLst>
              </a:tr>
              <a:tr h="91964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ea typeface="+mn-ea"/>
                          <a:cs typeface="Calibri"/>
                        </a:rPr>
                        <a:t>High 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Cloud offers "on-demand" provisioning of resources on a large scale, without having engineers for peak loads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990625"/>
                  </a:ext>
                </a:extLst>
              </a:tr>
            </a:tbl>
          </a:graphicData>
        </a:graphic>
      </p:graphicFrame>
      <p:pic>
        <p:nvPicPr>
          <p:cNvPr id="4" name="Picture 3" descr="File:C-DAC LogoTransp.png - Wikipedia">
            <a:extLst>
              <a:ext uri="{FF2B5EF4-FFF2-40B4-BE49-F238E27FC236}">
                <a16:creationId xmlns:a16="http://schemas.microsoft.com/office/drawing/2014/main" id="{1B83B67F-A6F9-4809-95CB-ACCABF8DD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9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BF54-6DEE-4819-A067-25C2837F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360" y="225534"/>
            <a:ext cx="7244080" cy="1450757"/>
          </a:xfrm>
        </p:spPr>
        <p:txBody>
          <a:bodyPr/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erdana"/>
              </a:rPr>
              <a:t>Characteristics of Cloud Computing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2D53856-814C-4D51-9F50-FB5FDDFFE8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683800"/>
              </p:ext>
            </p:extLst>
          </p:nvPr>
        </p:nvGraphicFramePr>
        <p:xfrm>
          <a:off x="511945" y="2466339"/>
          <a:ext cx="11168110" cy="340430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104443">
                  <a:extLst>
                    <a:ext uri="{9D8B030D-6E8A-4147-A177-3AD203B41FA5}">
                      <a16:colId xmlns:a16="http://schemas.microsoft.com/office/drawing/2014/main" val="4228989852"/>
                    </a:ext>
                  </a:extLst>
                </a:gridCol>
                <a:gridCol w="7063667">
                  <a:extLst>
                    <a:ext uri="{9D8B030D-6E8A-4147-A177-3AD203B41FA5}">
                      <a16:colId xmlns:a16="http://schemas.microsoft.com/office/drawing/2014/main" val="2617707225"/>
                    </a:ext>
                  </a:extLst>
                </a:gridCol>
              </a:tblGrid>
              <a:tr h="924931">
                <a:tc>
                  <a:txBody>
                    <a:bodyPr/>
                    <a:lstStyle/>
                    <a:p>
                      <a:r>
                        <a:rPr lang="en-IN" sz="1800" b="1" kern="1200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ea typeface="+mn-ea"/>
                          <a:cs typeface="Calibri"/>
                        </a:rPr>
                        <a:t>Multi-Sharing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Multiple users and applications can work more efficiently with cost reductions by sharing common infrastructure.</a:t>
                      </a:r>
                      <a:endParaRPr lang="en-IN" sz="1800" b="0" kern="1200" spc="-5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70653"/>
                  </a:ext>
                </a:extLst>
              </a:tr>
              <a:tr h="532811">
                <a:tc>
                  <a:txBody>
                    <a:bodyPr/>
                    <a:lstStyle/>
                    <a:p>
                      <a:r>
                        <a:rPr lang="en-IN" sz="1800" b="1" kern="1200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ea typeface="+mn-ea"/>
                          <a:cs typeface="Calibri"/>
                        </a:rPr>
                        <a:t>Device and Location Independence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As infrastructure is off-site and accessed via the Internet, users can connect from anywhere.</a:t>
                      </a:r>
                      <a:endParaRPr lang="en-IN" sz="1800" b="0" kern="1200" spc="-5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340419"/>
                  </a:ext>
                </a:extLst>
              </a:tr>
              <a:tr h="919647">
                <a:tc>
                  <a:txBody>
                    <a:bodyPr/>
                    <a:lstStyle/>
                    <a:p>
                      <a:r>
                        <a:rPr lang="en-IN" sz="1800" b="1" kern="1200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ea typeface="+mn-ea"/>
                          <a:cs typeface="Calibri"/>
                        </a:rPr>
                        <a:t>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Maintenance of applications is easier, since they do not need to be installed on each user's computer and can be accessed from different places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857541"/>
                  </a:ext>
                </a:extLst>
              </a:tr>
              <a:tr h="91964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spc="-5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libri"/>
                          <a:ea typeface="+mn-ea"/>
                          <a:cs typeface="Calibri"/>
                        </a:rPr>
                        <a:t>Low Cost</a:t>
                      </a:r>
                    </a:p>
                    <a:p>
                      <a:endParaRPr lang="en-IN" sz="1800" b="1" kern="1200" spc="-5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spc="-5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 IT company need not to set its own infrastructure and pay-as-per usage of resources.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990625"/>
                  </a:ext>
                </a:extLst>
              </a:tr>
            </a:tbl>
          </a:graphicData>
        </a:graphic>
      </p:graphicFrame>
      <p:pic>
        <p:nvPicPr>
          <p:cNvPr id="4" name="Picture 3" descr="File:C-DAC LogoTransp.png - Wikipedia">
            <a:extLst>
              <a:ext uri="{FF2B5EF4-FFF2-40B4-BE49-F238E27FC236}">
                <a16:creationId xmlns:a16="http://schemas.microsoft.com/office/drawing/2014/main" id="{BDA3A5D8-4987-4710-8DF3-312BC0C60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723" y="374333"/>
            <a:ext cx="1390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9978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5D58FE9C854346A42EDBBE9E7123BB" ma:contentTypeVersion="12" ma:contentTypeDescription="Create a new document." ma:contentTypeScope="" ma:versionID="9b0b1ace1ea8e6bfe5610872c760453a">
  <xsd:schema xmlns:xsd="http://www.w3.org/2001/XMLSchema" xmlns:xs="http://www.w3.org/2001/XMLSchema" xmlns:p="http://schemas.microsoft.com/office/2006/metadata/properties" xmlns:ns2="9a539919-7cbe-4086-b468-9b48f25fd8a6" xmlns:ns3="49064bc3-627c-4904-9828-a2654a77c17f" targetNamespace="http://schemas.microsoft.com/office/2006/metadata/properties" ma:root="true" ma:fieldsID="628b6afb29fdef8c6acbc9f345950ad1" ns2:_="" ns3:_="">
    <xsd:import namespace="9a539919-7cbe-4086-b468-9b48f25fd8a6"/>
    <xsd:import namespace="49064bc3-627c-4904-9828-a2654a77c1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39919-7cbe-4086-b468-9b48f25fd8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064bc3-627c-4904-9828-a2654a77c17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9064bc3-627c-4904-9828-a2654a77c17f">
      <UserInfo>
        <DisplayName>CYBERSHIKSHAA PROJECT Members</DisplayName>
        <AccountId>124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4F0BC3C-B7A7-4DF3-848D-72E764BEA64E}"/>
</file>

<file path=customXml/itemProps2.xml><?xml version="1.0" encoding="utf-8"?>
<ds:datastoreItem xmlns:ds="http://schemas.openxmlformats.org/officeDocument/2006/customXml" ds:itemID="{E30BECAA-6A8A-4340-81CA-8349D96D631F}"/>
</file>

<file path=customXml/itemProps3.xml><?xml version="1.0" encoding="utf-8"?>
<ds:datastoreItem xmlns:ds="http://schemas.openxmlformats.org/officeDocument/2006/customXml" ds:itemID="{4A8F59E3-B71B-4B74-9F62-9279D2E16B53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217</TotalTime>
  <Words>786</Words>
  <Application>Microsoft Office PowerPoint</Application>
  <PresentationFormat>Widescreen</PresentationFormat>
  <Paragraphs>125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erdana</vt:lpstr>
      <vt:lpstr>Garamond</vt:lpstr>
      <vt:lpstr>inter-bold</vt:lpstr>
      <vt:lpstr>inter-regular</vt:lpstr>
      <vt:lpstr>Retrospect</vt:lpstr>
      <vt:lpstr>PowerPoint Presentation</vt:lpstr>
      <vt:lpstr>      What is Cloud Computing</vt:lpstr>
      <vt:lpstr>      What is Cloud Computing</vt:lpstr>
      <vt:lpstr> What can be done using Cloud       Computing</vt:lpstr>
      <vt:lpstr>    History of Cloud Computing</vt:lpstr>
      <vt:lpstr>  Why Cloud Computing?</vt:lpstr>
      <vt:lpstr>  Why Cloud Computing?</vt:lpstr>
      <vt:lpstr>Characteristics of Cloud Computing</vt:lpstr>
      <vt:lpstr>Characteristics of Cloud Computing</vt:lpstr>
      <vt:lpstr>Advantages of Cloud Computing</vt:lpstr>
      <vt:lpstr>Advantages of Cloud Computing</vt:lpstr>
      <vt:lpstr>Advantages of Cloud Computing</vt:lpstr>
      <vt:lpstr>Disadvantages of Cloud Computing</vt:lpstr>
      <vt:lpstr>Cloud Computing Applications</vt:lpstr>
      <vt:lpstr>Cloud Computing Applications</vt:lpstr>
      <vt:lpstr>Cloud Computing Applications</vt:lpstr>
      <vt:lpstr>Cloud Computing Applications</vt:lpstr>
      <vt:lpstr>Cloud Computing Applications</vt:lpstr>
      <vt:lpstr>Cloud Computing Applications</vt:lpstr>
      <vt:lpstr>Cloud Computing Applications</vt:lpstr>
      <vt:lpstr>Cloud Computing Applications</vt:lpstr>
      <vt:lpstr>       Cloud Computing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CDAC-INTERNATIONAL</dc:creator>
  <cp:lastModifiedBy>CDAC-INTERNATIONAL</cp:lastModifiedBy>
  <cp:revision>40</cp:revision>
  <dcterms:created xsi:type="dcterms:W3CDTF">2021-08-09T05:42:08Z</dcterms:created>
  <dcterms:modified xsi:type="dcterms:W3CDTF">2022-03-15T04:33:37Z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0x0101005A5D58FE9C854346A42EDBBE9E7123BB</vt:lpwstr>
  </property>
</Properties>
</file>